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5"/>
    <p:sldMasterId id="2147483694" r:id="rId6"/>
    <p:sldMasterId id="2147483695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</p:sldIdLst>
  <p:sldSz cy="5143500" cx="9144000"/>
  <p:notesSz cx="6858000" cy="9144000"/>
  <p:embeddedFontLst>
    <p:embeddedFont>
      <p:font typeface="Fira Sans Extra Condensed Medium"/>
      <p:regular r:id="rId44"/>
      <p:bold r:id="rId45"/>
      <p:italic r:id="rId46"/>
      <p:boldItalic r:id="rId47"/>
    </p:embeddedFont>
    <p:embeddedFont>
      <p:font typeface="Quattrocento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B5426E-C428-485E-A8E4-01E7953BE22E}">
  <a:tblStyle styleId="{B5B5426E-C428-485E-A8E4-01E7953BE2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21CE4EB-60AD-4E0F-9EDE-09090DCC145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fill>
          <a:solidFill>
            <a:srgbClr val="CBDDD5"/>
          </a:solidFill>
        </a:fill>
      </a:tcStyle>
    </a:band1H>
    <a:band2H>
      <a:tcTxStyle/>
    </a:band2H>
    <a:band1V>
      <a:tcTxStyle/>
      <a:tcStyle>
        <a:fill>
          <a:solidFill>
            <a:srgbClr val="CBDDD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font" Target="fonts/FiraSansExtraCondensedMedium-regular.fntdata"/><Relationship Id="rId43" Type="http://schemas.openxmlformats.org/officeDocument/2006/relationships/slide" Target="slides/slide34.xml"/><Relationship Id="rId46" Type="http://schemas.openxmlformats.org/officeDocument/2006/relationships/font" Target="fonts/FiraSansExtraCondensedMedium-italic.fntdata"/><Relationship Id="rId45" Type="http://schemas.openxmlformats.org/officeDocument/2006/relationships/font" Target="fonts/FiraSansExtraCondense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QuattrocentoSans-regular.fntdata"/><Relationship Id="rId47" Type="http://schemas.openxmlformats.org/officeDocument/2006/relationships/font" Target="fonts/FiraSansExtraCondensedMedium-boldItalic.fntdata"/><Relationship Id="rId49" Type="http://schemas.openxmlformats.org/officeDocument/2006/relationships/font" Target="fonts/QuattrocentoSa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QuattrocentoSans-boldItalic.fntdata"/><Relationship Id="rId50" Type="http://schemas.openxmlformats.org/officeDocument/2006/relationships/font" Target="fonts/QuattrocentoSans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2f1b5fd9c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102f1b5fd9c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2f1b5fd9c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2f1b5fd9c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102f1b5fd9c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102f1b5fd9c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2f1b5fd9c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102f1b5fd9c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102f1b5fd9c_0_2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02f1b5fd9c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102f1b5fd9c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102f1b5fd9c_0_3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2f1b5fd9c_12_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102f1b5fd9c_12_80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02f1b5fd9c_12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102f1b5fd9c_12_162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02f1b5fd9c_12_2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102f1b5fd9c_12_221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2f1b5fd9c_12_2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102f1b5fd9c_12_241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02f1b5fd9c_12_3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102f1b5fd9c_12_303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02f1b5fd9c_12_3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102f1b5fd9c_12_331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02f1b5fd9c_12_3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102f1b5fd9c_12_344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2f1b5fd9c_2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02f1b5fd9c_2_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2f1b5fd9c_2_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02f1b5fd9c_12_3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g102f1b5fd9c_12_355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02f1b5fd9c_12_3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g102f1b5fd9c_12_365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2f1b5fd9c_12_3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g102f1b5fd9c_12_377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02f1b5fd9c_12_3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102f1b5fd9c_12_388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2f1b5fd9c_12_3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g102f1b5fd9c_12_399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02f1b5fd9c_12_4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102f1b5fd9c_12_409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02f1b5fd9c_12_4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102f1b5fd9c_12_420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02f1b5fd9c_12_4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g102f1b5fd9c_12_429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2f1b5fd9c_12_4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g102f1b5fd9c_12_438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02f1b5fd9c_12_4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g102f1b5fd9c_12_447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2f1b5fd9c_2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02f1b5fd9c_2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02f1b5fd9c_2_1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02f1b5fd9c_12_4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g102f1b5fd9c_12_456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02f1b5fd9c_12_4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g102f1b5fd9c_12_465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02f1b5fd9c_12_4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g102f1b5fd9c_12_474:notes"/>
          <p:cNvSpPr/>
          <p:nvPr>
            <p:ph idx="2" type="sldImg"/>
          </p:nvPr>
        </p:nvSpPr>
        <p:spPr>
          <a:xfrm>
            <a:off x="686016" y="1143000"/>
            <a:ext cx="548596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02f1b5fd9c_2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g102f1b5fd9c_2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g102f1b5fd9c_2_1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02f1b5fd9c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102f1b5fd9c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2f1b5fd9c_2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102f1b5fd9c_2_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02f1b5fd9c_2_1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02f1b5fd9c_2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102f1b5fd9c_2_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02f1b5fd9c_2_1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2f1b5fd9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102f1b5fd9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2f1b5fd9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2f1b5fd9c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102f1b5fd9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2f1b5fd9c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02f1b5fd9c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02f1b5fd9c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02f1b5fd9c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02f1b5fd9c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102f1b5fd9c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102f1b5fd9c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ctrTitle"/>
          </p:nvPr>
        </p:nvSpPr>
        <p:spPr>
          <a:xfrm>
            <a:off x="685800" y="841774"/>
            <a:ext cx="7772400" cy="1790704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1143000" y="2701533"/>
            <a:ext cx="6858000" cy="12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628651" y="1369221"/>
            <a:ext cx="78867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623888" y="1282307"/>
            <a:ext cx="7886700" cy="2139557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623888" y="3442105"/>
            <a:ext cx="7886700" cy="1125142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628650" y="1369221"/>
            <a:ext cx="38862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4629150" y="1369221"/>
            <a:ext cx="38862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62984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629842" y="1260875"/>
            <a:ext cx="3868340" cy="617935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629842" y="1878809"/>
            <a:ext cx="3868340" cy="27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4629151" y="1260875"/>
            <a:ext cx="3887391" cy="617935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4629151" y="1878809"/>
            <a:ext cx="3887391" cy="27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1"/>
            <a:ext cx="2949178" cy="1200152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71"/>
            <a:ext cx="4629150" cy="365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3"/>
            <a:ext cx="2949178" cy="285869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1"/>
            <a:ext cx="2949178" cy="1200152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71"/>
            <a:ext cx="4629150" cy="3655226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3"/>
            <a:ext cx="2949178" cy="285869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5" y="-942374"/>
            <a:ext cx="326351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69" y="1467450"/>
            <a:ext cx="43588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0" y="-447074"/>
            <a:ext cx="4358887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/>
        </p:nvSpPr>
        <p:spPr>
          <a:xfrm>
            <a:off x="7093133" y="2"/>
            <a:ext cx="2050868" cy="346249"/>
          </a:xfrm>
          <a:prstGeom prst="rect">
            <a:avLst/>
          </a:prstGeom>
          <a:solidFill>
            <a:srgbClr val="097335"/>
          </a:solidFill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955" y="5959232"/>
            <a:ext cx="115412" cy="8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41" y="4716419"/>
            <a:ext cx="1423850" cy="16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Junta invierte 14.500 euros en renovar su imagen y la oposición critica  que sus &quot;prioridades sean estéticas&quot;" id="204" name="Google Shape;2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9263" y="3735763"/>
            <a:ext cx="1651071" cy="106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ctrTitle"/>
          </p:nvPr>
        </p:nvSpPr>
        <p:spPr>
          <a:xfrm>
            <a:off x="685800" y="841774"/>
            <a:ext cx="7772400" cy="1790704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7" name="Google Shape;217;p40"/>
          <p:cNvSpPr txBox="1"/>
          <p:nvPr>
            <p:ph idx="1" type="subTitle"/>
          </p:nvPr>
        </p:nvSpPr>
        <p:spPr>
          <a:xfrm>
            <a:off x="1143000" y="2701533"/>
            <a:ext cx="6858000" cy="12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218" name="Google Shape;218;p40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9" name="Google Shape;219;p40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28651" y="1369221"/>
            <a:ext cx="78867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24" name="Google Shape;224;p41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623888" y="1282307"/>
            <a:ext cx="7886700" cy="2139557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623888" y="3442105"/>
            <a:ext cx="7886700" cy="1125142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p42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1" name="Google Shape;231;p42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2" name="Google Shape;232;p42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628650" y="1369221"/>
            <a:ext cx="38862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36" name="Google Shape;236;p43"/>
          <p:cNvSpPr txBox="1"/>
          <p:nvPr>
            <p:ph idx="2" type="body"/>
          </p:nvPr>
        </p:nvSpPr>
        <p:spPr>
          <a:xfrm>
            <a:off x="4629150" y="1369221"/>
            <a:ext cx="38862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37" name="Google Shape;237;p43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8" name="Google Shape;238;p43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9" name="Google Shape;239;p43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62984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629842" y="1260875"/>
            <a:ext cx="3868340" cy="617935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243" name="Google Shape;243;p44"/>
          <p:cNvSpPr txBox="1"/>
          <p:nvPr>
            <p:ph idx="2" type="body"/>
          </p:nvPr>
        </p:nvSpPr>
        <p:spPr>
          <a:xfrm>
            <a:off x="629842" y="1878809"/>
            <a:ext cx="3868340" cy="27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44" name="Google Shape;244;p44"/>
          <p:cNvSpPr txBox="1"/>
          <p:nvPr>
            <p:ph idx="3" type="body"/>
          </p:nvPr>
        </p:nvSpPr>
        <p:spPr>
          <a:xfrm>
            <a:off x="4629151" y="1260875"/>
            <a:ext cx="3887391" cy="617935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245" name="Google Shape;245;p44"/>
          <p:cNvSpPr txBox="1"/>
          <p:nvPr>
            <p:ph idx="4" type="body"/>
          </p:nvPr>
        </p:nvSpPr>
        <p:spPr>
          <a:xfrm>
            <a:off x="4629151" y="1878809"/>
            <a:ext cx="3887391" cy="27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46" name="Google Shape;246;p44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7" name="Google Shape;247;p44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1" name="Google Shape;251;p45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2" name="Google Shape;252;p45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3" name="Google Shape;253;p45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type="title"/>
          </p:nvPr>
        </p:nvSpPr>
        <p:spPr>
          <a:xfrm>
            <a:off x="629841" y="342901"/>
            <a:ext cx="2949178" cy="1200152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6" name="Google Shape;256;p46"/>
          <p:cNvSpPr txBox="1"/>
          <p:nvPr>
            <p:ph idx="1" type="body"/>
          </p:nvPr>
        </p:nvSpPr>
        <p:spPr>
          <a:xfrm>
            <a:off x="3887391" y="740571"/>
            <a:ext cx="4629150" cy="365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257" name="Google Shape;257;p46"/>
          <p:cNvSpPr txBox="1"/>
          <p:nvPr>
            <p:ph idx="2" type="body"/>
          </p:nvPr>
        </p:nvSpPr>
        <p:spPr>
          <a:xfrm>
            <a:off x="629841" y="1543053"/>
            <a:ext cx="2949178" cy="285869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8" name="Google Shape;258;p46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9" name="Google Shape;259;p46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0" name="Google Shape;260;p46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/>
          <p:nvPr>
            <p:ph type="title"/>
          </p:nvPr>
        </p:nvSpPr>
        <p:spPr>
          <a:xfrm>
            <a:off x="629841" y="342901"/>
            <a:ext cx="2949178" cy="1200152"/>
          </a:xfrm>
          <a:prstGeom prst="rect">
            <a:avLst/>
          </a:prstGeom>
          <a:noFill/>
          <a:ln>
            <a:noFill/>
          </a:ln>
        </p:spPr>
        <p:txBody>
          <a:bodyPr anchorCtr="0" anchor="b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3" name="Google Shape;263;p47"/>
          <p:cNvSpPr/>
          <p:nvPr>
            <p:ph idx="2" type="pic"/>
          </p:nvPr>
        </p:nvSpPr>
        <p:spPr>
          <a:xfrm>
            <a:off x="3887391" y="740571"/>
            <a:ext cx="4629150" cy="3655226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629841" y="1543053"/>
            <a:ext cx="2949178" cy="285869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5" name="Google Shape;265;p47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7" name="Google Shape;267;p47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0" name="Google Shape;270;p48"/>
          <p:cNvSpPr txBox="1"/>
          <p:nvPr>
            <p:ph idx="1" type="body"/>
          </p:nvPr>
        </p:nvSpPr>
        <p:spPr>
          <a:xfrm rot="5400000">
            <a:off x="2940245" y="-942374"/>
            <a:ext cx="326351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71" name="Google Shape;271;p48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2" name="Google Shape;272;p48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 rot="5400000">
            <a:off x="5350069" y="1467450"/>
            <a:ext cx="43588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6" name="Google Shape;276;p49"/>
          <p:cNvSpPr txBox="1"/>
          <p:nvPr>
            <p:ph idx="1" type="body"/>
          </p:nvPr>
        </p:nvSpPr>
        <p:spPr>
          <a:xfrm rot="5400000">
            <a:off x="1349570" y="-447074"/>
            <a:ext cx="4358887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77" name="Google Shape;277;p49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8" name="Google Shape;278;p49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9" name="Google Shape;279;p49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1" y="1369221"/>
            <a:ext cx="78867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628651" y="273845"/>
            <a:ext cx="7886700" cy="99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207" name="Google Shape;207;p38"/>
          <p:cNvSpPr txBox="1"/>
          <p:nvPr>
            <p:ph idx="1" type="body"/>
          </p:nvPr>
        </p:nvSpPr>
        <p:spPr>
          <a:xfrm>
            <a:off x="628651" y="1369221"/>
            <a:ext cx="7886700" cy="326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8"/>
          <p:cNvSpPr txBox="1"/>
          <p:nvPr>
            <p:ph idx="10" type="dt"/>
          </p:nvPr>
        </p:nvSpPr>
        <p:spPr>
          <a:xfrm>
            <a:off x="6286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11" type="ftr"/>
          </p:nvPr>
        </p:nvSpPr>
        <p:spPr>
          <a:xfrm>
            <a:off x="3028950" y="4767273"/>
            <a:ext cx="30861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8"/>
          <p:cNvSpPr txBox="1"/>
          <p:nvPr>
            <p:ph idx="12" type="sldNum"/>
          </p:nvPr>
        </p:nvSpPr>
        <p:spPr>
          <a:xfrm>
            <a:off x="6457950" y="4767273"/>
            <a:ext cx="2057400" cy="273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450" lIns="76950" spcFirstLastPara="1" rIns="76950" wrap="square" tIns="384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3.jpg"/><Relationship Id="rId7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3.jpg"/><Relationship Id="rId7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Relationship Id="rId5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5" Type="http://schemas.openxmlformats.org/officeDocument/2006/relationships/image" Target="../media/image39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22" Type="http://schemas.openxmlformats.org/officeDocument/2006/relationships/image" Target="../media/image55.png"/><Relationship Id="rId21" Type="http://schemas.openxmlformats.org/officeDocument/2006/relationships/image" Target="../media/image53.png"/><Relationship Id="rId24" Type="http://schemas.openxmlformats.org/officeDocument/2006/relationships/image" Target="../media/image65.png"/><Relationship Id="rId23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25" Type="http://schemas.openxmlformats.org/officeDocument/2006/relationships/image" Target="../media/image67.png"/><Relationship Id="rId5" Type="http://schemas.openxmlformats.org/officeDocument/2006/relationships/image" Target="../media/image38.png"/><Relationship Id="rId6" Type="http://schemas.openxmlformats.org/officeDocument/2006/relationships/image" Target="../media/image50.png"/><Relationship Id="rId7" Type="http://schemas.openxmlformats.org/officeDocument/2006/relationships/image" Target="../media/image48.png"/><Relationship Id="rId8" Type="http://schemas.openxmlformats.org/officeDocument/2006/relationships/image" Target="../media/image40.png"/><Relationship Id="rId11" Type="http://schemas.openxmlformats.org/officeDocument/2006/relationships/image" Target="../media/image66.png"/><Relationship Id="rId10" Type="http://schemas.openxmlformats.org/officeDocument/2006/relationships/image" Target="../media/image51.png"/><Relationship Id="rId13" Type="http://schemas.openxmlformats.org/officeDocument/2006/relationships/image" Target="../media/image58.png"/><Relationship Id="rId12" Type="http://schemas.openxmlformats.org/officeDocument/2006/relationships/image" Target="../media/image49.png"/><Relationship Id="rId15" Type="http://schemas.openxmlformats.org/officeDocument/2006/relationships/image" Target="../media/image56.png"/><Relationship Id="rId14" Type="http://schemas.openxmlformats.org/officeDocument/2006/relationships/image" Target="../media/image42.png"/><Relationship Id="rId17" Type="http://schemas.openxmlformats.org/officeDocument/2006/relationships/image" Target="../media/image54.png"/><Relationship Id="rId16" Type="http://schemas.openxmlformats.org/officeDocument/2006/relationships/image" Target="../media/image45.png"/><Relationship Id="rId19" Type="http://schemas.openxmlformats.org/officeDocument/2006/relationships/image" Target="../media/image57.png"/><Relationship Id="rId18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6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63.png"/><Relationship Id="rId5" Type="http://schemas.openxmlformats.org/officeDocument/2006/relationships/image" Target="../media/image61.png"/><Relationship Id="rId6" Type="http://schemas.openxmlformats.org/officeDocument/2006/relationships/image" Target="../media/image60.png"/><Relationship Id="rId7" Type="http://schemas.openxmlformats.org/officeDocument/2006/relationships/image" Target="../media/image5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88.png"/><Relationship Id="rId5" Type="http://schemas.openxmlformats.org/officeDocument/2006/relationships/image" Target="../media/image75.png"/><Relationship Id="rId6" Type="http://schemas.openxmlformats.org/officeDocument/2006/relationships/image" Target="../media/image7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73.png"/><Relationship Id="rId5" Type="http://schemas.openxmlformats.org/officeDocument/2006/relationships/image" Target="../media/image7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87.png"/><Relationship Id="rId5" Type="http://schemas.openxmlformats.org/officeDocument/2006/relationships/image" Target="../media/image72.png"/><Relationship Id="rId6" Type="http://schemas.openxmlformats.org/officeDocument/2006/relationships/image" Target="../media/image7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8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6.jpg"/><Relationship Id="rId4" Type="http://schemas.openxmlformats.org/officeDocument/2006/relationships/image" Target="../media/image83.jpg"/><Relationship Id="rId5" Type="http://schemas.openxmlformats.org/officeDocument/2006/relationships/image" Target="../media/image81.png"/><Relationship Id="rId6" Type="http://schemas.openxmlformats.org/officeDocument/2006/relationships/image" Target="../media/image7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2.jpg"/><Relationship Id="rId4" Type="http://schemas.openxmlformats.org/officeDocument/2006/relationships/image" Target="../media/image85.png"/><Relationship Id="rId5" Type="http://schemas.openxmlformats.org/officeDocument/2006/relationships/image" Target="../media/image89.jpg"/><Relationship Id="rId6" Type="http://schemas.openxmlformats.org/officeDocument/2006/relationships/image" Target="../media/image8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4.pn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17.jpg"/><Relationship Id="rId5" Type="http://schemas.openxmlformats.org/officeDocument/2006/relationships/image" Target="../media/image22.png"/><Relationship Id="rId6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3.jp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988" y="4589424"/>
            <a:ext cx="83058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17106"/>
            <a:ext cx="39243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0"/>
          <p:cNvSpPr/>
          <p:nvPr/>
        </p:nvSpPr>
        <p:spPr>
          <a:xfrm>
            <a:off x="3924300" y="0"/>
            <a:ext cx="5247084" cy="44940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50"/>
          <p:cNvPicPr preferRelativeResize="0"/>
          <p:nvPr/>
        </p:nvPicPr>
        <p:blipFill rotWithShape="1">
          <a:blip r:embed="rId5">
            <a:alphaModFix/>
          </a:blip>
          <a:srcRect b="1123" l="22815" r="0" t="0"/>
          <a:stretch/>
        </p:blipFill>
        <p:spPr>
          <a:xfrm>
            <a:off x="489583" y="144770"/>
            <a:ext cx="2790072" cy="47205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0"/>
          <p:cNvSpPr txBox="1"/>
          <p:nvPr>
            <p:ph idx="1" type="subTitle"/>
          </p:nvPr>
        </p:nvSpPr>
        <p:spPr>
          <a:xfrm>
            <a:off x="4416170" y="1991180"/>
            <a:ext cx="4063703" cy="511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None/>
            </a:pPr>
            <a:r>
              <a:rPr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/>
          </a:p>
        </p:txBody>
      </p:sp>
      <p:pic>
        <p:nvPicPr>
          <p:cNvPr id="290" name="Google Shape;290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453" y="1059937"/>
            <a:ext cx="1806333" cy="201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0"/>
          <p:cNvSpPr txBox="1"/>
          <p:nvPr>
            <p:ph type="ctrTitle"/>
          </p:nvPr>
        </p:nvSpPr>
        <p:spPr>
          <a:xfrm>
            <a:off x="4416170" y="446417"/>
            <a:ext cx="4835828" cy="10102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800"/>
              <a:buFont typeface="Arial"/>
              <a:buNone/>
            </a:pPr>
            <a:r>
              <a:rPr b="1" lang="es" sz="18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Sistema de observación meteorológica y oceánica como herramienta para el fomento de la resiliencia y adaptación al cambio climático en el espacio de cooperación (MAC-CLIMA)</a:t>
            </a:r>
            <a:br>
              <a:rPr b="1" lang="es" sz="18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" sz="18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0"/>
          <p:cNvSpPr txBox="1"/>
          <p:nvPr/>
        </p:nvSpPr>
        <p:spPr>
          <a:xfrm>
            <a:off x="6342123" y="4233233"/>
            <a:ext cx="3132310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 COFINANCIADO AL 85% POR LA UNIÓN EUROPEA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0"/>
          <p:cNvSpPr txBox="1"/>
          <p:nvPr/>
        </p:nvSpPr>
        <p:spPr>
          <a:xfrm>
            <a:off x="4485117" y="2663714"/>
            <a:ext cx="5102636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1er encuentro presencial MAC-CLIMA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 y 2 de diciembre de 2021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Las Palmas de Gran Canaria (España)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9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t/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31" name="Google Shape;43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9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434" name="Google Shape;434;p59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59"/>
          <p:cNvGrpSpPr/>
          <p:nvPr/>
        </p:nvGrpSpPr>
        <p:grpSpPr>
          <a:xfrm>
            <a:off x="2152800" y="838326"/>
            <a:ext cx="6990805" cy="3608657"/>
            <a:chOff x="3947" y="597454"/>
            <a:chExt cx="10595339" cy="3887801"/>
          </a:xfrm>
        </p:grpSpPr>
        <p:sp>
          <p:nvSpPr>
            <p:cNvPr id="436" name="Google Shape;436;p59"/>
            <p:cNvSpPr/>
            <p:nvPr/>
          </p:nvSpPr>
          <p:spPr>
            <a:xfrm>
              <a:off x="5675048" y="1152983"/>
              <a:ext cx="35886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7" name="Google Shape;437;p59"/>
            <p:cNvSpPr/>
            <p:nvPr/>
          </p:nvSpPr>
          <p:spPr>
            <a:xfrm>
              <a:off x="7926187" y="1962947"/>
              <a:ext cx="21384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8" name="Google Shape;438;p59"/>
            <p:cNvSpPr/>
            <p:nvPr/>
          </p:nvSpPr>
          <p:spPr>
            <a:xfrm>
              <a:off x="7926187" y="1962947"/>
              <a:ext cx="10692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9" name="Google Shape;439;p59"/>
            <p:cNvSpPr/>
            <p:nvPr/>
          </p:nvSpPr>
          <p:spPr>
            <a:xfrm>
              <a:off x="7880467" y="1962947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0" name="Google Shape;440;p59"/>
            <p:cNvSpPr/>
            <p:nvPr/>
          </p:nvSpPr>
          <p:spPr>
            <a:xfrm>
              <a:off x="6856927" y="1962947"/>
              <a:ext cx="1069200" cy="254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1" name="Google Shape;441;p59"/>
            <p:cNvSpPr/>
            <p:nvPr/>
          </p:nvSpPr>
          <p:spPr>
            <a:xfrm>
              <a:off x="5787668" y="1962947"/>
              <a:ext cx="2138400" cy="254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2" name="Google Shape;442;p59"/>
            <p:cNvSpPr/>
            <p:nvPr/>
          </p:nvSpPr>
          <p:spPr>
            <a:xfrm>
              <a:off x="5675048" y="1152983"/>
              <a:ext cx="22512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3" name="Google Shape;443;p59"/>
            <p:cNvSpPr/>
            <p:nvPr/>
          </p:nvSpPr>
          <p:spPr>
            <a:xfrm>
              <a:off x="5675048" y="1152983"/>
              <a:ext cx="2445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4" name="Google Shape;444;p59"/>
            <p:cNvSpPr/>
            <p:nvPr/>
          </p:nvSpPr>
          <p:spPr>
            <a:xfrm>
              <a:off x="4672689" y="3582875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5" name="Google Shape;445;p59"/>
            <p:cNvSpPr/>
            <p:nvPr/>
          </p:nvSpPr>
          <p:spPr>
            <a:xfrm>
              <a:off x="4672689" y="2772911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6" name="Google Shape;446;p59"/>
            <p:cNvSpPr/>
            <p:nvPr/>
          </p:nvSpPr>
          <p:spPr>
            <a:xfrm>
              <a:off x="4672689" y="1962947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7" name="Google Shape;447;p59"/>
            <p:cNvSpPr/>
            <p:nvPr/>
          </p:nvSpPr>
          <p:spPr>
            <a:xfrm>
              <a:off x="4718409" y="1152983"/>
              <a:ext cx="956700" cy="254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8" name="Google Shape;448;p59"/>
            <p:cNvSpPr/>
            <p:nvPr/>
          </p:nvSpPr>
          <p:spPr>
            <a:xfrm>
              <a:off x="3603429" y="3582875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9" name="Google Shape;449;p59"/>
            <p:cNvSpPr/>
            <p:nvPr/>
          </p:nvSpPr>
          <p:spPr>
            <a:xfrm>
              <a:off x="3603429" y="2772911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0" name="Google Shape;450;p59"/>
            <p:cNvSpPr/>
            <p:nvPr/>
          </p:nvSpPr>
          <p:spPr>
            <a:xfrm>
              <a:off x="2045260" y="1962947"/>
              <a:ext cx="16038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1" name="Google Shape;451;p59"/>
            <p:cNvSpPr/>
            <p:nvPr/>
          </p:nvSpPr>
          <p:spPr>
            <a:xfrm>
              <a:off x="2534170" y="3582875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2" name="Google Shape;452;p59"/>
            <p:cNvSpPr/>
            <p:nvPr/>
          </p:nvSpPr>
          <p:spPr>
            <a:xfrm>
              <a:off x="2534170" y="2772911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3" name="Google Shape;453;p59"/>
            <p:cNvSpPr/>
            <p:nvPr/>
          </p:nvSpPr>
          <p:spPr>
            <a:xfrm>
              <a:off x="2045260" y="1962947"/>
              <a:ext cx="534600" cy="25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4" name="Google Shape;454;p59"/>
            <p:cNvSpPr/>
            <p:nvPr/>
          </p:nvSpPr>
          <p:spPr>
            <a:xfrm>
              <a:off x="1464911" y="3582875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5" name="Google Shape;455;p59"/>
            <p:cNvSpPr/>
            <p:nvPr/>
          </p:nvSpPr>
          <p:spPr>
            <a:xfrm>
              <a:off x="1464911" y="2772911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6" name="Google Shape;456;p59"/>
            <p:cNvSpPr/>
            <p:nvPr/>
          </p:nvSpPr>
          <p:spPr>
            <a:xfrm>
              <a:off x="1510631" y="1962947"/>
              <a:ext cx="534600" cy="254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7" name="Google Shape;457;p59"/>
            <p:cNvSpPr/>
            <p:nvPr/>
          </p:nvSpPr>
          <p:spPr>
            <a:xfrm>
              <a:off x="395652" y="2772911"/>
              <a:ext cx="91500" cy="254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8" name="Google Shape;458;p59"/>
            <p:cNvSpPr/>
            <p:nvPr/>
          </p:nvSpPr>
          <p:spPr>
            <a:xfrm>
              <a:off x="441372" y="1962947"/>
              <a:ext cx="1603800" cy="254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9" name="Google Shape;459;p59"/>
            <p:cNvSpPr/>
            <p:nvPr/>
          </p:nvSpPr>
          <p:spPr>
            <a:xfrm>
              <a:off x="2045260" y="1152983"/>
              <a:ext cx="3629700" cy="254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solidFill>
              <a:schemeClr val="dk1"/>
            </a:solidFill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0" name="Google Shape;460;p59"/>
            <p:cNvSpPr/>
            <p:nvPr/>
          </p:nvSpPr>
          <p:spPr>
            <a:xfrm>
              <a:off x="5237624" y="597454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9"/>
            <p:cNvSpPr/>
            <p:nvPr/>
          </p:nvSpPr>
          <p:spPr>
            <a:xfrm>
              <a:off x="5334829" y="689799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9"/>
            <p:cNvSpPr txBox="1"/>
            <p:nvPr/>
          </p:nvSpPr>
          <p:spPr>
            <a:xfrm>
              <a:off x="5351100" y="706070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wentieth Century"/>
                <a:buNone/>
              </a:pPr>
              <a:r>
                <a:rPr lang="es" sz="15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Ejes</a:t>
              </a:r>
              <a:endParaRPr sz="1100"/>
            </a:p>
          </p:txBody>
        </p:sp>
        <p:sp>
          <p:nvSpPr>
            <p:cNvPr id="463" name="Google Shape;463;p59"/>
            <p:cNvSpPr/>
            <p:nvPr/>
          </p:nvSpPr>
          <p:spPr>
            <a:xfrm>
              <a:off x="1511424" y="1407418"/>
              <a:ext cx="10677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9"/>
            <p:cNvSpPr/>
            <p:nvPr/>
          </p:nvSpPr>
          <p:spPr>
            <a:xfrm>
              <a:off x="1608629" y="1499763"/>
              <a:ext cx="10677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59"/>
            <p:cNvSpPr txBox="1"/>
            <p:nvPr/>
          </p:nvSpPr>
          <p:spPr>
            <a:xfrm>
              <a:off x="1624900" y="1516034"/>
              <a:ext cx="10350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wentieth Century"/>
                <a:buNone/>
              </a:pPr>
              <a:r>
                <a:rPr b="1" lang="es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Cultura ecológica</a:t>
              </a:r>
              <a:endParaRPr sz="1000"/>
            </a:p>
          </p:txBody>
        </p:sp>
        <p:sp>
          <p:nvSpPr>
            <p:cNvPr id="466" name="Google Shape;466;p59"/>
            <p:cNvSpPr/>
            <p:nvPr/>
          </p:nvSpPr>
          <p:spPr>
            <a:xfrm>
              <a:off x="3947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9"/>
            <p:cNvSpPr/>
            <p:nvPr/>
          </p:nvSpPr>
          <p:spPr>
            <a:xfrm>
              <a:off x="101153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9"/>
            <p:cNvSpPr txBox="1"/>
            <p:nvPr/>
          </p:nvSpPr>
          <p:spPr>
            <a:xfrm>
              <a:off x="117424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Cognitiva </a:t>
              </a:r>
              <a:endParaRPr sz="1100"/>
            </a:p>
          </p:txBody>
        </p:sp>
        <p:sp>
          <p:nvSpPr>
            <p:cNvPr id="469" name="Google Shape;469;p59"/>
            <p:cNvSpPr/>
            <p:nvPr/>
          </p:nvSpPr>
          <p:spPr>
            <a:xfrm>
              <a:off x="3947" y="3027346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9"/>
            <p:cNvSpPr/>
            <p:nvPr/>
          </p:nvSpPr>
          <p:spPr>
            <a:xfrm>
              <a:off x="101153" y="3119691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9"/>
            <p:cNvSpPr txBox="1"/>
            <p:nvPr/>
          </p:nvSpPr>
          <p:spPr>
            <a:xfrm>
              <a:off x="117424" y="3135962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Conocimiento del problema. </a:t>
              </a:r>
              <a:endParaRPr sz="1100"/>
            </a:p>
          </p:txBody>
        </p:sp>
        <p:sp>
          <p:nvSpPr>
            <p:cNvPr id="472" name="Google Shape;472;p59"/>
            <p:cNvSpPr/>
            <p:nvPr/>
          </p:nvSpPr>
          <p:spPr>
            <a:xfrm>
              <a:off x="1073207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9"/>
            <p:cNvSpPr/>
            <p:nvPr/>
          </p:nvSpPr>
          <p:spPr>
            <a:xfrm>
              <a:off x="1170412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9"/>
            <p:cNvSpPr txBox="1"/>
            <p:nvPr/>
          </p:nvSpPr>
          <p:spPr>
            <a:xfrm>
              <a:off x="1186683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Afectiva. </a:t>
              </a:r>
              <a:endParaRPr sz="1100"/>
            </a:p>
          </p:txBody>
        </p:sp>
        <p:sp>
          <p:nvSpPr>
            <p:cNvPr id="475" name="Google Shape;475;p59"/>
            <p:cNvSpPr/>
            <p:nvPr/>
          </p:nvSpPr>
          <p:spPr>
            <a:xfrm>
              <a:off x="1073207" y="3027346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9"/>
            <p:cNvSpPr/>
            <p:nvPr/>
          </p:nvSpPr>
          <p:spPr>
            <a:xfrm>
              <a:off x="1170412" y="3119691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9"/>
            <p:cNvSpPr txBox="1"/>
            <p:nvPr/>
          </p:nvSpPr>
          <p:spPr>
            <a:xfrm>
              <a:off x="1186683" y="3135962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Sentimientos de preocupación.  </a:t>
              </a:r>
              <a:endParaRPr sz="1100"/>
            </a:p>
          </p:txBody>
        </p:sp>
        <p:sp>
          <p:nvSpPr>
            <p:cNvPr id="478" name="Google Shape;478;p59"/>
            <p:cNvSpPr/>
            <p:nvPr/>
          </p:nvSpPr>
          <p:spPr>
            <a:xfrm>
              <a:off x="1073207" y="3837310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9"/>
            <p:cNvSpPr/>
            <p:nvPr/>
          </p:nvSpPr>
          <p:spPr>
            <a:xfrm>
              <a:off x="1170412" y="3929655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9"/>
            <p:cNvSpPr txBox="1"/>
            <p:nvPr/>
          </p:nvSpPr>
          <p:spPr>
            <a:xfrm>
              <a:off x="1186683" y="3945926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Evaluación de la gravedad del problema. </a:t>
              </a:r>
              <a:endParaRPr sz="1100"/>
            </a:p>
          </p:txBody>
        </p:sp>
        <p:sp>
          <p:nvSpPr>
            <p:cNvPr id="481" name="Google Shape;481;p59"/>
            <p:cNvSpPr/>
            <p:nvPr/>
          </p:nvSpPr>
          <p:spPr>
            <a:xfrm>
              <a:off x="2142466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9"/>
            <p:cNvSpPr/>
            <p:nvPr/>
          </p:nvSpPr>
          <p:spPr>
            <a:xfrm>
              <a:off x="2239671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9"/>
            <p:cNvSpPr txBox="1"/>
            <p:nvPr/>
          </p:nvSpPr>
          <p:spPr>
            <a:xfrm>
              <a:off x="2255942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Conativa.</a:t>
              </a:r>
              <a:endParaRPr sz="1100"/>
            </a:p>
          </p:txBody>
        </p:sp>
        <p:sp>
          <p:nvSpPr>
            <p:cNvPr id="484" name="Google Shape;484;p59"/>
            <p:cNvSpPr/>
            <p:nvPr/>
          </p:nvSpPr>
          <p:spPr>
            <a:xfrm>
              <a:off x="2142466" y="3027346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9"/>
            <p:cNvSpPr/>
            <p:nvPr/>
          </p:nvSpPr>
          <p:spPr>
            <a:xfrm>
              <a:off x="2239671" y="3119691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9"/>
            <p:cNvSpPr txBox="1"/>
            <p:nvPr/>
          </p:nvSpPr>
          <p:spPr>
            <a:xfrm>
              <a:off x="2255942" y="3135962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Actitudes.</a:t>
              </a:r>
              <a:endParaRPr sz="1100"/>
            </a:p>
          </p:txBody>
        </p:sp>
        <p:sp>
          <p:nvSpPr>
            <p:cNvPr id="487" name="Google Shape;487;p59"/>
            <p:cNvSpPr/>
            <p:nvPr/>
          </p:nvSpPr>
          <p:spPr>
            <a:xfrm>
              <a:off x="2142466" y="3837310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9"/>
            <p:cNvSpPr/>
            <p:nvPr/>
          </p:nvSpPr>
          <p:spPr>
            <a:xfrm>
              <a:off x="2239671" y="3929655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9"/>
            <p:cNvSpPr txBox="1"/>
            <p:nvPr/>
          </p:nvSpPr>
          <p:spPr>
            <a:xfrm>
              <a:off x="2255942" y="3945926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Predisposición a actuar (o no). </a:t>
              </a:r>
              <a:endParaRPr sz="1100"/>
            </a:p>
          </p:txBody>
        </p:sp>
        <p:sp>
          <p:nvSpPr>
            <p:cNvPr id="490" name="Google Shape;490;p59"/>
            <p:cNvSpPr/>
            <p:nvPr/>
          </p:nvSpPr>
          <p:spPr>
            <a:xfrm>
              <a:off x="3211725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9"/>
            <p:cNvSpPr/>
            <p:nvPr/>
          </p:nvSpPr>
          <p:spPr>
            <a:xfrm>
              <a:off x="3308931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9"/>
            <p:cNvSpPr txBox="1"/>
            <p:nvPr/>
          </p:nvSpPr>
          <p:spPr>
            <a:xfrm>
              <a:off x="3325202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Activa.</a:t>
              </a:r>
              <a:endParaRPr sz="1100"/>
            </a:p>
          </p:txBody>
        </p:sp>
        <p:sp>
          <p:nvSpPr>
            <p:cNvPr id="493" name="Google Shape;493;p59"/>
            <p:cNvSpPr/>
            <p:nvPr/>
          </p:nvSpPr>
          <p:spPr>
            <a:xfrm>
              <a:off x="3211725" y="3027346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9"/>
            <p:cNvSpPr/>
            <p:nvPr/>
          </p:nvSpPr>
          <p:spPr>
            <a:xfrm>
              <a:off x="3308931" y="3119691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9"/>
            <p:cNvSpPr txBox="1"/>
            <p:nvPr/>
          </p:nvSpPr>
          <p:spPr>
            <a:xfrm>
              <a:off x="3325202" y="3135962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Comportamiento individual y social.</a:t>
              </a:r>
              <a:endParaRPr sz="1100"/>
            </a:p>
          </p:txBody>
        </p:sp>
        <p:sp>
          <p:nvSpPr>
            <p:cNvPr id="496" name="Google Shape;496;p59"/>
            <p:cNvSpPr/>
            <p:nvPr/>
          </p:nvSpPr>
          <p:spPr>
            <a:xfrm>
              <a:off x="3211725" y="3837310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9"/>
            <p:cNvSpPr/>
            <p:nvPr/>
          </p:nvSpPr>
          <p:spPr>
            <a:xfrm>
              <a:off x="3308931" y="3929655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9"/>
            <p:cNvSpPr txBox="1"/>
            <p:nvPr/>
          </p:nvSpPr>
          <p:spPr>
            <a:xfrm>
              <a:off x="3325202" y="3945926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Participación en organizaciones, etc. </a:t>
              </a:r>
              <a:endParaRPr sz="1100"/>
            </a:p>
          </p:txBody>
        </p:sp>
        <p:sp>
          <p:nvSpPr>
            <p:cNvPr id="499" name="Google Shape;499;p59"/>
            <p:cNvSpPr/>
            <p:nvPr/>
          </p:nvSpPr>
          <p:spPr>
            <a:xfrm>
              <a:off x="4280984" y="1407418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9"/>
            <p:cNvSpPr/>
            <p:nvPr/>
          </p:nvSpPr>
          <p:spPr>
            <a:xfrm>
              <a:off x="4378190" y="1499763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9"/>
            <p:cNvSpPr txBox="1"/>
            <p:nvPr/>
          </p:nvSpPr>
          <p:spPr>
            <a:xfrm>
              <a:off x="4394461" y="1516034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wentieth Century"/>
                <a:buNone/>
              </a:pPr>
              <a:r>
                <a:rPr b="1" lang="es" sz="1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NEP</a:t>
              </a:r>
              <a:endParaRPr b="1" sz="2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2" name="Google Shape;502;p59"/>
            <p:cNvSpPr/>
            <p:nvPr/>
          </p:nvSpPr>
          <p:spPr>
            <a:xfrm>
              <a:off x="4280984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9"/>
            <p:cNvSpPr/>
            <p:nvPr/>
          </p:nvSpPr>
          <p:spPr>
            <a:xfrm>
              <a:off x="4378190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9"/>
            <p:cNvSpPr txBox="1"/>
            <p:nvPr/>
          </p:nvSpPr>
          <p:spPr>
            <a:xfrm>
              <a:off x="4394461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5700" lIns="25700" spcFirstLastPara="1" rIns="25700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lang="es" sz="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Sistema de valores centrado en la naturaleza = ecocentrismo</a:t>
              </a:r>
              <a:endPara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5" name="Google Shape;505;p59"/>
            <p:cNvSpPr/>
            <p:nvPr/>
          </p:nvSpPr>
          <p:spPr>
            <a:xfrm>
              <a:off x="4280984" y="3027346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9"/>
            <p:cNvSpPr/>
            <p:nvPr/>
          </p:nvSpPr>
          <p:spPr>
            <a:xfrm>
              <a:off x="4378190" y="3119691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9"/>
            <p:cNvSpPr txBox="1"/>
            <p:nvPr/>
          </p:nvSpPr>
          <p:spPr>
            <a:xfrm>
              <a:off x="4394461" y="3135962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r>
                <a:rPr lang="es" sz="5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Capacidad humana para perjudicar la naturaleza; límites en el crecimiento; y derecho de los humanos a gobernar la naturaleza.</a:t>
              </a:r>
              <a:endParaRPr sz="1100"/>
            </a:p>
          </p:txBody>
        </p:sp>
        <p:sp>
          <p:nvSpPr>
            <p:cNvPr id="508" name="Google Shape;508;p59"/>
            <p:cNvSpPr/>
            <p:nvPr/>
          </p:nvSpPr>
          <p:spPr>
            <a:xfrm>
              <a:off x="4280984" y="3837310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9"/>
            <p:cNvSpPr/>
            <p:nvPr/>
          </p:nvSpPr>
          <p:spPr>
            <a:xfrm>
              <a:off x="4378190" y="3929655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9"/>
            <p:cNvSpPr txBox="1"/>
            <p:nvPr/>
          </p:nvSpPr>
          <p:spPr>
            <a:xfrm>
              <a:off x="4394461" y="3945926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r>
                <a:rPr lang="es" sz="5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Grado de consciencia ecológica.</a:t>
              </a:r>
              <a:endParaRPr sz="1100"/>
            </a:p>
          </p:txBody>
        </p:sp>
        <p:sp>
          <p:nvSpPr>
            <p:cNvPr id="511" name="Google Shape;511;p59"/>
            <p:cNvSpPr/>
            <p:nvPr/>
          </p:nvSpPr>
          <p:spPr>
            <a:xfrm>
              <a:off x="5350244" y="1407418"/>
              <a:ext cx="11385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9"/>
            <p:cNvSpPr/>
            <p:nvPr/>
          </p:nvSpPr>
          <p:spPr>
            <a:xfrm>
              <a:off x="5447449" y="1499763"/>
              <a:ext cx="11385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9"/>
            <p:cNvSpPr txBox="1"/>
            <p:nvPr/>
          </p:nvSpPr>
          <p:spPr>
            <a:xfrm>
              <a:off x="5463720" y="1516034"/>
              <a:ext cx="11058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wentieth Century"/>
                <a:buNone/>
              </a:pPr>
              <a:r>
                <a:rPr b="1" lang="es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Conciencia Insular</a:t>
              </a:r>
              <a:endParaRPr sz="1100"/>
            </a:p>
          </p:txBody>
        </p:sp>
        <p:sp>
          <p:nvSpPr>
            <p:cNvPr id="514" name="Google Shape;514;p59"/>
            <p:cNvSpPr/>
            <p:nvPr/>
          </p:nvSpPr>
          <p:spPr>
            <a:xfrm>
              <a:off x="7358300" y="1407418"/>
              <a:ext cx="1135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9"/>
            <p:cNvSpPr/>
            <p:nvPr/>
          </p:nvSpPr>
          <p:spPr>
            <a:xfrm>
              <a:off x="7455506" y="1499763"/>
              <a:ext cx="1135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9"/>
            <p:cNvSpPr txBox="1"/>
            <p:nvPr/>
          </p:nvSpPr>
          <p:spPr>
            <a:xfrm>
              <a:off x="7471777" y="1516034"/>
              <a:ext cx="11031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5700" lIns="25700" spcFirstLastPara="1" rIns="25700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lang="es" sz="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Características sociodemográficas</a:t>
              </a:r>
              <a:endParaRPr b="1"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7" name="Google Shape;517;p59"/>
            <p:cNvSpPr/>
            <p:nvPr/>
          </p:nvSpPr>
          <p:spPr>
            <a:xfrm>
              <a:off x="5350244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9"/>
            <p:cNvSpPr/>
            <p:nvPr/>
          </p:nvSpPr>
          <p:spPr>
            <a:xfrm>
              <a:off x="5447449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9"/>
            <p:cNvSpPr txBox="1"/>
            <p:nvPr/>
          </p:nvSpPr>
          <p:spPr>
            <a:xfrm>
              <a:off x="5463720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wentieth Century"/>
                <a:buNone/>
              </a:pPr>
              <a:r>
                <a:rPr lang="es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Hábitat. </a:t>
              </a:r>
              <a:endParaRPr sz="1100"/>
            </a:p>
          </p:txBody>
        </p:sp>
        <p:sp>
          <p:nvSpPr>
            <p:cNvPr id="520" name="Google Shape;520;p59"/>
            <p:cNvSpPr/>
            <p:nvPr/>
          </p:nvSpPr>
          <p:spPr>
            <a:xfrm>
              <a:off x="6419503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9"/>
            <p:cNvSpPr/>
            <p:nvPr/>
          </p:nvSpPr>
          <p:spPr>
            <a:xfrm>
              <a:off x="6516708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9"/>
            <p:cNvSpPr txBox="1"/>
            <p:nvPr/>
          </p:nvSpPr>
          <p:spPr>
            <a:xfrm>
              <a:off x="6532979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1425" lIns="31425" spcFirstLastPara="1" rIns="31425" wrap="square" tIns="3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Twentieth Century"/>
                <a:buNone/>
              </a:pPr>
              <a:r>
                <a:rPr lang="es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Sexo, edad y estado civil. </a:t>
              </a:r>
              <a:endParaRPr sz="1100"/>
            </a:p>
          </p:txBody>
        </p:sp>
        <p:sp>
          <p:nvSpPr>
            <p:cNvPr id="523" name="Google Shape;523;p59"/>
            <p:cNvSpPr/>
            <p:nvPr/>
          </p:nvSpPr>
          <p:spPr>
            <a:xfrm>
              <a:off x="7488762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9"/>
            <p:cNvSpPr/>
            <p:nvPr/>
          </p:nvSpPr>
          <p:spPr>
            <a:xfrm>
              <a:off x="7585968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9"/>
            <p:cNvSpPr txBox="1"/>
            <p:nvPr/>
          </p:nvSpPr>
          <p:spPr>
            <a:xfrm>
              <a:off x="7602239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Familiar: nº de hijos, nº de personas en vivienda.</a:t>
              </a:r>
              <a:endParaRPr sz="1100"/>
            </a:p>
          </p:txBody>
        </p:sp>
        <p:sp>
          <p:nvSpPr>
            <p:cNvPr id="526" name="Google Shape;526;p59"/>
            <p:cNvSpPr/>
            <p:nvPr/>
          </p:nvSpPr>
          <p:spPr>
            <a:xfrm>
              <a:off x="8558022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9"/>
            <p:cNvSpPr/>
            <p:nvPr/>
          </p:nvSpPr>
          <p:spPr>
            <a:xfrm>
              <a:off x="8655227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9"/>
            <p:cNvSpPr txBox="1"/>
            <p:nvPr/>
          </p:nvSpPr>
          <p:spPr>
            <a:xfrm>
              <a:off x="8671498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Estatus social.</a:t>
              </a:r>
              <a:endParaRPr sz="1100"/>
            </a:p>
          </p:txBody>
        </p:sp>
        <p:sp>
          <p:nvSpPr>
            <p:cNvPr id="529" name="Google Shape;529;p59"/>
            <p:cNvSpPr/>
            <p:nvPr/>
          </p:nvSpPr>
          <p:spPr>
            <a:xfrm>
              <a:off x="9627281" y="2217382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9"/>
            <p:cNvSpPr/>
            <p:nvPr/>
          </p:nvSpPr>
          <p:spPr>
            <a:xfrm>
              <a:off x="9724486" y="2309727"/>
              <a:ext cx="8748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9"/>
            <p:cNvSpPr txBox="1"/>
            <p:nvPr/>
          </p:nvSpPr>
          <p:spPr>
            <a:xfrm>
              <a:off x="9740757" y="2325998"/>
              <a:ext cx="8424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Renta.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Ocupación laboral.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Twentieth Century"/>
                <a:buNone/>
              </a:pPr>
              <a:r>
                <a:rPr lang="es" sz="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Nivel de estudios.</a:t>
              </a:r>
              <a:endParaRPr sz="1100"/>
            </a:p>
          </p:txBody>
        </p:sp>
        <p:sp>
          <p:nvSpPr>
            <p:cNvPr id="532" name="Google Shape;532;p59"/>
            <p:cNvSpPr/>
            <p:nvPr/>
          </p:nvSpPr>
          <p:spPr>
            <a:xfrm>
              <a:off x="8688483" y="1407418"/>
              <a:ext cx="11502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8785689" y="1499763"/>
              <a:ext cx="1150200" cy="55560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 cap="flat" cmpd="sng" w="952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9"/>
            <p:cNvSpPr txBox="1"/>
            <p:nvPr/>
          </p:nvSpPr>
          <p:spPr>
            <a:xfrm>
              <a:off x="8801960" y="1516034"/>
              <a:ext cx="1117500" cy="52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wentieth Century"/>
                <a:buNone/>
              </a:pPr>
              <a:r>
                <a:rPr b="1" lang="es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Ideología</a:t>
              </a:r>
              <a:r>
                <a:rPr lang="e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 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Twentieth Century"/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0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t/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542" name="Google Shape;54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0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545" name="Google Shape;545;p60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47150" y="1041100"/>
            <a:ext cx="6492725" cy="34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0"/>
          <p:cNvSpPr txBox="1"/>
          <p:nvPr/>
        </p:nvSpPr>
        <p:spPr>
          <a:xfrm>
            <a:off x="2419500" y="276100"/>
            <a:ext cx="5053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Amenazas del mundo </a:t>
            </a:r>
            <a:r>
              <a:rPr lang="e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(respuesta espontánea) 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8" name="Google Shape;548;p60"/>
          <p:cNvSpPr txBox="1"/>
          <p:nvPr/>
        </p:nvSpPr>
        <p:spPr>
          <a:xfrm>
            <a:off x="5498150" y="2474591"/>
            <a:ext cx="2563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AutoNum type="arabicPeriod"/>
            </a:pPr>
            <a:r>
              <a:rPr b="1" lang="e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Coronavirus ----- 42%  </a:t>
            </a:r>
            <a:endParaRPr b="1"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159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AutoNum type="arabicPeriod"/>
            </a:pPr>
            <a:r>
              <a:rPr b="1" lang="e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Cambio Climático---19%</a:t>
            </a:r>
            <a:endParaRPr b="1"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159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AutoNum type="arabicPeriod"/>
            </a:pPr>
            <a:r>
              <a:rPr b="1" lang="e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Crisis económica----6% </a:t>
            </a:r>
            <a:endParaRPr sz="600">
              <a:solidFill>
                <a:schemeClr val="dk1"/>
              </a:solidFill>
            </a:endParaRPr>
          </a:p>
        </p:txBody>
      </p:sp>
      <p:sp>
        <p:nvSpPr>
          <p:cNvPr id="549" name="Google Shape;549;p60"/>
          <p:cNvSpPr txBox="1"/>
          <p:nvPr/>
        </p:nvSpPr>
        <p:spPr>
          <a:xfrm>
            <a:off x="6354958" y="1452310"/>
            <a:ext cx="1490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Primer problema: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1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t/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557" name="Google Shape;55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1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560" name="Google Shape;560;p61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1"/>
          <p:cNvSpPr txBox="1"/>
          <p:nvPr/>
        </p:nvSpPr>
        <p:spPr>
          <a:xfrm>
            <a:off x="6354958" y="1452310"/>
            <a:ext cx="1490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Primer problema: </a:t>
            </a:r>
            <a:endParaRPr sz="1100"/>
          </a:p>
        </p:txBody>
      </p:sp>
      <p:sp>
        <p:nvSpPr>
          <p:cNvPr id="562" name="Google Shape;562;p61"/>
          <p:cNvSpPr txBox="1"/>
          <p:nvPr>
            <p:ph type="title"/>
          </p:nvPr>
        </p:nvSpPr>
        <p:spPr>
          <a:xfrm>
            <a:off x="2253875" y="566725"/>
            <a:ext cx="59943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</a:pPr>
            <a:r>
              <a:rPr lang="es">
                <a:solidFill>
                  <a:schemeClr val="dk1"/>
                </a:solidFill>
              </a:rPr>
              <a:t>NUEVO PARADIGMA ECOLÓGICO.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3" name="Google Shape;563;p61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3870" y="1452303"/>
            <a:ext cx="2792100" cy="263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61"/>
          <p:cNvGrpSpPr/>
          <p:nvPr/>
        </p:nvGrpSpPr>
        <p:grpSpPr>
          <a:xfrm>
            <a:off x="5347400" y="1673168"/>
            <a:ext cx="3162569" cy="2257643"/>
            <a:chOff x="326" y="527723"/>
            <a:chExt cx="4855034" cy="2725634"/>
          </a:xfrm>
        </p:grpSpPr>
        <p:sp>
          <p:nvSpPr>
            <p:cNvPr id="565" name="Google Shape;565;p61"/>
            <p:cNvSpPr/>
            <p:nvPr/>
          </p:nvSpPr>
          <p:spPr>
            <a:xfrm>
              <a:off x="3996503" y="2245441"/>
              <a:ext cx="149100" cy="653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6" name="Google Shape;566;p61"/>
            <p:cNvSpPr/>
            <p:nvPr/>
          </p:nvSpPr>
          <p:spPr>
            <a:xfrm>
              <a:off x="2427844" y="1237524"/>
              <a:ext cx="1008000" cy="65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7" name="Google Shape;567;p61"/>
            <p:cNvSpPr/>
            <p:nvPr/>
          </p:nvSpPr>
          <p:spPr>
            <a:xfrm>
              <a:off x="1419927" y="2245441"/>
              <a:ext cx="149100" cy="653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8" name="Google Shape;568;p61"/>
            <p:cNvSpPr/>
            <p:nvPr/>
          </p:nvSpPr>
          <p:spPr>
            <a:xfrm>
              <a:off x="2278785" y="1237524"/>
              <a:ext cx="149100" cy="653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9" name="Google Shape;569;p61"/>
            <p:cNvSpPr/>
            <p:nvPr/>
          </p:nvSpPr>
          <p:spPr>
            <a:xfrm>
              <a:off x="1718043" y="527723"/>
              <a:ext cx="1419600" cy="709800"/>
            </a:xfrm>
            <a:prstGeom prst="rect">
              <a:avLst/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1"/>
            <p:cNvSpPr txBox="1"/>
            <p:nvPr/>
          </p:nvSpPr>
          <p:spPr>
            <a:xfrm>
              <a:off x="1718043" y="527723"/>
              <a:ext cx="14196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Conciencia ecológica.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61"/>
            <p:cNvSpPr/>
            <p:nvPr/>
          </p:nvSpPr>
          <p:spPr>
            <a:xfrm>
              <a:off x="859184" y="1535640"/>
              <a:ext cx="1419600" cy="709800"/>
            </a:xfrm>
            <a:prstGeom prst="rect">
              <a:avLst/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1"/>
            <p:cNvSpPr txBox="1"/>
            <p:nvPr/>
          </p:nvSpPr>
          <p:spPr>
            <a:xfrm>
              <a:off x="859184" y="1535640"/>
              <a:ext cx="14196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España (Elcano 2019).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61"/>
            <p:cNvSpPr/>
            <p:nvPr/>
          </p:nvSpPr>
          <p:spPr>
            <a:xfrm>
              <a:off x="326" y="2543557"/>
              <a:ext cx="1419600" cy="709800"/>
            </a:xfrm>
            <a:prstGeom prst="rect">
              <a:avLst/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1"/>
            <p:cNvSpPr txBox="1"/>
            <p:nvPr/>
          </p:nvSpPr>
          <p:spPr>
            <a:xfrm>
              <a:off x="326" y="2543557"/>
              <a:ext cx="14196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3,69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61"/>
            <p:cNvSpPr/>
            <p:nvPr/>
          </p:nvSpPr>
          <p:spPr>
            <a:xfrm>
              <a:off x="3435760" y="1535640"/>
              <a:ext cx="1419600" cy="709800"/>
            </a:xfrm>
            <a:prstGeom prst="rect">
              <a:avLst/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1"/>
            <p:cNvSpPr txBox="1"/>
            <p:nvPr/>
          </p:nvSpPr>
          <p:spPr>
            <a:xfrm>
              <a:off x="3435760" y="1535640"/>
              <a:ext cx="14196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s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Gran Canaria (2020).</a:t>
              </a:r>
              <a:endParaRPr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7" name="Google Shape;577;p61"/>
            <p:cNvSpPr/>
            <p:nvPr/>
          </p:nvSpPr>
          <p:spPr>
            <a:xfrm>
              <a:off x="2576902" y="2543557"/>
              <a:ext cx="1419600" cy="709800"/>
            </a:xfrm>
            <a:prstGeom prst="rect">
              <a:avLst/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1"/>
            <p:cNvSpPr txBox="1"/>
            <p:nvPr/>
          </p:nvSpPr>
          <p:spPr>
            <a:xfrm>
              <a:off x="2576902" y="2543557"/>
              <a:ext cx="14196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s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3,71</a:t>
              </a:r>
              <a:endParaRPr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79" name="Google Shape;579;p61"/>
          <p:cNvSpPr txBox="1"/>
          <p:nvPr/>
        </p:nvSpPr>
        <p:spPr>
          <a:xfrm>
            <a:off x="5537957" y="4115961"/>
            <a:ext cx="25569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Puntuación del 1 al 5 en función de la respuesta. 1 respondería a respuestas menos pro-ecológicas, y un 5 a las más pro-ecológicas. 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2"/>
          <p:cNvPicPr preferRelativeResize="0"/>
          <p:nvPr/>
        </p:nvPicPr>
        <p:blipFill rotWithShape="1">
          <a:blip r:embed="rId3">
            <a:alphaModFix/>
          </a:blip>
          <a:srcRect b="45752" l="0" r="0" t="7244"/>
          <a:stretch/>
        </p:blipFill>
        <p:spPr>
          <a:xfrm>
            <a:off x="0" y="0"/>
            <a:ext cx="9144000" cy="51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2"/>
          <p:cNvPicPr preferRelativeResize="0"/>
          <p:nvPr/>
        </p:nvPicPr>
        <p:blipFill rotWithShape="1">
          <a:blip r:embed="rId4">
            <a:alphaModFix/>
          </a:blip>
          <a:srcRect b="17769" l="8508" r="8075" t="68668"/>
          <a:stretch/>
        </p:blipFill>
        <p:spPr>
          <a:xfrm>
            <a:off x="1212257" y="3183114"/>
            <a:ext cx="6719486" cy="1307497"/>
          </a:xfrm>
          <a:prstGeom prst="roundRect">
            <a:avLst>
              <a:gd fmla="val 11210" name="adj"/>
            </a:avLst>
          </a:prstGeom>
          <a:noFill/>
          <a:ln>
            <a:noFill/>
          </a:ln>
        </p:spPr>
      </p:pic>
      <p:pic>
        <p:nvPicPr>
          <p:cNvPr id="586" name="Google Shape;586;p62"/>
          <p:cNvPicPr preferRelativeResize="0"/>
          <p:nvPr/>
        </p:nvPicPr>
        <p:blipFill rotWithShape="1">
          <a:blip r:embed="rId5">
            <a:alphaModFix/>
          </a:blip>
          <a:srcRect b="0" l="98" r="245" t="94054"/>
          <a:stretch/>
        </p:blipFill>
        <p:spPr>
          <a:xfrm>
            <a:off x="0" y="4490611"/>
            <a:ext cx="9144000" cy="6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3"/>
          <p:cNvSpPr txBox="1"/>
          <p:nvPr>
            <p:ph idx="10" type="dt"/>
          </p:nvPr>
        </p:nvSpPr>
        <p:spPr>
          <a:xfrm>
            <a:off x="147097" y="6356362"/>
            <a:ext cx="32509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102725" spcFirstLastPara="1" rIns="102725" wrap="square" tIns="5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9/21/2021</a:t>
            </a:r>
            <a:endParaRPr b="0" i="0" sz="13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63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b="0" i="0" sz="1200" u="none" cap="none" strike="noStrike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Consejo Insular de la Energía de Gran Canaria" id="593" name="Google Shape;593;p63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56399" y="182333"/>
            <a:ext cx="1536863" cy="519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4" name="Google Shape;594;p63"/>
          <p:cNvGrpSpPr/>
          <p:nvPr/>
        </p:nvGrpSpPr>
        <p:grpSpPr>
          <a:xfrm>
            <a:off x="1369986" y="884932"/>
            <a:ext cx="7447734" cy="3198452"/>
            <a:chOff x="539760" y="1032677"/>
            <a:chExt cx="8389045" cy="4269531"/>
          </a:xfrm>
        </p:grpSpPr>
        <p:sp>
          <p:nvSpPr>
            <p:cNvPr id="595" name="Google Shape;595;p63"/>
            <p:cNvSpPr/>
            <p:nvPr/>
          </p:nvSpPr>
          <p:spPr>
            <a:xfrm>
              <a:off x="2851019" y="3424834"/>
              <a:ext cx="909728" cy="907936"/>
            </a:xfrm>
            <a:prstGeom prst="ellipse">
              <a:avLst/>
            </a:prstGeom>
            <a:solidFill>
              <a:srgbClr val="088151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3"/>
            <p:cNvSpPr/>
            <p:nvPr/>
          </p:nvSpPr>
          <p:spPr>
            <a:xfrm>
              <a:off x="4600380" y="2002241"/>
              <a:ext cx="909728" cy="911519"/>
            </a:xfrm>
            <a:prstGeom prst="ellipse">
              <a:avLst/>
            </a:prstGeom>
            <a:solidFill>
              <a:srgbClr val="6AB2B1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63"/>
            <p:cNvSpPr/>
            <p:nvPr/>
          </p:nvSpPr>
          <p:spPr>
            <a:xfrm>
              <a:off x="6320132" y="3451279"/>
              <a:ext cx="909728" cy="907936"/>
            </a:xfrm>
            <a:prstGeom prst="ellipse">
              <a:avLst/>
            </a:prstGeom>
            <a:solidFill>
              <a:srgbClr val="F0AE90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63"/>
            <p:cNvSpPr/>
            <p:nvPr/>
          </p:nvSpPr>
          <p:spPr>
            <a:xfrm>
              <a:off x="1137333" y="2002241"/>
              <a:ext cx="907937" cy="911519"/>
            </a:xfrm>
            <a:prstGeom prst="ellipse">
              <a:avLst/>
            </a:prstGeom>
            <a:solidFill>
              <a:srgbClr val="D96929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3"/>
            <p:cNvSpPr/>
            <p:nvPr/>
          </p:nvSpPr>
          <p:spPr>
            <a:xfrm>
              <a:off x="5755284" y="2960461"/>
              <a:ext cx="2267362" cy="1838161"/>
            </a:xfrm>
            <a:custGeom>
              <a:rect b="b" l="l" r="r" t="t"/>
              <a:pathLst>
                <a:path extrusionOk="0" h="823" w="1015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F0AE90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3"/>
            <p:cNvSpPr/>
            <p:nvPr/>
          </p:nvSpPr>
          <p:spPr>
            <a:xfrm>
              <a:off x="4017762" y="1539660"/>
              <a:ext cx="2267362" cy="1838161"/>
            </a:xfrm>
            <a:custGeom>
              <a:rect b="b" l="l" r="r" t="t"/>
              <a:pathLst>
                <a:path extrusionOk="0" h="823" w="1015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rgbClr val="6AB2B1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3"/>
            <p:cNvSpPr/>
            <p:nvPr/>
          </p:nvSpPr>
          <p:spPr>
            <a:xfrm>
              <a:off x="2277281" y="2960461"/>
              <a:ext cx="2267362" cy="1838161"/>
            </a:xfrm>
            <a:custGeom>
              <a:rect b="b" l="l" r="r" t="t"/>
              <a:pathLst>
                <a:path extrusionOk="0" h="823" w="1015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88151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3"/>
            <p:cNvSpPr/>
            <p:nvPr/>
          </p:nvSpPr>
          <p:spPr>
            <a:xfrm>
              <a:off x="539760" y="1539658"/>
              <a:ext cx="2267362" cy="1860362"/>
            </a:xfrm>
            <a:custGeom>
              <a:rect b="b" l="l" r="r" t="t"/>
              <a:pathLst>
                <a:path extrusionOk="0" h="833" w="1015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rgbClr val="D96929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3"/>
            <p:cNvSpPr txBox="1"/>
            <p:nvPr/>
          </p:nvSpPr>
          <p:spPr>
            <a:xfrm>
              <a:off x="947501" y="1254702"/>
              <a:ext cx="1287600" cy="22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Diagnóstico</a:t>
              </a:r>
              <a:endParaRPr sz="1200"/>
            </a:p>
          </p:txBody>
        </p:sp>
        <p:sp>
          <p:nvSpPr>
            <p:cNvPr id="604" name="Google Shape;604;p63"/>
            <p:cNvSpPr txBox="1"/>
            <p:nvPr/>
          </p:nvSpPr>
          <p:spPr>
            <a:xfrm>
              <a:off x="6131196" y="4850033"/>
              <a:ext cx="1287600" cy="452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Estrategia Adaptación</a:t>
              </a:r>
              <a:endParaRPr sz="1200"/>
            </a:p>
          </p:txBody>
        </p:sp>
        <p:sp>
          <p:nvSpPr>
            <p:cNvPr id="605" name="Google Shape;605;p63"/>
            <p:cNvSpPr txBox="1"/>
            <p:nvPr/>
          </p:nvSpPr>
          <p:spPr>
            <a:xfrm>
              <a:off x="4411444" y="1032677"/>
              <a:ext cx="1287600" cy="452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Proceso Participativo</a:t>
              </a:r>
              <a:endParaRPr sz="1200"/>
            </a:p>
          </p:txBody>
        </p:sp>
        <p:sp>
          <p:nvSpPr>
            <p:cNvPr id="606" name="Google Shape;606;p63"/>
            <p:cNvSpPr/>
            <p:nvPr/>
          </p:nvSpPr>
          <p:spPr>
            <a:xfrm>
              <a:off x="8585515" y="2290075"/>
              <a:ext cx="153847" cy="338033"/>
            </a:xfrm>
            <a:custGeom>
              <a:rect b="b" l="l" r="r" t="t"/>
              <a:pathLst>
                <a:path extrusionOk="0" h="625" w="281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8500" lIns="77025" spcFirstLastPara="1" rIns="77025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3"/>
            <p:cNvSpPr txBox="1"/>
            <p:nvPr/>
          </p:nvSpPr>
          <p:spPr>
            <a:xfrm>
              <a:off x="2618428" y="4834531"/>
              <a:ext cx="1374910" cy="452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Riesgos y Vulnerabilidades</a:t>
              </a:r>
              <a:endParaRPr sz="1200"/>
            </a:p>
          </p:txBody>
        </p:sp>
        <p:pic>
          <p:nvPicPr>
            <p:cNvPr descr="Onda con relleno sólido" id="608" name="Google Shape;608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141983">
              <a:off x="4785244" y="219983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ube con relámpagos y lluvia con relleno sólido" id="609" name="Google Shape;609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141983">
              <a:off x="3049096" y="3635247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rcialmente soleado con relleno sólido" id="610" name="Google Shape;610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1141983">
              <a:off x="1321301" y="2188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razón con pulso con relleno sólido" id="611" name="Google Shape;611;p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141983">
              <a:off x="8315515" y="220535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cena desértica con relleno sólido" id="612" name="Google Shape;612;p6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1141983">
              <a:off x="6504996" y="3635247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4"/>
          <p:cNvSpPr txBox="1"/>
          <p:nvPr>
            <p:ph idx="10" type="dt"/>
          </p:nvPr>
        </p:nvSpPr>
        <p:spPr>
          <a:xfrm>
            <a:off x="147097" y="6356362"/>
            <a:ext cx="32509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102725" spcFirstLastPara="1" rIns="102725" wrap="square" tIns="5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9/21/2021</a:t>
            </a:r>
            <a:endParaRPr sz="13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nsejo Insular de la Energía de Gran Canaria" id="618" name="Google Shape;618;p64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56399" y="182333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4"/>
          <p:cNvSpPr txBox="1"/>
          <p:nvPr/>
        </p:nvSpPr>
        <p:spPr>
          <a:xfrm>
            <a:off x="267012" y="95181"/>
            <a:ext cx="1143122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Proyecciones climáticas</a:t>
            </a:r>
            <a:endParaRPr sz="1200"/>
          </a:p>
        </p:txBody>
      </p:sp>
      <p:pic>
        <p:nvPicPr>
          <p:cNvPr descr="Parcialmente soleado con relleno sólido" id="620" name="Google Shape;62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5948" y="834624"/>
            <a:ext cx="404533" cy="404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be con relámpagos y lluvia con relleno sólido" id="621" name="Google Shape;62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8849" y="1526930"/>
            <a:ext cx="817660" cy="81766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Onda con relleno sólido" id="622" name="Google Shape;622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9286" y="1417531"/>
            <a:ext cx="817660" cy="81766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Ventoso con relleno sólido" id="623" name="Google Shape;623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8932" y="1490681"/>
            <a:ext cx="798384" cy="79838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624" name="Google Shape;624;p64"/>
          <p:cNvGrpSpPr/>
          <p:nvPr/>
        </p:nvGrpSpPr>
        <p:grpSpPr>
          <a:xfrm>
            <a:off x="2963363" y="1448850"/>
            <a:ext cx="705491" cy="858180"/>
            <a:chOff x="1046469" y="1783750"/>
            <a:chExt cx="1122866" cy="1618702"/>
          </a:xfrm>
        </p:grpSpPr>
        <p:sp>
          <p:nvSpPr>
            <p:cNvPr id="625" name="Google Shape;625;p64"/>
            <p:cNvSpPr/>
            <p:nvPr/>
          </p:nvSpPr>
          <p:spPr>
            <a:xfrm>
              <a:off x="1730752" y="1812121"/>
              <a:ext cx="438583" cy="409872"/>
            </a:xfrm>
            <a:prstGeom prst="plus">
              <a:avLst>
                <a:gd fmla="val 41095" name="adj"/>
              </a:avLst>
            </a:prstGeom>
            <a:noFill/>
            <a:ln cap="flat" cmpd="sng" w="19050">
              <a:solidFill>
                <a:srgbClr val="12705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8450" lIns="76950" spcFirstLastPara="1" rIns="76950" wrap="square" tIns="38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descr="Termómetro con relleno sólido" id="626" name="Google Shape;626;p64"/>
            <p:cNvGrpSpPr/>
            <p:nvPr/>
          </p:nvGrpSpPr>
          <p:grpSpPr>
            <a:xfrm>
              <a:off x="1046469" y="1783750"/>
              <a:ext cx="731369" cy="1618702"/>
              <a:chOff x="1046469" y="1783750"/>
              <a:chExt cx="731369" cy="1618702"/>
            </a:xfrm>
          </p:grpSpPr>
          <p:sp>
            <p:nvSpPr>
              <p:cNvPr descr="Termómetro con relleno sólido" id="627" name="Google Shape;627;p64"/>
              <p:cNvSpPr/>
              <p:nvPr/>
            </p:nvSpPr>
            <p:spPr>
              <a:xfrm>
                <a:off x="1046469" y="1783750"/>
                <a:ext cx="731369" cy="1618702"/>
              </a:xfrm>
              <a:custGeom>
                <a:rect b="b" l="l" r="r" t="t"/>
                <a:pathLst>
                  <a:path extrusionOk="0" h="1618702" w="731369">
                    <a:moveTo>
                      <a:pt x="365685" y="1509084"/>
                    </a:moveTo>
                    <a:cubicBezTo>
                      <a:pt x="246931" y="1509084"/>
                      <a:pt x="142794" y="1425043"/>
                      <a:pt x="117216" y="1309943"/>
                    </a:cubicBezTo>
                    <a:cubicBezTo>
                      <a:pt x="89811" y="1193017"/>
                      <a:pt x="148274" y="1074263"/>
                      <a:pt x="256066" y="1023108"/>
                    </a:cubicBezTo>
                    <a:lnTo>
                      <a:pt x="256066" y="219237"/>
                    </a:lnTo>
                    <a:cubicBezTo>
                      <a:pt x="256066" y="158947"/>
                      <a:pt x="305395" y="109619"/>
                      <a:pt x="365685" y="109619"/>
                    </a:cubicBezTo>
                    <a:cubicBezTo>
                      <a:pt x="425975" y="109619"/>
                      <a:pt x="475304" y="158947"/>
                      <a:pt x="475304" y="219237"/>
                    </a:cubicBezTo>
                    <a:lnTo>
                      <a:pt x="475304" y="1023108"/>
                    </a:lnTo>
                    <a:cubicBezTo>
                      <a:pt x="583095" y="1074263"/>
                      <a:pt x="639732" y="1193017"/>
                      <a:pt x="614154" y="1309943"/>
                    </a:cubicBezTo>
                    <a:cubicBezTo>
                      <a:pt x="586749" y="1425043"/>
                      <a:pt x="484438" y="1507257"/>
                      <a:pt x="365685" y="1509084"/>
                    </a:cubicBezTo>
                    <a:lnTo>
                      <a:pt x="365685" y="1509084"/>
                    </a:lnTo>
                    <a:close/>
                    <a:moveTo>
                      <a:pt x="584922" y="960991"/>
                    </a:moveTo>
                    <a:lnTo>
                      <a:pt x="584922" y="219237"/>
                    </a:lnTo>
                    <a:cubicBezTo>
                      <a:pt x="584922" y="98657"/>
                      <a:pt x="486265" y="0"/>
                      <a:pt x="365685" y="0"/>
                    </a:cubicBezTo>
                    <a:cubicBezTo>
                      <a:pt x="245104" y="0"/>
                      <a:pt x="146447" y="96830"/>
                      <a:pt x="146447" y="219237"/>
                    </a:cubicBezTo>
                    <a:lnTo>
                      <a:pt x="146447" y="960991"/>
                    </a:lnTo>
                    <a:cubicBezTo>
                      <a:pt x="20386" y="1055993"/>
                      <a:pt x="-30769" y="1220421"/>
                      <a:pt x="18559" y="1368407"/>
                    </a:cubicBezTo>
                    <a:cubicBezTo>
                      <a:pt x="67887" y="1518219"/>
                      <a:pt x="208565" y="1618703"/>
                      <a:pt x="365685" y="1618703"/>
                    </a:cubicBezTo>
                    <a:cubicBezTo>
                      <a:pt x="522805" y="1618703"/>
                      <a:pt x="663482" y="1518219"/>
                      <a:pt x="712811" y="1368407"/>
                    </a:cubicBezTo>
                    <a:cubicBezTo>
                      <a:pt x="762139" y="1220421"/>
                      <a:pt x="710984" y="1055993"/>
                      <a:pt x="584922" y="960991"/>
                    </a:cubicBezTo>
                    <a:close/>
                  </a:path>
                </a:pathLst>
              </a:custGeom>
              <a:solidFill>
                <a:srgbClr val="088151">
                  <a:alpha val="24705"/>
                </a:srgbClr>
              </a:solidFill>
              <a:ln>
                <a:noFill/>
              </a:ln>
            </p:spPr>
            <p:txBody>
              <a:bodyPr anchorCtr="0" anchor="ctr" bIns="38450" lIns="76950" spcFirstLastPara="1" rIns="76950" wrap="square" tIns="38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Termómetro con relleno sólido" id="628" name="Google Shape;628;p64"/>
              <p:cNvSpPr/>
              <p:nvPr/>
            </p:nvSpPr>
            <p:spPr>
              <a:xfrm>
                <a:off x="1230061" y="2415884"/>
                <a:ext cx="364186" cy="803870"/>
              </a:xfrm>
              <a:custGeom>
                <a:rect b="b" l="l" r="r" t="t"/>
                <a:pathLst>
                  <a:path extrusionOk="0" h="803870" w="364186">
                    <a:moveTo>
                      <a:pt x="218633" y="442129"/>
                    </a:moveTo>
                    <a:lnTo>
                      <a:pt x="218633" y="0"/>
                    </a:lnTo>
                    <a:lnTo>
                      <a:pt x="145554" y="0"/>
                    </a:lnTo>
                    <a:lnTo>
                      <a:pt x="145554" y="442129"/>
                    </a:lnTo>
                    <a:cubicBezTo>
                      <a:pt x="54205" y="460399"/>
                      <a:pt x="-9739" y="546266"/>
                      <a:pt x="1222" y="639442"/>
                    </a:cubicBezTo>
                    <a:cubicBezTo>
                      <a:pt x="10357" y="732618"/>
                      <a:pt x="88917" y="803870"/>
                      <a:pt x="182093" y="803870"/>
                    </a:cubicBezTo>
                    <a:cubicBezTo>
                      <a:pt x="275269" y="803870"/>
                      <a:pt x="353829" y="732618"/>
                      <a:pt x="362964" y="639442"/>
                    </a:cubicBezTo>
                    <a:cubicBezTo>
                      <a:pt x="373926" y="546266"/>
                      <a:pt x="309982" y="460399"/>
                      <a:pt x="218633" y="442129"/>
                    </a:cubicBezTo>
                    <a:close/>
                  </a:path>
                </a:pathLst>
              </a:custGeom>
              <a:solidFill>
                <a:srgbClr val="C00000">
                  <a:alpha val="24705"/>
                </a:srgbClr>
              </a:solidFill>
              <a:ln>
                <a:noFill/>
              </a:ln>
            </p:spPr>
            <p:txBody>
              <a:bodyPr anchorCtr="0" anchor="ctr" bIns="38450" lIns="76950" spcFirstLastPara="1" rIns="76950" wrap="square" tIns="38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9" name="Google Shape;629;p64"/>
          <p:cNvSpPr txBox="1"/>
          <p:nvPr/>
        </p:nvSpPr>
        <p:spPr>
          <a:xfrm>
            <a:off x="948194" y="267199"/>
            <a:ext cx="705491" cy="2363302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7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67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4"/>
          <p:cNvSpPr txBox="1"/>
          <p:nvPr/>
        </p:nvSpPr>
        <p:spPr>
          <a:xfrm>
            <a:off x="1319514" y="906344"/>
            <a:ext cx="6994250" cy="1083660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Aumento</a:t>
            </a:r>
            <a:endParaRPr b="1" sz="7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64"/>
          <p:cNvSpPr txBox="1"/>
          <p:nvPr/>
        </p:nvSpPr>
        <p:spPr>
          <a:xfrm>
            <a:off x="2491809" y="2449166"/>
            <a:ext cx="3822992" cy="276679"/>
          </a:xfrm>
          <a:prstGeom prst="rect">
            <a:avLst/>
          </a:prstGeom>
          <a:solidFill>
            <a:srgbClr val="6AB2B1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Clima: Tiende a la tropicalización</a:t>
            </a:r>
            <a:endParaRPr sz="1200"/>
          </a:p>
        </p:txBody>
      </p:sp>
      <p:sp>
        <p:nvSpPr>
          <p:cNvPr id="632" name="Google Shape;632;p64"/>
          <p:cNvSpPr txBox="1"/>
          <p:nvPr/>
        </p:nvSpPr>
        <p:spPr>
          <a:xfrm>
            <a:off x="2280108" y="2855777"/>
            <a:ext cx="4735487" cy="131422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Temperaturas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Periodos secos (</a:t>
            </a:r>
            <a:r>
              <a:rPr b="1"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Sequías)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Eventos </a:t>
            </a:r>
            <a:r>
              <a:rPr b="1"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torrenciales</a:t>
            </a:r>
            <a:r>
              <a:rPr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puntuales (tormentas)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Riesgo de</a:t>
            </a:r>
            <a:r>
              <a:rPr b="1"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desertización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Inundaciones terrestres y litorales (aumento del nivel del mar)</a:t>
            </a:r>
            <a:endParaRPr sz="1200"/>
          </a:p>
        </p:txBody>
      </p:sp>
      <p:sp>
        <p:nvSpPr>
          <p:cNvPr id="633" name="Google Shape;633;p64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5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639" name="Google Shape;639;p65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0" name="Google Shape;640;p65"/>
          <p:cNvGrpSpPr/>
          <p:nvPr/>
        </p:nvGrpSpPr>
        <p:grpSpPr>
          <a:xfrm>
            <a:off x="2251527" y="3982200"/>
            <a:ext cx="3123854" cy="685768"/>
            <a:chOff x="0" y="0"/>
            <a:chExt cx="3518674" cy="915412"/>
          </a:xfrm>
        </p:grpSpPr>
        <p:sp>
          <p:nvSpPr>
            <p:cNvPr id="641" name="Google Shape;641;p65"/>
            <p:cNvSpPr txBox="1"/>
            <p:nvPr/>
          </p:nvSpPr>
          <p:spPr>
            <a:xfrm>
              <a:off x="1435633" y="413463"/>
              <a:ext cx="2083041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Cambios sociales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65"/>
            <p:cNvGrpSpPr/>
            <p:nvPr/>
          </p:nvGrpSpPr>
          <p:grpSpPr>
            <a:xfrm>
              <a:off x="0" y="0"/>
              <a:ext cx="930582" cy="915412"/>
              <a:chOff x="0" y="0"/>
              <a:chExt cx="930581" cy="915411"/>
            </a:xfrm>
          </p:grpSpPr>
          <p:pic>
            <p:nvPicPr>
              <p:cNvPr descr="Gráfico 7" id="643" name="Google Shape;643;p6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69" id="644" name="Google Shape;644;p6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180" y="1010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45" name="Google Shape;645;p65"/>
          <p:cNvGrpSpPr/>
          <p:nvPr/>
        </p:nvGrpSpPr>
        <p:grpSpPr>
          <a:xfrm>
            <a:off x="1781053" y="252616"/>
            <a:ext cx="4203332" cy="705786"/>
            <a:chOff x="0" y="0"/>
            <a:chExt cx="4734585" cy="942134"/>
          </a:xfrm>
        </p:grpSpPr>
        <p:grpSp>
          <p:nvGrpSpPr>
            <p:cNvPr id="646" name="Google Shape;646;p65"/>
            <p:cNvGrpSpPr/>
            <p:nvPr/>
          </p:nvGrpSpPr>
          <p:grpSpPr>
            <a:xfrm>
              <a:off x="0" y="0"/>
              <a:ext cx="926796" cy="942134"/>
              <a:chOff x="0" y="0"/>
              <a:chExt cx="926795" cy="942133"/>
            </a:xfrm>
          </p:grpSpPr>
          <p:pic>
            <p:nvPicPr>
              <p:cNvPr descr="Gráfico 59" id="647" name="Google Shape;647;p6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62" id="648" name="Google Shape;648;p6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394" y="27732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49" name="Google Shape;649;p65"/>
            <p:cNvSpPr txBox="1"/>
            <p:nvPr/>
          </p:nvSpPr>
          <p:spPr>
            <a:xfrm>
              <a:off x="1241581" y="202592"/>
              <a:ext cx="3493004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Disminución de los recursos hídricos</a:t>
              </a:r>
              <a:endParaRPr sz="1200"/>
            </a:p>
          </p:txBody>
        </p:sp>
      </p:grpSp>
      <p:grpSp>
        <p:nvGrpSpPr>
          <p:cNvPr id="650" name="Google Shape;650;p65"/>
          <p:cNvGrpSpPr/>
          <p:nvPr/>
        </p:nvGrpSpPr>
        <p:grpSpPr>
          <a:xfrm>
            <a:off x="3018860" y="481816"/>
            <a:ext cx="3877803" cy="705786"/>
            <a:chOff x="-11492" y="0"/>
            <a:chExt cx="4367913" cy="942134"/>
          </a:xfrm>
        </p:grpSpPr>
        <p:grpSp>
          <p:nvGrpSpPr>
            <p:cNvPr id="651" name="Google Shape;651;p65"/>
            <p:cNvGrpSpPr/>
            <p:nvPr/>
          </p:nvGrpSpPr>
          <p:grpSpPr>
            <a:xfrm>
              <a:off x="3429624" y="0"/>
              <a:ext cx="926797" cy="942134"/>
              <a:chOff x="0" y="0"/>
              <a:chExt cx="926795" cy="942133"/>
            </a:xfrm>
          </p:grpSpPr>
          <p:pic>
            <p:nvPicPr>
              <p:cNvPr descr="Gráfico 53" id="652" name="Google Shape;652;p6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61" id="653" name="Google Shape;653;p6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2394" y="27732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4" name="Google Shape;654;p65"/>
            <p:cNvSpPr txBox="1"/>
            <p:nvPr/>
          </p:nvSpPr>
          <p:spPr>
            <a:xfrm>
              <a:off x="-11492" y="412630"/>
              <a:ext cx="3187664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sobre la fauna y la flora</a:t>
              </a:r>
              <a:endParaRPr sz="1200"/>
            </a:p>
          </p:txBody>
        </p:sp>
      </p:grpSp>
      <p:grpSp>
        <p:nvGrpSpPr>
          <p:cNvPr id="655" name="Google Shape;655;p65"/>
          <p:cNvGrpSpPr/>
          <p:nvPr/>
        </p:nvGrpSpPr>
        <p:grpSpPr>
          <a:xfrm>
            <a:off x="1203775" y="1020422"/>
            <a:ext cx="5780021" cy="705786"/>
            <a:chOff x="0" y="0"/>
            <a:chExt cx="6510549" cy="942134"/>
          </a:xfrm>
        </p:grpSpPr>
        <p:grpSp>
          <p:nvGrpSpPr>
            <p:cNvPr id="656" name="Google Shape;656;p65"/>
            <p:cNvGrpSpPr/>
            <p:nvPr/>
          </p:nvGrpSpPr>
          <p:grpSpPr>
            <a:xfrm>
              <a:off x="0" y="0"/>
              <a:ext cx="926796" cy="942134"/>
              <a:chOff x="0" y="0"/>
              <a:chExt cx="926795" cy="942133"/>
            </a:xfrm>
          </p:grpSpPr>
          <p:pic>
            <p:nvPicPr>
              <p:cNvPr descr="Gráfico 49" id="657" name="Google Shape;657;p6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60" id="658" name="Google Shape;658;p6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2394" y="27732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9" name="Google Shape;659;p65"/>
            <p:cNvSpPr txBox="1"/>
            <p:nvPr/>
          </p:nvSpPr>
          <p:spPr>
            <a:xfrm>
              <a:off x="766096" y="209650"/>
              <a:ext cx="5744453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Cambios en la distribución de especies terrestres y acuáticas</a:t>
              </a:r>
              <a:endParaRPr sz="1200"/>
            </a:p>
          </p:txBody>
        </p:sp>
      </p:grpSp>
      <p:grpSp>
        <p:nvGrpSpPr>
          <p:cNvPr id="660" name="Google Shape;660;p65"/>
          <p:cNvGrpSpPr/>
          <p:nvPr/>
        </p:nvGrpSpPr>
        <p:grpSpPr>
          <a:xfrm>
            <a:off x="2288490" y="1373367"/>
            <a:ext cx="5007559" cy="686373"/>
            <a:chOff x="0" y="0"/>
            <a:chExt cx="5640458" cy="916221"/>
          </a:xfrm>
        </p:grpSpPr>
        <p:grpSp>
          <p:nvGrpSpPr>
            <p:cNvPr id="661" name="Google Shape;661;p65"/>
            <p:cNvGrpSpPr/>
            <p:nvPr/>
          </p:nvGrpSpPr>
          <p:grpSpPr>
            <a:xfrm>
              <a:off x="4706066" y="0"/>
              <a:ext cx="934392" cy="916221"/>
              <a:chOff x="0" y="0"/>
              <a:chExt cx="934391" cy="916220"/>
            </a:xfrm>
          </p:grpSpPr>
          <p:pic>
            <p:nvPicPr>
              <p:cNvPr descr="Gráfico 51" id="662" name="Google Shape;662;p6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0" y="1819"/>
                <a:ext cx="914400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5" id="663" name="Google Shape;663;p6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19990" y="0"/>
                <a:ext cx="914401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64" name="Google Shape;664;p65"/>
            <p:cNvSpPr txBox="1"/>
            <p:nvPr/>
          </p:nvSpPr>
          <p:spPr>
            <a:xfrm>
              <a:off x="0" y="262211"/>
              <a:ext cx="4865512" cy="646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Expansión de microalgas nocivas y tóxicas y de especies exóticas invasoras</a:t>
              </a:r>
              <a:endParaRPr sz="1200"/>
            </a:p>
          </p:txBody>
        </p:sp>
      </p:grpSp>
      <p:grpSp>
        <p:nvGrpSpPr>
          <p:cNvPr id="665" name="Google Shape;665;p65"/>
          <p:cNvGrpSpPr/>
          <p:nvPr/>
        </p:nvGrpSpPr>
        <p:grpSpPr>
          <a:xfrm>
            <a:off x="1593281" y="1788228"/>
            <a:ext cx="4093546" cy="697064"/>
            <a:chOff x="0" y="0"/>
            <a:chExt cx="4610924" cy="930492"/>
          </a:xfrm>
        </p:grpSpPr>
        <p:grpSp>
          <p:nvGrpSpPr>
            <p:cNvPr id="666" name="Google Shape;666;p65"/>
            <p:cNvGrpSpPr/>
            <p:nvPr/>
          </p:nvGrpSpPr>
          <p:grpSpPr>
            <a:xfrm>
              <a:off x="0" y="0"/>
              <a:ext cx="937161" cy="930492"/>
              <a:chOff x="0" y="0"/>
              <a:chExt cx="937160" cy="930491"/>
            </a:xfrm>
          </p:grpSpPr>
          <p:pic>
            <p:nvPicPr>
              <p:cNvPr descr="Gráfico 57" id="667" name="Google Shape;667;p65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7" id="668" name="Google Shape;668;p65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2759" y="16090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69" name="Google Shape;669;p65"/>
            <p:cNvSpPr txBox="1"/>
            <p:nvPr/>
          </p:nvSpPr>
          <p:spPr>
            <a:xfrm>
              <a:off x="1820741" y="415025"/>
              <a:ext cx="2790183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Deterioro de los ecosistemas</a:t>
              </a:r>
              <a:endParaRPr sz="1200"/>
            </a:p>
          </p:txBody>
        </p:sp>
      </p:grpSp>
      <p:grpSp>
        <p:nvGrpSpPr>
          <p:cNvPr id="670" name="Google Shape;670;p65"/>
          <p:cNvGrpSpPr/>
          <p:nvPr/>
        </p:nvGrpSpPr>
        <p:grpSpPr>
          <a:xfrm>
            <a:off x="2578789" y="2189895"/>
            <a:ext cx="4717262" cy="694680"/>
            <a:chOff x="-18509" y="0"/>
            <a:chExt cx="5313469" cy="927309"/>
          </a:xfrm>
        </p:grpSpPr>
        <p:grpSp>
          <p:nvGrpSpPr>
            <p:cNvPr id="671" name="Google Shape;671;p65"/>
            <p:cNvGrpSpPr/>
            <p:nvPr/>
          </p:nvGrpSpPr>
          <p:grpSpPr>
            <a:xfrm>
              <a:off x="4360569" y="0"/>
              <a:ext cx="934391" cy="927309"/>
              <a:chOff x="0" y="0"/>
              <a:chExt cx="934390" cy="927308"/>
            </a:xfrm>
          </p:grpSpPr>
          <p:pic>
            <p:nvPicPr>
              <p:cNvPr descr="Gráfico 47" id="672" name="Google Shape;672;p65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3" id="673" name="Google Shape;673;p65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9989" y="12907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74" name="Google Shape;674;p65"/>
            <p:cNvSpPr txBox="1"/>
            <p:nvPr/>
          </p:nvSpPr>
          <p:spPr>
            <a:xfrm>
              <a:off x="-18509" y="394843"/>
              <a:ext cx="4211534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Aumento del peligro de incendios forestales</a:t>
              </a:r>
              <a:endParaRPr sz="1200"/>
            </a:p>
          </p:txBody>
        </p:sp>
      </p:grpSp>
      <p:grpSp>
        <p:nvGrpSpPr>
          <p:cNvPr id="675" name="Google Shape;675;p65"/>
          <p:cNvGrpSpPr/>
          <p:nvPr/>
        </p:nvGrpSpPr>
        <p:grpSpPr>
          <a:xfrm>
            <a:off x="1897654" y="2652365"/>
            <a:ext cx="3935558" cy="689261"/>
            <a:chOff x="0" y="0"/>
            <a:chExt cx="4432968" cy="920076"/>
          </a:xfrm>
        </p:grpSpPr>
        <p:grpSp>
          <p:nvGrpSpPr>
            <p:cNvPr id="676" name="Google Shape;676;p65"/>
            <p:cNvGrpSpPr/>
            <p:nvPr/>
          </p:nvGrpSpPr>
          <p:grpSpPr>
            <a:xfrm>
              <a:off x="0" y="0"/>
              <a:ext cx="934392" cy="920076"/>
              <a:chOff x="0" y="0"/>
              <a:chExt cx="934391" cy="920075"/>
            </a:xfrm>
          </p:grpSpPr>
          <p:pic>
            <p:nvPicPr>
              <p:cNvPr descr="Gráfico 45" id="677" name="Google Shape;677;p65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4" id="678" name="Google Shape;678;p65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19990" y="5674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79" name="Google Shape;679;p65"/>
            <p:cNvSpPr txBox="1"/>
            <p:nvPr/>
          </p:nvSpPr>
          <p:spPr>
            <a:xfrm>
              <a:off x="1313014" y="293493"/>
              <a:ext cx="3119954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sobre la salud humana</a:t>
              </a:r>
              <a:endParaRPr sz="1200"/>
            </a:p>
          </p:txBody>
        </p:sp>
      </p:grpSp>
      <p:grpSp>
        <p:nvGrpSpPr>
          <p:cNvPr id="680" name="Google Shape;680;p65"/>
          <p:cNvGrpSpPr/>
          <p:nvPr/>
        </p:nvGrpSpPr>
        <p:grpSpPr>
          <a:xfrm>
            <a:off x="2587784" y="3008518"/>
            <a:ext cx="4708267" cy="688971"/>
            <a:chOff x="-16805" y="0"/>
            <a:chExt cx="5303338" cy="919688"/>
          </a:xfrm>
        </p:grpSpPr>
        <p:grpSp>
          <p:nvGrpSpPr>
            <p:cNvPr id="681" name="Google Shape;681;p65"/>
            <p:cNvGrpSpPr/>
            <p:nvPr/>
          </p:nvGrpSpPr>
          <p:grpSpPr>
            <a:xfrm>
              <a:off x="4352141" y="0"/>
              <a:ext cx="934392" cy="919688"/>
              <a:chOff x="0" y="0"/>
              <a:chExt cx="934391" cy="919687"/>
            </a:xfrm>
          </p:grpSpPr>
          <p:pic>
            <p:nvPicPr>
              <p:cNvPr descr="Gráfico 30" id="682" name="Google Shape;682;p65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2" id="683" name="Google Shape;683;p65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9990" y="5286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4" name="Google Shape;684;p65"/>
            <p:cNvSpPr txBox="1"/>
            <p:nvPr/>
          </p:nvSpPr>
          <p:spPr>
            <a:xfrm>
              <a:off x="-16805" y="334066"/>
              <a:ext cx="4191272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sobre el sector agrario y pesquero</a:t>
              </a:r>
              <a:endParaRPr sz="1200"/>
            </a:p>
          </p:txBody>
        </p:sp>
      </p:grpSp>
      <p:grpSp>
        <p:nvGrpSpPr>
          <p:cNvPr id="685" name="Google Shape;685;p65"/>
          <p:cNvGrpSpPr/>
          <p:nvPr/>
        </p:nvGrpSpPr>
        <p:grpSpPr>
          <a:xfrm>
            <a:off x="2068066" y="3385770"/>
            <a:ext cx="3503999" cy="686758"/>
            <a:chOff x="0" y="0"/>
            <a:chExt cx="3946865" cy="916735"/>
          </a:xfrm>
        </p:grpSpPr>
        <p:grpSp>
          <p:nvGrpSpPr>
            <p:cNvPr id="686" name="Google Shape;686;p65"/>
            <p:cNvGrpSpPr/>
            <p:nvPr/>
          </p:nvGrpSpPr>
          <p:grpSpPr>
            <a:xfrm>
              <a:off x="0" y="0"/>
              <a:ext cx="949632" cy="916735"/>
              <a:chOff x="0" y="0"/>
              <a:chExt cx="949631" cy="916734"/>
            </a:xfrm>
          </p:grpSpPr>
          <p:pic>
            <p:nvPicPr>
              <p:cNvPr descr="Gráfico 20" id="687" name="Google Shape;687;p65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0" y="2333"/>
                <a:ext cx="914400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1" id="688" name="Google Shape;688;p65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35230" y="0"/>
                <a:ext cx="914401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9" name="Google Shape;689;p65"/>
            <p:cNvSpPr txBox="1"/>
            <p:nvPr/>
          </p:nvSpPr>
          <p:spPr>
            <a:xfrm>
              <a:off x="1415213" y="346475"/>
              <a:ext cx="2531652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sobre el turismo</a:t>
              </a:r>
              <a:endParaRPr sz="1200"/>
            </a:p>
          </p:txBody>
        </p:sp>
      </p:grpSp>
      <p:grpSp>
        <p:nvGrpSpPr>
          <p:cNvPr id="690" name="Google Shape;690;p65"/>
          <p:cNvGrpSpPr/>
          <p:nvPr/>
        </p:nvGrpSpPr>
        <p:grpSpPr>
          <a:xfrm>
            <a:off x="3262899" y="3816922"/>
            <a:ext cx="3685820" cy="691825"/>
            <a:chOff x="-8486" y="0"/>
            <a:chExt cx="4151665" cy="923498"/>
          </a:xfrm>
        </p:grpSpPr>
        <p:grpSp>
          <p:nvGrpSpPr>
            <p:cNvPr id="691" name="Google Shape;691;p65"/>
            <p:cNvGrpSpPr/>
            <p:nvPr/>
          </p:nvGrpSpPr>
          <p:grpSpPr>
            <a:xfrm>
              <a:off x="3203072" y="0"/>
              <a:ext cx="940107" cy="923498"/>
              <a:chOff x="0" y="0"/>
              <a:chExt cx="940106" cy="923497"/>
            </a:xfrm>
          </p:grpSpPr>
          <p:pic>
            <p:nvPicPr>
              <p:cNvPr descr="Gráfico 10" id="692" name="Google Shape;692;p65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áfico 70" id="693" name="Google Shape;693;p65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25705" y="9096"/>
                <a:ext cx="914401" cy="914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94" name="Google Shape;694;p65"/>
            <p:cNvSpPr txBox="1"/>
            <p:nvPr/>
          </p:nvSpPr>
          <p:spPr>
            <a:xfrm>
              <a:off x="-8486" y="279486"/>
              <a:ext cx="2774346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Pérdida de recursos costeros</a:t>
              </a:r>
              <a:endParaRPr sz="1200"/>
            </a:p>
          </p:txBody>
        </p:sp>
      </p:grpSp>
      <p:sp>
        <p:nvSpPr>
          <p:cNvPr id="695" name="Google Shape;695;p65"/>
          <p:cNvSpPr txBox="1"/>
          <p:nvPr/>
        </p:nvSpPr>
        <p:spPr>
          <a:xfrm>
            <a:off x="267012" y="95181"/>
            <a:ext cx="1143122" cy="207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  <a:endParaRPr sz="1200"/>
          </a:p>
        </p:txBody>
      </p:sp>
      <p:sp>
        <p:nvSpPr>
          <p:cNvPr id="696" name="Google Shape;696;p65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6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02" name="Google Shape;702;p66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3" name="Google Shape;703;p66"/>
          <p:cNvGrpSpPr/>
          <p:nvPr/>
        </p:nvGrpSpPr>
        <p:grpSpPr>
          <a:xfrm>
            <a:off x="357184" y="2118138"/>
            <a:ext cx="2155674" cy="1601990"/>
            <a:chOff x="-1" y="-1"/>
            <a:chExt cx="2428126" cy="2138452"/>
          </a:xfrm>
        </p:grpSpPr>
        <p:sp>
          <p:nvSpPr>
            <p:cNvPr id="704" name="Google Shape;704;p66"/>
            <p:cNvSpPr/>
            <p:nvPr/>
          </p:nvSpPr>
          <p:spPr>
            <a:xfrm rot="2268085">
              <a:off x="147078" y="307992"/>
              <a:ext cx="1324593" cy="933451"/>
            </a:xfrm>
            <a:prstGeom prst="ellipse">
              <a:avLst/>
            </a:prstGeom>
            <a:solidFill>
              <a:srgbClr val="1D9A78">
                <a:alpha val="24705"/>
              </a:srgbClr>
            </a:solidFill>
            <a:ln cap="flat" cmpd="sng" w="12700">
              <a:solidFill>
                <a:srgbClr val="1D9A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8450" lIns="38450" spcFirstLastPara="1" rIns="38450" wrap="square" tIns="38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6"/>
            <p:cNvSpPr/>
            <p:nvPr/>
          </p:nvSpPr>
          <p:spPr>
            <a:xfrm flipH="1" rot="8531915">
              <a:off x="956453" y="307991"/>
              <a:ext cx="1324593" cy="933451"/>
            </a:xfrm>
            <a:prstGeom prst="ellipse">
              <a:avLst/>
            </a:prstGeom>
            <a:solidFill>
              <a:srgbClr val="2E96AE">
                <a:alpha val="24705"/>
              </a:srgbClr>
            </a:solidFill>
            <a:ln cap="flat" cmpd="sng" w="12700">
              <a:solidFill>
                <a:srgbClr val="2E96A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8450" lIns="38450" spcFirstLastPara="1" rIns="38450" wrap="square" tIns="38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6"/>
            <p:cNvSpPr/>
            <p:nvPr/>
          </p:nvSpPr>
          <p:spPr>
            <a:xfrm rot="5400000">
              <a:off x="580157" y="1009429"/>
              <a:ext cx="1324593" cy="933451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 cap="flat" cmpd="sng" w="12700">
              <a:solidFill>
                <a:srgbClr val="FF75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8450" lIns="38450" spcFirstLastPara="1" rIns="38450" wrap="square" tIns="38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66"/>
            <p:cNvSpPr txBox="1"/>
            <p:nvPr/>
          </p:nvSpPr>
          <p:spPr>
            <a:xfrm>
              <a:off x="211847" y="520162"/>
              <a:ext cx="984886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1200"/>
            </a:p>
          </p:txBody>
        </p:sp>
        <p:sp>
          <p:nvSpPr>
            <p:cNvPr id="708" name="Google Shape;708;p66"/>
            <p:cNvSpPr txBox="1"/>
            <p:nvPr/>
          </p:nvSpPr>
          <p:spPr>
            <a:xfrm>
              <a:off x="1231390" y="497718"/>
              <a:ext cx="984886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Económica</a:t>
              </a:r>
              <a:endParaRPr sz="1200"/>
            </a:p>
          </p:txBody>
        </p:sp>
        <p:sp>
          <p:nvSpPr>
            <p:cNvPr id="709" name="Google Shape;709;p66"/>
            <p:cNvSpPr txBox="1"/>
            <p:nvPr/>
          </p:nvSpPr>
          <p:spPr>
            <a:xfrm>
              <a:off x="804131" y="1444064"/>
              <a:ext cx="840337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Ambiental</a:t>
              </a:r>
              <a:endParaRPr sz="1200"/>
            </a:p>
          </p:txBody>
        </p:sp>
        <p:sp>
          <p:nvSpPr>
            <p:cNvPr id="710" name="Google Shape;710;p66"/>
            <p:cNvSpPr txBox="1"/>
            <p:nvPr/>
          </p:nvSpPr>
          <p:spPr>
            <a:xfrm>
              <a:off x="750009" y="864349"/>
              <a:ext cx="984886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450" lIns="38450" spcFirstLastPara="1" rIns="38450" wrap="square" tIns="384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Adaptación</a:t>
              </a:r>
              <a:endParaRPr sz="1200"/>
            </a:p>
          </p:txBody>
        </p:sp>
      </p:grpSp>
      <p:sp>
        <p:nvSpPr>
          <p:cNvPr id="711" name="Google Shape;711;p66"/>
          <p:cNvSpPr txBox="1"/>
          <p:nvPr/>
        </p:nvSpPr>
        <p:spPr>
          <a:xfrm>
            <a:off x="3043338" y="3194041"/>
            <a:ext cx="2872737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Vulnerabilidad socioeconómica:</a:t>
            </a:r>
            <a:endParaRPr sz="1200"/>
          </a:p>
        </p:txBody>
      </p:sp>
      <p:sp>
        <p:nvSpPr>
          <p:cNvPr id="712" name="Google Shape;712;p66"/>
          <p:cNvSpPr txBox="1"/>
          <p:nvPr/>
        </p:nvSpPr>
        <p:spPr>
          <a:xfrm>
            <a:off x="3043338" y="1989429"/>
            <a:ext cx="3015156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Vulnerabilidad física y ambiental:</a:t>
            </a:r>
            <a:endParaRPr sz="1200"/>
          </a:p>
        </p:txBody>
      </p:sp>
      <p:sp>
        <p:nvSpPr>
          <p:cNvPr id="713" name="Google Shape;713;p66"/>
          <p:cNvSpPr/>
          <p:nvPr/>
        </p:nvSpPr>
        <p:spPr>
          <a:xfrm>
            <a:off x="6601473" y="1170815"/>
            <a:ext cx="305020" cy="393955"/>
          </a:xfrm>
          <a:custGeom>
            <a:rect b="b" l="l" r="r" t="t"/>
            <a:pathLst>
              <a:path extrusionOk="0" h="21600" w="21600">
                <a:moveTo>
                  <a:pt x="0" y="10807"/>
                </a:moveTo>
                <a:lnTo>
                  <a:pt x="5400" y="10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7"/>
                </a:lnTo>
                <a:lnTo>
                  <a:pt x="21600" y="10807"/>
                </a:lnTo>
                <a:lnTo>
                  <a:pt x="10800" y="21600"/>
                </a:lnTo>
                <a:close/>
              </a:path>
            </a:pathLst>
          </a:custGeom>
          <a:noFill/>
          <a:ln cap="flat" cmpd="sng" w="12700">
            <a:solidFill>
              <a:srgbClr val="15705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450" lIns="38450" spcFirstLastPara="1" rIns="38450" wrap="square" tIns="38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66"/>
          <p:cNvSpPr/>
          <p:nvPr/>
        </p:nvSpPr>
        <p:spPr>
          <a:xfrm flipH="1" rot="10800000">
            <a:off x="608867" y="1029666"/>
            <a:ext cx="466556" cy="546806"/>
          </a:xfrm>
          <a:custGeom>
            <a:rect b="b" l="l" r="r" t="t"/>
            <a:pathLst>
              <a:path extrusionOk="0" h="21600" w="21600">
                <a:moveTo>
                  <a:pt x="0" y="13824"/>
                </a:moveTo>
                <a:lnTo>
                  <a:pt x="5400" y="13824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24"/>
                </a:lnTo>
                <a:lnTo>
                  <a:pt x="21600" y="13824"/>
                </a:lnTo>
                <a:lnTo>
                  <a:pt x="10800" y="21600"/>
                </a:lnTo>
                <a:close/>
              </a:path>
            </a:pathLst>
          </a:custGeom>
          <a:noFill/>
          <a:ln cap="flat" cmpd="sng" w="12700">
            <a:solidFill>
              <a:srgbClr val="15705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450" lIns="38450" spcFirstLastPara="1" rIns="38450" wrap="square" tIns="38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6"/>
          <p:cNvSpPr txBox="1"/>
          <p:nvPr/>
        </p:nvSpPr>
        <p:spPr>
          <a:xfrm>
            <a:off x="1151164" y="1176461"/>
            <a:ext cx="1464085" cy="48418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Vulnerabilidad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66"/>
          <p:cNvSpPr txBox="1"/>
          <p:nvPr/>
        </p:nvSpPr>
        <p:spPr>
          <a:xfrm>
            <a:off x="7013024" y="1132308"/>
            <a:ext cx="1600424" cy="48418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adaptación</a:t>
            </a:r>
            <a:endParaRPr sz="1200"/>
          </a:p>
        </p:txBody>
      </p:sp>
      <p:sp>
        <p:nvSpPr>
          <p:cNvPr id="717" name="Google Shape;717;p66"/>
          <p:cNvSpPr/>
          <p:nvPr/>
        </p:nvSpPr>
        <p:spPr>
          <a:xfrm flipH="1" rot="10800000">
            <a:off x="4172886" y="1124175"/>
            <a:ext cx="305020" cy="393955"/>
          </a:xfrm>
          <a:custGeom>
            <a:rect b="b" l="l" r="r" t="t"/>
            <a:pathLst>
              <a:path extrusionOk="0" h="21600" w="21600">
                <a:moveTo>
                  <a:pt x="0" y="10807"/>
                </a:moveTo>
                <a:lnTo>
                  <a:pt x="5400" y="10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7"/>
                </a:lnTo>
                <a:lnTo>
                  <a:pt x="21600" y="10807"/>
                </a:lnTo>
                <a:lnTo>
                  <a:pt x="10800" y="21600"/>
                </a:lnTo>
                <a:close/>
              </a:path>
            </a:pathLst>
          </a:custGeom>
          <a:noFill/>
          <a:ln cap="flat" cmpd="sng" w="12700">
            <a:solidFill>
              <a:srgbClr val="15705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450" lIns="38450" spcFirstLastPara="1" rIns="38450" wrap="square" tIns="38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66"/>
          <p:cNvSpPr txBox="1"/>
          <p:nvPr/>
        </p:nvSpPr>
        <p:spPr>
          <a:xfrm>
            <a:off x="4584436" y="1115819"/>
            <a:ext cx="1600424" cy="48418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Exposición a los impactos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66"/>
          <p:cNvSpPr txBox="1"/>
          <p:nvPr/>
        </p:nvSpPr>
        <p:spPr>
          <a:xfrm>
            <a:off x="267010" y="237592"/>
            <a:ext cx="1419516" cy="207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Vulnerabilidades</a:t>
            </a:r>
            <a:endParaRPr sz="1200"/>
          </a:p>
        </p:txBody>
      </p:sp>
      <p:sp>
        <p:nvSpPr>
          <p:cNvPr id="720" name="Google Shape;720;p66"/>
          <p:cNvSpPr txBox="1"/>
          <p:nvPr/>
        </p:nvSpPr>
        <p:spPr>
          <a:xfrm>
            <a:off x="608867" y="704896"/>
            <a:ext cx="1464085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Canaria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66"/>
          <p:cNvSpPr/>
          <p:nvPr/>
        </p:nvSpPr>
        <p:spPr>
          <a:xfrm>
            <a:off x="2713155" y="1195348"/>
            <a:ext cx="1281359" cy="39241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450" lIns="76950" spcFirstLastPara="1" rIns="76950" wrap="square" tIns="38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Asociada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gregar con relleno sólido" id="722" name="Google Shape;72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679" y="1143609"/>
            <a:ext cx="444154" cy="44415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66"/>
          <p:cNvSpPr txBox="1"/>
          <p:nvPr/>
        </p:nvSpPr>
        <p:spPr>
          <a:xfrm>
            <a:off x="3114580" y="2336742"/>
            <a:ext cx="5424897" cy="806981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Escosistemas terrestres y marinos muy adaptados al clima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Elevada erosión del suelo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Desplazamiento por especies exóticas e invasoras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Incendios forestales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66"/>
          <p:cNvSpPr txBox="1"/>
          <p:nvPr/>
        </p:nvSpPr>
        <p:spPr>
          <a:xfrm>
            <a:off x="3104595" y="3443080"/>
            <a:ext cx="5424897" cy="991434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 en envejecimiento, alta densidad, grupos marginales, etc.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Edificación descontrolada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Turismo muy sensible al cambio climático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Infraestructuras en zonas críticas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 pública (enfermedades crónicas, pandemias, sistema sanitario, etc)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66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7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31" name="Google Shape;731;p67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67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Proceso participativo</a:t>
            </a:r>
            <a:endParaRPr sz="1200"/>
          </a:p>
        </p:txBody>
      </p:sp>
      <p:sp>
        <p:nvSpPr>
          <p:cNvPr id="733" name="Google Shape;733;p67"/>
          <p:cNvSpPr txBox="1"/>
          <p:nvPr/>
        </p:nvSpPr>
        <p:spPr>
          <a:xfrm>
            <a:off x="1772572" y="1003919"/>
            <a:ext cx="5060060" cy="131422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Entrevistas a actores claves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Científico, económico (empleo, turismo, sector primario), social (salud pública, trabajo social, activistas), ambiental (ciencia, ecologistas, emergencias), infraestructuras (aguas transporte, energía) y profesional.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 entrevistas sobre 58 contactos previos/ Videoconferencia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7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Usuarios con relleno sólido" id="735" name="Google Shape;73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1975" y="2715703"/>
            <a:ext cx="970769" cy="970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ntro de llamadas con relleno sólido" id="736" name="Google Shape;73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075" y="1175647"/>
            <a:ext cx="970769" cy="97076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7"/>
          <p:cNvSpPr txBox="1"/>
          <p:nvPr/>
        </p:nvSpPr>
        <p:spPr>
          <a:xfrm>
            <a:off x="2435393" y="2647729"/>
            <a:ext cx="4715107" cy="1106717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 ciudadana</a:t>
            </a:r>
            <a:endParaRPr sz="12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445 encuestas realizadas</a:t>
            </a:r>
            <a:endParaRPr sz="12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70,7% estudios superiores</a:t>
            </a:r>
            <a:endParaRPr sz="12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97,7% Considera necesario la adaptación al Cambio Climático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8" name="Google Shape;738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0986" y="811343"/>
            <a:ext cx="2647738" cy="148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448292"/>
            <a:ext cx="2647738" cy="148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8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45" name="Google Shape;745;p68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68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Proceso participativo</a:t>
            </a:r>
            <a:endParaRPr sz="1200"/>
          </a:p>
        </p:txBody>
      </p:sp>
      <p:sp>
        <p:nvSpPr>
          <p:cNvPr id="747" name="Google Shape;747;p68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Reunión con relleno sólido" id="748" name="Google Shape;74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982" y="969624"/>
            <a:ext cx="970769" cy="97076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8"/>
          <p:cNvSpPr txBox="1"/>
          <p:nvPr/>
        </p:nvSpPr>
        <p:spPr>
          <a:xfrm>
            <a:off x="1563433" y="1316054"/>
            <a:ext cx="6190928" cy="1729245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Talleres participativos para la obtención de propuestas de adaptación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Temáticas de los talleres, propuesta de acciones de adaptación: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Soluciones basadas en la Naturaleza, Infraestructuras, Gobernanza, Tecnología y monitoreo, Administraciones públicas y Sector pesquero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talleres de 1,5 horas cada uno, un total de 9 horas de talleres todos por videoconferencia en junio 2021.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177 inscripciones</a:t>
            </a:r>
            <a:endParaRPr sz="1200"/>
          </a:p>
          <a:p>
            <a:pPr indent="-23495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 participantes</a:t>
            </a:r>
            <a:endParaRPr sz="1200"/>
          </a:p>
        </p:txBody>
      </p:sp>
      <p:sp>
        <p:nvSpPr>
          <p:cNvPr id="750" name="Google Shape;750;p68"/>
          <p:cNvSpPr txBox="1"/>
          <p:nvPr/>
        </p:nvSpPr>
        <p:spPr>
          <a:xfrm>
            <a:off x="2454420" y="3979673"/>
            <a:ext cx="4570590" cy="48418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del estudio: Propuestas para adaptar de Gran Canaria al Cambio Climático</a:t>
            </a:r>
            <a:endParaRPr sz="1200"/>
          </a:p>
        </p:txBody>
      </p:sp>
      <p:pic>
        <p:nvPicPr>
          <p:cNvPr id="751" name="Google Shape;75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7492" y="2315511"/>
            <a:ext cx="2647738" cy="148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3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1"/>
          <p:cNvSpPr/>
          <p:nvPr/>
        </p:nvSpPr>
        <p:spPr>
          <a:xfrm>
            <a:off x="0" y="0"/>
            <a:ext cx="215265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1"/>
          <p:cNvSpPr txBox="1"/>
          <p:nvPr>
            <p:ph type="title"/>
          </p:nvPr>
        </p:nvSpPr>
        <p:spPr>
          <a:xfrm>
            <a:off x="426944" y="979254"/>
            <a:ext cx="152556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/>
          </a:p>
        </p:txBody>
      </p:sp>
      <p:pic>
        <p:nvPicPr>
          <p:cNvPr id="304" name="Google Shape;304;p51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5942727" y="131657"/>
            <a:ext cx="3008082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1"/>
          <p:cNvSpPr txBox="1"/>
          <p:nvPr/>
        </p:nvSpPr>
        <p:spPr>
          <a:xfrm>
            <a:off x="2558831" y="1709210"/>
            <a:ext cx="2152430" cy="4333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Fira Sans Extra Condensed Medium"/>
              <a:buNone/>
            </a:pPr>
            <a:r>
              <a:rPr b="1" i="0" lang="es" sz="11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Seguimiento de actividades CIEGC</a:t>
            </a:r>
            <a:endParaRPr sz="1100"/>
          </a:p>
        </p:txBody>
      </p:sp>
      <p:sp>
        <p:nvSpPr>
          <p:cNvPr id="306" name="Google Shape;306;p51"/>
          <p:cNvSpPr txBox="1"/>
          <p:nvPr/>
        </p:nvSpPr>
        <p:spPr>
          <a:xfrm>
            <a:off x="2540626" y="1240205"/>
            <a:ext cx="13152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Fira Sans Extra Condensed Medium"/>
              <a:buNone/>
            </a:pPr>
            <a:r>
              <a:rPr b="0" i="0" lang="es" sz="45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100"/>
          </a:p>
        </p:txBody>
      </p:sp>
      <p:sp>
        <p:nvSpPr>
          <p:cNvPr id="307" name="Google Shape;307;p51"/>
          <p:cNvSpPr/>
          <p:nvPr/>
        </p:nvSpPr>
        <p:spPr>
          <a:xfrm>
            <a:off x="2148627" y="1780521"/>
            <a:ext cx="5847934" cy="46208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9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57" name="Google Shape;757;p69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69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759" name="Google Shape;759;p69"/>
          <p:cNvSpPr txBox="1"/>
          <p:nvPr/>
        </p:nvSpPr>
        <p:spPr>
          <a:xfrm>
            <a:off x="328710" y="1980443"/>
            <a:ext cx="3015156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estratégicos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69"/>
          <p:cNvSpPr txBox="1"/>
          <p:nvPr/>
        </p:nvSpPr>
        <p:spPr>
          <a:xfrm>
            <a:off x="2492361" y="1188357"/>
            <a:ext cx="5840926" cy="1844528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Conservación de la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biodiversidad marina y terrestre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Eficiencia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sistema de abastecimiento y depuración (recursos hídricos)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Prácticas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agrícolas sostenibles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la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(investigación, aplicación tecnológica y emprendimiento)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 pública verde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 la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coordinación interadministrativa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Impulsar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descarbonización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modelo energético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Resiliencia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población e infraestructuras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a las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emergencias climáticas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Planificación territorial 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adecuada a los cambios esperados en el clima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Adaptación del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turístico</a:t>
            </a:r>
            <a:endParaRPr sz="1200"/>
          </a:p>
        </p:txBody>
      </p:sp>
      <p:sp>
        <p:nvSpPr>
          <p:cNvPr id="761" name="Google Shape;761;p69"/>
          <p:cNvSpPr/>
          <p:nvPr/>
        </p:nvSpPr>
        <p:spPr>
          <a:xfrm>
            <a:off x="2278731" y="1058221"/>
            <a:ext cx="242115" cy="2121123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450" lIns="76950" spcFirstLastPara="1" rIns="76950" wrap="square" tIns="38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69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0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68" name="Google Shape;768;p70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70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770" name="Google Shape;770;p70"/>
          <p:cNvSpPr txBox="1"/>
          <p:nvPr/>
        </p:nvSpPr>
        <p:spPr>
          <a:xfrm>
            <a:off x="3549806" y="822880"/>
            <a:ext cx="3015156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Líneas estratégicas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0"/>
          <p:cNvSpPr txBox="1"/>
          <p:nvPr/>
        </p:nvSpPr>
        <p:spPr>
          <a:xfrm>
            <a:off x="2493504" y="1363961"/>
            <a:ext cx="3951032" cy="276679"/>
          </a:xfrm>
          <a:prstGeom prst="rect">
            <a:avLst/>
          </a:prstGeom>
          <a:solidFill>
            <a:srgbClr val="689331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 naturaleza (SbN)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70"/>
          <p:cNvSpPr txBox="1"/>
          <p:nvPr/>
        </p:nvSpPr>
        <p:spPr>
          <a:xfrm>
            <a:off x="2493504" y="1980443"/>
            <a:ext cx="3951032" cy="2766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las infraestructuras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70"/>
          <p:cNvSpPr txBox="1"/>
          <p:nvPr/>
        </p:nvSpPr>
        <p:spPr>
          <a:xfrm>
            <a:off x="2493504" y="2596925"/>
            <a:ext cx="3951032" cy="276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 gobernanza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70"/>
          <p:cNvSpPr txBox="1"/>
          <p:nvPr/>
        </p:nvSpPr>
        <p:spPr>
          <a:xfrm>
            <a:off x="2493504" y="3213407"/>
            <a:ext cx="3951032" cy="276679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 tecnología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70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1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81" name="Google Shape;781;p71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71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783" name="Google Shape;783;p71"/>
          <p:cNvSpPr txBox="1"/>
          <p:nvPr/>
        </p:nvSpPr>
        <p:spPr>
          <a:xfrm>
            <a:off x="492493" y="769085"/>
            <a:ext cx="3951032" cy="276679"/>
          </a:xfrm>
          <a:prstGeom prst="rect">
            <a:avLst/>
          </a:prstGeom>
          <a:solidFill>
            <a:srgbClr val="689331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 naturaleza (SbN)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4" name="Google Shape;78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300" y="1248527"/>
            <a:ext cx="5624279" cy="11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3866" y="2488973"/>
            <a:ext cx="4639844" cy="93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43" y="3572111"/>
            <a:ext cx="4488781" cy="936509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71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2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793" name="Google Shape;793;p72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72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795" name="Google Shape;795;p72"/>
          <p:cNvSpPr txBox="1"/>
          <p:nvPr/>
        </p:nvSpPr>
        <p:spPr>
          <a:xfrm>
            <a:off x="428404" y="802709"/>
            <a:ext cx="3951032" cy="2766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las infraestructuras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6" name="Google Shape;79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04" y="1229486"/>
            <a:ext cx="4757253" cy="1212079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72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98" name="Google Shape;79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7789" y="2229057"/>
            <a:ext cx="4559925" cy="106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404" y="3422998"/>
            <a:ext cx="4562907" cy="106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3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05" name="Google Shape;805;p73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73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07" name="Google Shape;807;p73"/>
          <p:cNvSpPr txBox="1"/>
          <p:nvPr/>
        </p:nvSpPr>
        <p:spPr>
          <a:xfrm>
            <a:off x="428404" y="802709"/>
            <a:ext cx="3951032" cy="2766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las infraestructuras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8" name="Google Shape;8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04" y="1333009"/>
            <a:ext cx="5102183" cy="110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4018" y="2786441"/>
            <a:ext cx="4928042" cy="1091489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3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4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16" name="Google Shape;816;p74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74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18" name="Google Shape;818;p74"/>
          <p:cNvSpPr txBox="1"/>
          <p:nvPr/>
        </p:nvSpPr>
        <p:spPr>
          <a:xfrm>
            <a:off x="517988" y="802715"/>
            <a:ext cx="3951032" cy="276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 gobernanza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" name="Google Shape;81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988" y="1263336"/>
            <a:ext cx="2891813" cy="9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6253" y="1986399"/>
            <a:ext cx="5362847" cy="11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010" y="3297764"/>
            <a:ext cx="4913642" cy="1073352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74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5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28" name="Google Shape;828;p75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75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30" name="Google Shape;830;p75"/>
          <p:cNvSpPr txBox="1"/>
          <p:nvPr/>
        </p:nvSpPr>
        <p:spPr>
          <a:xfrm>
            <a:off x="492493" y="821887"/>
            <a:ext cx="3951032" cy="276679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Soluciones basadas en la tecnología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251" y="1738653"/>
            <a:ext cx="5200108" cy="1138586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75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6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38" name="Google Shape;838;p76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76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40" name="Google Shape;840;p76"/>
          <p:cNvSpPr txBox="1"/>
          <p:nvPr/>
        </p:nvSpPr>
        <p:spPr>
          <a:xfrm>
            <a:off x="2079342" y="758686"/>
            <a:ext cx="4756849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Coste de la inacción en materia de Cambio Climático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76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842" name="Google Shape;842;p76"/>
          <p:cNvGraphicFramePr/>
          <p:nvPr/>
        </p:nvGraphicFramePr>
        <p:xfrm>
          <a:off x="514346" y="15601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{421CE4EB-60AD-4E0F-9EDE-09090DCC1451}</a:tableStyleId>
              </a:tblPr>
              <a:tblGrid>
                <a:gridCol w="2083675"/>
                <a:gridCol w="4233650"/>
                <a:gridCol w="1569475"/>
              </a:tblGrid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Impacto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Origen del cálculo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Importe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32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Olas de calor, urgencias y hospitalizaciones adicionales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Coste de intervenciones en urgencias + Coste de hospitalizaciones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215.950 €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6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Incendios forestales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Costes de extinción de incendios, valor de la masa forestal perdida, coste de restauración.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9.495.117 €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6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Producción agrícola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Disminución de la producción ponderando la importancia del sector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6.270.000 €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6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Turismo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Disminución de los ingresos estimada (por cada 1%)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58.112.320 €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6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Desalación y regeneración de agua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Tratamiento de cada 1% de volumen de agua adicional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2.816.000 €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6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Inundaciones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Daños ocasionados en un evento pasado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1.100.000 €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311100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Total anual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800" u="none" cap="none" strike="noStrike"/>
                        <a:t>78.009.387,00 €</a:t>
                      </a:r>
                      <a:endParaRPr b="1"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7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48" name="Google Shape;848;p77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77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50" name="Google Shape;850;p77"/>
          <p:cNvSpPr txBox="1"/>
          <p:nvPr/>
        </p:nvSpPr>
        <p:spPr>
          <a:xfrm>
            <a:off x="3843230" y="806756"/>
            <a:ext cx="1280644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77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852" name="Google Shape;852;p77"/>
          <p:cNvGraphicFramePr/>
          <p:nvPr/>
        </p:nvGraphicFramePr>
        <p:xfrm>
          <a:off x="507374" y="108343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{421CE4EB-60AD-4E0F-9EDE-09090DCC1451}</a:tableStyleId>
              </a:tblPr>
              <a:tblGrid>
                <a:gridCol w="1835000"/>
                <a:gridCol w="1987200"/>
                <a:gridCol w="2511475"/>
                <a:gridCol w="1226150"/>
              </a:tblGrid>
              <a:tr h="3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SOLUCIONES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LINEA ESTRATEGIA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ACCIÓN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PRESUPUESTO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rowSpan="11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BASADAS EN LA NATURALEZA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 POTENCIACIÓN DE LA CONSERVACIÓN DE LA BIODIVERSIDAD MARINA Y TERRESTRE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N.1.1. Bosques de agua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9.000.000 €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N.1.2. Restauración natural del litoral con riesgos de inundaciones marinas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3.000.000 €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2907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N.1.3. Red de conectividad de la biodiversidad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1.500.000 € (planificación)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N.1.4. Control de la biomasa forestal inestable mediante pastoreo controlado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9.000.000 €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236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N.1.5. Renaturalización del espacio urbano interior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1.500.000 € (planificación)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N.1.6. Promoción de la pesca local no intensiva vinculada a la conservación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453375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N.2. NUEVA GESTIÓN DE LOS RECURSOS HÍDRICOS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N.2.1 Adaptación natural de cauces para prevención de avenidas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2.000.000 € (planificación)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N.2.2. Depuración con filtros verdes y creación de zonas de elevada biodiversidad con aguas residuales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v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N.3. LINEA ESTRATÉGICA. DESARROLLO DE NUEVAS ALTERNATIVAS AGRÍCOLAS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N.3.1. Pastoreo extensivo controlado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5.000.000 €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813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N.3.2. Creación de red insular de huertos urbanos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2357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N.3.3. Análisis de zonificación de zonas agrarias basadas en los tipos de suelo para diversificar la producción y promocionar el autoabastecimiento de alimentos básicos en los nuevos escenarios de cambio climático.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500.000 €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  <a:tr h="1994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TOTAL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 u="none" cap="none" strike="noStrike"/>
                        <a:t>31.500.000€ </a:t>
                      </a:r>
                      <a:endParaRPr b="1"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975" marL="69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8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58" name="Google Shape;858;p78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78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60" name="Google Shape;860;p78"/>
          <p:cNvSpPr txBox="1"/>
          <p:nvPr/>
        </p:nvSpPr>
        <p:spPr>
          <a:xfrm>
            <a:off x="3817862" y="185307"/>
            <a:ext cx="1280644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78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862" name="Google Shape;862;p78"/>
          <p:cNvGraphicFramePr/>
          <p:nvPr/>
        </p:nvGraphicFramePr>
        <p:xfrm>
          <a:off x="424563" y="70346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{421CE4EB-60AD-4E0F-9EDE-09090DCC1451}</a:tableStyleId>
              </a:tblPr>
              <a:tblGrid>
                <a:gridCol w="1243050"/>
                <a:gridCol w="2078475"/>
                <a:gridCol w="3627700"/>
                <a:gridCol w="1117975"/>
              </a:tblGrid>
              <a:tr h="15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SOLUCIONES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LINEA ESTRATEGIA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ACCIÓN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PRESUPUESTO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24725">
                <a:tc rowSpan="1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BASADAS EN LAS INFRAESTRUCTURAS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I.1. ADECUACIÓN DE INFRAESTRUCTURAS A LAS EMERGENCIAS CLIMÁTICAS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I.1.1. Plan de prevención para los puertos de Gran Canaria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100.000 €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10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I.1.2. Plan de Prevención para el Aeropuerto de Gran Canaria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  70.000 €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247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I.1.3. Prevención de los impactos en el transporte, almacenamiento y distribución de la energía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200.000 €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10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I.1.4 Protección de otras infraestructuras sensibles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500.000 €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10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I.1.4. Protección del patrimonio cultural y etnográfico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  50.000 €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24725">
                <a:tc v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I.2. ADECUACIÓN DE ESTABLECIMIENTOS Y VIVIENDAS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I.2.1. Integración de la planificación urbana y la estrategia de adaptación al Cambio Climático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  100.000 €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52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I.2.2. Plan de rehabilitación de edificios y viviendas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9.000.000 €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4157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I.2.3. Protección de recursos turísticos, adaptación de las infraestructuras y equipamientos y fomento de su resiliencia frente a los efectos del cambio climático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200.000 € (fase de planificación)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645175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I.3. FOMENTO DE LA MOVILIDAD SOSTENIBLE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I.3.1. Implementación del documento Bases y estrategias para el desarrollo insular de la bicicleta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200.000 (estrategia)</a:t>
                      </a:r>
                      <a:endParaRPr sz="700" u="none" cap="none" strike="noStrike"/>
                    </a:p>
                    <a:p>
                      <a:pPr indent="0" lvl="0" marL="0" marR="0" rtl="0" algn="r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25.000.000 (infraestructura)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692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I.3.2. Apoyo a proyectos de reforma urbana destinados a la recuperación de espacios urbanos para el fomento de la movilidad activa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         -  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24725">
                <a:tc vMerge="1"/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I.4. FOMENTO E IMPLEMENTACIÓN DEL APROVECHAMIENTO DE LAS ENERGÍAS RENOVABLES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I.4.1. Integración de la planificación territorial y las infraestructuras energéticas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   250.000 €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52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I.4.2. Ahorro y eficiencia energética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2.700.000 €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663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I.4.3. Diversificación e independencia energéticas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                   40.000.000 € 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318750">
                <a:tc v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I.5 FOMENTO E IMPLEMENTACIÓN DE LA ECONOMÍA CIRCULAR. ECONOMÍA BAJA EN CARBONO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I.5.1 Implantación del 5º contenedor: materia orgánica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250.000 € (planificación)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52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I.5.2 Implementación de infraestructuras para el compostaje urbano, agrícola e industrial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10.000.000 €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55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I.5.3. Transformar las EDAR en biofactorias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----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  <a:tr h="15242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TOTAL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 u="none" cap="none" strike="noStrike"/>
                        <a:t>62.970.000€ </a:t>
                      </a:r>
                      <a:endParaRPr b="1"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5325" marL="53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3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2"/>
          <p:cNvSpPr/>
          <p:nvPr/>
        </p:nvSpPr>
        <p:spPr>
          <a:xfrm>
            <a:off x="0" y="0"/>
            <a:ext cx="215265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2"/>
          <p:cNvSpPr txBox="1"/>
          <p:nvPr>
            <p:ph type="title"/>
          </p:nvPr>
        </p:nvSpPr>
        <p:spPr>
          <a:xfrm>
            <a:off x="426944" y="979254"/>
            <a:ext cx="152556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318" name="Google Shape;318;p5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5942727" y="131657"/>
            <a:ext cx="3008082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2"/>
          <p:cNvSpPr txBox="1"/>
          <p:nvPr/>
        </p:nvSpPr>
        <p:spPr>
          <a:xfrm>
            <a:off x="2450827" y="979799"/>
            <a:ext cx="13045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 sz="1100"/>
          </a:p>
        </p:txBody>
      </p:sp>
      <p:sp>
        <p:nvSpPr>
          <p:cNvPr id="320" name="Google Shape;320;p52"/>
          <p:cNvSpPr txBox="1"/>
          <p:nvPr/>
        </p:nvSpPr>
        <p:spPr>
          <a:xfrm>
            <a:off x="3808019" y="961182"/>
            <a:ext cx="1215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 sz="1100"/>
          </a:p>
        </p:txBody>
      </p:sp>
      <p:sp>
        <p:nvSpPr>
          <p:cNvPr id="321" name="Google Shape;321;p52"/>
          <p:cNvSpPr txBox="1"/>
          <p:nvPr/>
        </p:nvSpPr>
        <p:spPr>
          <a:xfrm>
            <a:off x="5137320" y="961182"/>
            <a:ext cx="1215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 sz="1100"/>
          </a:p>
        </p:txBody>
      </p:sp>
      <p:graphicFrame>
        <p:nvGraphicFramePr>
          <p:cNvPr id="322" name="Google Shape;322;p52"/>
          <p:cNvGraphicFramePr/>
          <p:nvPr/>
        </p:nvGraphicFramePr>
        <p:xfrm>
          <a:off x="2379457" y="854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u="none" cap="none" strike="noStrike">
                          <a:solidFill>
                            <a:schemeClr val="lt1"/>
                          </a:solidFill>
                        </a:rPr>
                        <a:t>OE1 - CIENTÍFICO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1.1.1 Impulsar la cooperación institucional entre las distintas regiones del espacio de cooperación para desarrollar e implementar un marco colaborativo y metodológico para realizar un seguimiento del cambio climático en las regiones mediante la observación meteorológica y oceanográfica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Jornada de presentación del proyecto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Celebración de al menos dos encuentros de trabajo o jornadas de intercambio de experiencias en materia de investigación climatológica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Estudio diagnóstico de informes temáticos del espacio de cooperación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Estudio diagnóstico recopilatorio y desarrollo de indicadores comunes sobre observación y medición del cambio climático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Reuniones de partenariado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" name="Google Shape;323;p52"/>
          <p:cNvGraphicFramePr/>
          <p:nvPr/>
        </p:nvGraphicFramePr>
        <p:xfrm>
          <a:off x="2379457" y="919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616750"/>
                <a:gridCol w="246350"/>
              </a:tblGrid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4" name="Google Shape;324;p52"/>
          <p:cNvGraphicFramePr/>
          <p:nvPr/>
        </p:nvGraphicFramePr>
        <p:xfrm>
          <a:off x="2379457" y="28093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OE1 - CIENTÍFICO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1.1.2 Incrementar la capacitación técnica y humana de los actores responsables de la observación meteorológica y oceanográfica del fenómeno del cambio climático en el espacio de cooperación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Celebración de formaciones técnicas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5" name="Google Shape;325;p52"/>
          <p:cNvGraphicFramePr/>
          <p:nvPr/>
        </p:nvGraphicFramePr>
        <p:xfrm>
          <a:off x="2379457" y="34047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OE1 - CIENTÍFICO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1.1.3 Armonizar las investigaciones científicas realizadas en el ámbito del cambio climático para coordinar los distintos grupos de investigación y maximizar los esfuerzos en el espacio de cooperación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Desarrollo o adquisición de una base de datos compartida para el intercambio de información meteorológica Estudio sobre resultados de las mediciones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Estudio de análisis sobre los resultados obtenidos tras las primeras observaciones meteorológicas realizadas a raíz de la actividad 1.2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CIELGC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Organización de un simposio de trabajo de análisis de las mediciones en GC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9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68" name="Google Shape;868;p79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79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70" name="Google Shape;870;p79"/>
          <p:cNvSpPr txBox="1"/>
          <p:nvPr/>
        </p:nvSpPr>
        <p:spPr>
          <a:xfrm>
            <a:off x="3834774" y="704896"/>
            <a:ext cx="1280644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79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872" name="Google Shape;872;p79"/>
          <p:cNvGraphicFramePr/>
          <p:nvPr/>
        </p:nvGraphicFramePr>
        <p:xfrm>
          <a:off x="735692" y="104816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{421CE4EB-60AD-4E0F-9EDE-09090DCC1451}</a:tableStyleId>
              </a:tblPr>
              <a:tblGrid>
                <a:gridCol w="904800"/>
                <a:gridCol w="1530575"/>
                <a:gridCol w="4253475"/>
                <a:gridCol w="600375"/>
              </a:tblGrid>
              <a:tr h="38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SOLUCIONES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LINEA ESTRATEGIA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ACCIÓN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PRESUPUESTO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348175">
                <a:tc row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BASADAS EN LA GOBERNANZA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G.1. MEJORA DE LA COORDINACIÓN ADMINISTRATIVA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G.1.1. Creación de un órgano de coordinación interadministrativa y el Observatorio de Cambio Climático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1.500.000 €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557075">
                <a:tc vMerge="1"/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G.2. FOMENTO DEL CONOCIMIENTO DE LA CIUDADANÍA: INFORMACIÓN PARA LA ACCIÓN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G.2.1. Programa educativo ante emergencias climáticas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25.000 € (estudio)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278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G.2.2. Campaña informativa sobre emergencias climáticas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540.000 €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278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G.2.3. Plan formativo sobre emergencias climáticas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450.000 €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278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G.2.4. Educación ambiental sobre la biodiversidad propia de Gran Canaria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250.000 €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382975">
                <a:tc v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G.3. FOMENTO DE MICROPROYECTOS LOCALES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G.3.1 Barrios por el Clima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10.000.000 €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348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G.3.2. Estudio y fomento de proyectos sociales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1.500.000 €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348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G.3.3. Emprendedores por el Cambio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1.500.000 €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</a:tr>
              <a:tr h="61250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 u="none" cap="none" strike="noStrike"/>
                        <a:t>TOTAL                                                                                                                                      15.740.000 €</a:t>
                      </a:r>
                      <a:endParaRPr sz="7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3350" marL="13350" anchor="ctr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0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78" name="Google Shape;878;p80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80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80" name="Google Shape;880;p80"/>
          <p:cNvSpPr txBox="1"/>
          <p:nvPr/>
        </p:nvSpPr>
        <p:spPr>
          <a:xfrm>
            <a:off x="3858390" y="898178"/>
            <a:ext cx="1280644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80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882" name="Google Shape;882;p80"/>
          <p:cNvGraphicFramePr/>
          <p:nvPr/>
        </p:nvGraphicFramePr>
        <p:xfrm>
          <a:off x="668042" y="13681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{421CE4EB-60AD-4E0F-9EDE-09090DCC1451}</a:tableStyleId>
              </a:tblPr>
              <a:tblGrid>
                <a:gridCol w="1040100"/>
                <a:gridCol w="1894175"/>
                <a:gridCol w="3847575"/>
                <a:gridCol w="879425"/>
              </a:tblGrid>
              <a:tr h="249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SOLUCIONES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LINEA ESTRATEGIA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ACCIÓN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PRESUPUESTO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</a:tr>
              <a:tr h="4314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BASADAS EN LA TECNOLOGÍA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T.1. SISTEMA DE MONITOREO Y PREVENCIÓN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T.1.1. Estudios sectoriales de adaptación al Cambio Climático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50.000 € (por estudio)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</a:tr>
              <a:tr h="2270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T.1.2. Sistemas de monitorización de datos climáticos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1.000.000 € 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</a:tr>
              <a:tr h="2270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T.1.3. Sistemas de emergencias y alertas tempranas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3.000.000 € 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</a:tr>
              <a:tr h="2497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TOTAL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u="none" cap="none" strike="noStrike"/>
                        <a:t>   </a:t>
                      </a:r>
                      <a:r>
                        <a:rPr b="1" lang="es" sz="900" u="none" cap="none" strike="noStrike"/>
                        <a:t>4.050.000</a:t>
                      </a:r>
                      <a:r>
                        <a:rPr lang="es" sz="900" u="none" cap="none" strike="noStrike"/>
                        <a:t> € </a:t>
                      </a:r>
                      <a:endParaRPr sz="9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8725" marL="8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1"/>
          <p:cNvSpPr txBox="1"/>
          <p:nvPr/>
        </p:nvSpPr>
        <p:spPr>
          <a:xfrm>
            <a:off x="201279" y="6406478"/>
            <a:ext cx="3142587" cy="27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1350" lIns="51350" spcFirstLastPara="1" rIns="51350" wrap="square" tIns="51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5/31/2021</a:t>
            </a:r>
            <a:endParaRPr sz="1200"/>
          </a:p>
        </p:txBody>
      </p:sp>
      <p:pic>
        <p:nvPicPr>
          <p:cNvPr descr="Imagen 42" id="888" name="Google Shape;888;p81"/>
          <p:cNvPicPr preferRelativeResize="0"/>
          <p:nvPr/>
        </p:nvPicPr>
        <p:blipFill rotWithShape="1">
          <a:blip r:embed="rId3">
            <a:alphaModFix/>
          </a:blip>
          <a:srcRect b="0" l="0" r="14904" t="0"/>
          <a:stretch/>
        </p:blipFill>
        <p:spPr>
          <a:xfrm>
            <a:off x="7564855" y="185307"/>
            <a:ext cx="1536863" cy="5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1"/>
          <p:cNvSpPr txBox="1"/>
          <p:nvPr/>
        </p:nvSpPr>
        <p:spPr>
          <a:xfrm>
            <a:off x="267010" y="237592"/>
            <a:ext cx="1419516" cy="415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Estrategia de Adaptación</a:t>
            </a:r>
            <a:endParaRPr sz="1200"/>
          </a:p>
        </p:txBody>
      </p:sp>
      <p:sp>
        <p:nvSpPr>
          <p:cNvPr id="890" name="Google Shape;890;p81"/>
          <p:cNvSpPr txBox="1"/>
          <p:nvPr/>
        </p:nvSpPr>
        <p:spPr>
          <a:xfrm>
            <a:off x="3858390" y="898178"/>
            <a:ext cx="1714263" cy="276679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38450" spcFirstLastPara="1" rIns="38450" wrap="square" tIns="38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 totalidad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81"/>
          <p:cNvSpPr txBox="1"/>
          <p:nvPr/>
        </p:nvSpPr>
        <p:spPr>
          <a:xfrm>
            <a:off x="147097" y="4655913"/>
            <a:ext cx="8811162" cy="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38450" lIns="76950" spcFirstLastPara="1" rIns="76950" wrap="square" tIns="38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ELABORACIÓN DE ESTRATEGIA INSULAR DE ADAPTACIÓN AL CAMBIO CLIMÁTICO E IMPULSO DE LA ECONOMÍA BAJA EN CARBONO EN GRAN CANARIA. 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892" name="Google Shape;892;p81"/>
          <p:cNvGraphicFramePr/>
          <p:nvPr/>
        </p:nvGraphicFramePr>
        <p:xfrm>
          <a:off x="709417" y="157537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{421CE4EB-60AD-4E0F-9EDE-09090DCC1451}</a:tableStyleId>
              </a:tblPr>
              <a:tblGrid>
                <a:gridCol w="3938675"/>
                <a:gridCol w="3938675"/>
              </a:tblGrid>
              <a:tr h="183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TIPOLOGÍA DE SOLUCIÓN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PRESUPUESTO ESTIMADO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83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BASADAS EN LA NATURALEZA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31.500.000€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83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BASADAS EN INFRAESTRUCTURAS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62.970.000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83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BASADAS EN GOBERNANZA 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15.740.000 € 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83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BASADAS EN LA TECNOLOGÍA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4.050.000 €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  <a:tr h="183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cap="none" strike="noStrike"/>
                        <a:t>TOTAL</a:t>
                      </a:r>
                      <a:endParaRPr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800" u="none" cap="none" strike="noStrike"/>
                        <a:t>82.760.000 € </a:t>
                      </a:r>
                      <a:endParaRPr b="1" sz="8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60875" marL="608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3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82"/>
          <p:cNvSpPr/>
          <p:nvPr/>
        </p:nvSpPr>
        <p:spPr>
          <a:xfrm>
            <a:off x="0" y="0"/>
            <a:ext cx="215265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0" name="Google Shape;90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2"/>
          <p:cNvSpPr txBox="1"/>
          <p:nvPr>
            <p:ph type="title"/>
          </p:nvPr>
        </p:nvSpPr>
        <p:spPr>
          <a:xfrm>
            <a:off x="426944" y="979254"/>
            <a:ext cx="152556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Nuevas 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903" name="Google Shape;903;p8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5942727" y="131657"/>
            <a:ext cx="3008082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82"/>
          <p:cNvSpPr txBox="1"/>
          <p:nvPr/>
        </p:nvSpPr>
        <p:spPr>
          <a:xfrm>
            <a:off x="3454622" y="1721109"/>
            <a:ext cx="45708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Sociological study of the NIMBY effect in Gran Canaria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Agenda for the energetic transition</a:t>
            </a:r>
            <a:endParaRPr b="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82"/>
          <p:cNvSpPr txBox="1"/>
          <p:nvPr/>
        </p:nvSpPr>
        <p:spPr>
          <a:xfrm>
            <a:off x="3444730" y="979255"/>
            <a:ext cx="4824818" cy="3608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ct val="100000"/>
              <a:buFont typeface="Arial"/>
              <a:buNone/>
            </a:pPr>
            <a:r>
              <a:rPr b="1" lang="es" sz="2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Nuevas Actividades CIEGC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5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3"/>
          <p:cNvSpPr/>
          <p:nvPr/>
        </p:nvSpPr>
        <p:spPr>
          <a:xfrm>
            <a:off x="0" y="0"/>
            <a:ext cx="215265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1" name="Google Shape;91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62475"/>
            <a:ext cx="21526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83"/>
          <p:cNvSpPr txBox="1"/>
          <p:nvPr/>
        </p:nvSpPr>
        <p:spPr>
          <a:xfrm>
            <a:off x="3440075" y="1101004"/>
            <a:ext cx="4065237" cy="2084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rPr lang="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rPr lang="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Merci Beaucoup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100"/>
          </a:p>
        </p:txBody>
      </p:sp>
      <p:sp>
        <p:nvSpPr>
          <p:cNvPr id="914" name="Google Shape;914;p83"/>
          <p:cNvSpPr/>
          <p:nvPr/>
        </p:nvSpPr>
        <p:spPr>
          <a:xfrm>
            <a:off x="6334539" y="3468188"/>
            <a:ext cx="2341546" cy="8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5" name="Google Shape;915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9325" y="4638830"/>
            <a:ext cx="6421483" cy="36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83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5942727" y="131657"/>
            <a:ext cx="3008082" cy="508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3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3"/>
          <p:cNvSpPr/>
          <p:nvPr/>
        </p:nvSpPr>
        <p:spPr>
          <a:xfrm>
            <a:off x="0" y="0"/>
            <a:ext cx="215265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3"/>
          <p:cNvSpPr txBox="1"/>
          <p:nvPr>
            <p:ph type="title"/>
          </p:nvPr>
        </p:nvSpPr>
        <p:spPr>
          <a:xfrm>
            <a:off x="426944" y="979254"/>
            <a:ext cx="152556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336" name="Google Shape;336;p53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5942727" y="131657"/>
            <a:ext cx="3008082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3"/>
          <p:cNvSpPr txBox="1"/>
          <p:nvPr/>
        </p:nvSpPr>
        <p:spPr>
          <a:xfrm>
            <a:off x="2450827" y="979799"/>
            <a:ext cx="13045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 sz="1100"/>
          </a:p>
        </p:txBody>
      </p:sp>
      <p:sp>
        <p:nvSpPr>
          <p:cNvPr id="338" name="Google Shape;338;p53"/>
          <p:cNvSpPr txBox="1"/>
          <p:nvPr/>
        </p:nvSpPr>
        <p:spPr>
          <a:xfrm>
            <a:off x="3808019" y="961182"/>
            <a:ext cx="1215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 sz="1100"/>
          </a:p>
        </p:txBody>
      </p:sp>
      <p:sp>
        <p:nvSpPr>
          <p:cNvPr id="339" name="Google Shape;339;p53"/>
          <p:cNvSpPr txBox="1"/>
          <p:nvPr/>
        </p:nvSpPr>
        <p:spPr>
          <a:xfrm>
            <a:off x="5137320" y="961182"/>
            <a:ext cx="1215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 sz="1100"/>
          </a:p>
        </p:txBody>
      </p:sp>
      <p:graphicFrame>
        <p:nvGraphicFramePr>
          <p:cNvPr id="340" name="Google Shape;340;p53"/>
          <p:cNvGraphicFramePr/>
          <p:nvPr/>
        </p:nvGraphicFramePr>
        <p:xfrm>
          <a:off x="2379457" y="9611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OE2 - INSTITUCIONAL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Act 2.2.1  Elaboración de análisis de vulnerabilidad ante el cambio climático de las distintas regiones del espacio de cooperación y establecimiento de las correspondientes medidas de adaptación y mitigación a los riesgos derivados del cambio climático para disminuir  la vulnerabilidad de distintas áreas y sectores clave en el espacio de cooperación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Estudios sobre las vulnerabilidades y riesgos a los que se enfrentan las regiones del espacio que incluya medidas de mitigación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Jornadas de presentación y discusión de los estudios con la comunidad científica del área de cooperación y otros agentes relevantes (invitación a socios africanos)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" name="Google Shape;341;p53"/>
          <p:cNvGraphicFramePr/>
          <p:nvPr/>
        </p:nvGraphicFramePr>
        <p:xfrm>
          <a:off x="2379457" y="919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616750"/>
                <a:gridCol w="246350"/>
              </a:tblGrid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" name="Google Shape;342;p53"/>
          <p:cNvGraphicFramePr/>
          <p:nvPr/>
        </p:nvGraphicFramePr>
        <p:xfrm>
          <a:off x="2379457" y="2099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OE2 - INSTITUCIONAL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Act 2.2.2  Desarrollar propuestas políticas y normativas de adaptación sobre el fenómeno del cambio climático para la protección de las poblaciones humanas, recursos e infraestructuras del espacio de cooperación que pueden verse afectados a corto y medio plazo por este tipo de desastres mediante el análisis del correspondiente marco legal a nivel local y regional que tenga incidencia sobre esta problemático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Estudio de análisis del marco legal actual en los países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Informe con propuestas de actuación para su integración en los Planes de Adaptación de los países de la región, la UE y las Naciones Unidas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" name="Google Shape;343;p53"/>
          <p:cNvGraphicFramePr/>
          <p:nvPr/>
        </p:nvGraphicFramePr>
        <p:xfrm>
          <a:off x="2379457" y="3351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OE2 - INSTITUCIONAL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Act 2.2.3  Fortalecimiento de las capacidades de los organismos públicos locales y regionales para desarrollar e implementar medidas destinadas a prevenir y mitigar y los efectos negativos originados por el fenómenos del cambio climático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Realización de una formación en GC a agentes clave del ámbito institucional que puedan convertirse en coordinadores o promotores en sus respectivas regiones o países de las medidas que promueve el Pacto.  También se encarga de su celebración en dos países terceros.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3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4"/>
          <p:cNvSpPr/>
          <p:nvPr/>
        </p:nvSpPr>
        <p:spPr>
          <a:xfrm>
            <a:off x="0" y="0"/>
            <a:ext cx="215265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 txBox="1"/>
          <p:nvPr>
            <p:ph type="title"/>
          </p:nvPr>
        </p:nvSpPr>
        <p:spPr>
          <a:xfrm>
            <a:off x="426944" y="979254"/>
            <a:ext cx="152556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5942727" y="131657"/>
            <a:ext cx="3008082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4"/>
          <p:cNvSpPr txBox="1"/>
          <p:nvPr/>
        </p:nvSpPr>
        <p:spPr>
          <a:xfrm>
            <a:off x="2450827" y="979799"/>
            <a:ext cx="13045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 sz="1100"/>
          </a:p>
        </p:txBody>
      </p:sp>
      <p:sp>
        <p:nvSpPr>
          <p:cNvPr id="356" name="Google Shape;356;p54"/>
          <p:cNvSpPr txBox="1"/>
          <p:nvPr/>
        </p:nvSpPr>
        <p:spPr>
          <a:xfrm>
            <a:off x="3808019" y="961182"/>
            <a:ext cx="1215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 sz="1100"/>
          </a:p>
        </p:txBody>
      </p:sp>
      <p:sp>
        <p:nvSpPr>
          <p:cNvPr id="357" name="Google Shape;357;p54"/>
          <p:cNvSpPr txBox="1"/>
          <p:nvPr/>
        </p:nvSpPr>
        <p:spPr>
          <a:xfrm>
            <a:off x="5137320" y="961182"/>
            <a:ext cx="12150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 sz="1100"/>
          </a:p>
        </p:txBody>
      </p:sp>
      <p:graphicFrame>
        <p:nvGraphicFramePr>
          <p:cNvPr id="358" name="Google Shape;358;p54"/>
          <p:cNvGraphicFramePr/>
          <p:nvPr/>
        </p:nvGraphicFramePr>
        <p:xfrm>
          <a:off x="2379457" y="9611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OE3 - SOCIAL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Act 3.3.1  Conocer la percepción sobre el cambio climático que tienen los ciudadanos del espacio de cooperación vulnerables o potencialmente vulnerables al fenómeno del cambio climático con el propósito de promover y fortalecer los procesos de adaptación y mitigación, sensibilización y apropiación social del conocimiento asociado a este fenómeno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Realización de encuestas y focus groups en Gran Canaria y Terceros países 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Análisis DAFO en función de los resultados de las políticas empleadas, y realización de catálogo de lecciones aprendidas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9" name="Google Shape;359;p54"/>
          <p:cNvGraphicFramePr/>
          <p:nvPr/>
        </p:nvGraphicFramePr>
        <p:xfrm>
          <a:off x="2379457" y="919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616750"/>
                <a:gridCol w="246350"/>
              </a:tblGrid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  <a:tr h="16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" name="Google Shape;360;p54"/>
          <p:cNvGraphicFramePr/>
          <p:nvPr/>
        </p:nvGraphicFramePr>
        <p:xfrm>
          <a:off x="2379457" y="20731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{B5B5426E-C428-485E-A8E4-01E7953BE22E}</a:tableStyleId>
              </a:tblPr>
              <a:tblGrid>
                <a:gridCol w="1302550"/>
                <a:gridCol w="4787275"/>
                <a:gridCol w="4128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</a:rPr>
                        <a:t>OE3 - SOCIAL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chemeClr val="lt1"/>
                          </a:solidFill>
                        </a:rPr>
                        <a:t>Act 3.3.2 Desarrollar e implementar una estrategia de sensibilización y difusión que permita que contribuya a mejorar el conocimiento asociado al fenómeno del cambio climático entre la ciudadanía, administraciones locales y entidades empresariales del espacio de cooperación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179B9C"/>
                    </a:solidFill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Estrategia de sensibilización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 a medios de comunicación canarios + africanos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de divulgación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7F7F7F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 de cierre del proyecto (invitación a socios africanos)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F00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CIEGC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Mantenimiento de la web de MAC-CLIMA como plataforma divulgativa de sensibilización (COMUNICACIÓN) 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5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5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/>
          </a:p>
        </p:txBody>
      </p:sp>
      <p:pic>
        <p:nvPicPr>
          <p:cNvPr id="371" name="Google Shape;371;p55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5"/>
          <p:cNvSpPr txBox="1"/>
          <p:nvPr/>
        </p:nvSpPr>
        <p:spPr>
          <a:xfrm>
            <a:off x="2296375" y="2355150"/>
            <a:ext cx="63123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</a:pPr>
            <a:r>
              <a:rPr lang="es" sz="380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ESTUDIO DEMOSCÓPICO: “PERCEPCIÓN SOBRE EL CAMBIO CLIMÁTICO DE LA POBLACIÓN DE LA ISLA DE GRAN CANARIA” .</a:t>
            </a:r>
            <a:endParaRPr sz="3800">
              <a:solidFill>
                <a:srgbClr val="178B9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6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6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/>
          </a:p>
        </p:txBody>
      </p:sp>
      <p:pic>
        <p:nvPicPr>
          <p:cNvPr id="383" name="Google Shape;383;p56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6"/>
          <p:cNvSpPr txBox="1"/>
          <p:nvPr/>
        </p:nvSpPr>
        <p:spPr>
          <a:xfrm>
            <a:off x="2247150" y="2612100"/>
            <a:ext cx="6804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rPr b="1" lang="es" sz="21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Dirección: Ayoze Corujo Hernández. </a:t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rPr b="1" lang="es" sz="21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Técnicos colaboradores: Inmaculada Rodríguez y Sergio González.</a:t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rPr b="1" lang="es" sz="21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Encuestadora: TSA Técnicos en Socioanálisis. </a:t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5" name="Google Shape;385;p56"/>
          <p:cNvSpPr txBox="1"/>
          <p:nvPr/>
        </p:nvSpPr>
        <p:spPr>
          <a:xfrm>
            <a:off x="2540626" y="1240205"/>
            <a:ext cx="13152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Fira Sans Extra Condensed Medium"/>
              <a:buNone/>
            </a:pPr>
            <a:r>
              <a:t/>
            </a:r>
            <a:endParaRPr sz="1100"/>
          </a:p>
        </p:txBody>
      </p:sp>
      <p:sp>
        <p:nvSpPr>
          <p:cNvPr id="386" name="Google Shape;386;p56"/>
          <p:cNvSpPr/>
          <p:nvPr/>
        </p:nvSpPr>
        <p:spPr>
          <a:xfrm>
            <a:off x="2148627" y="1780521"/>
            <a:ext cx="5847900" cy="462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7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7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397" name="Google Shape;397;p57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 txBox="1"/>
          <p:nvPr/>
        </p:nvSpPr>
        <p:spPr>
          <a:xfrm>
            <a:off x="5137320" y="961182"/>
            <a:ext cx="1215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 sz="1100"/>
          </a:p>
        </p:txBody>
      </p:sp>
      <p:sp>
        <p:nvSpPr>
          <p:cNvPr id="399" name="Google Shape;399;p57"/>
          <p:cNvSpPr txBox="1"/>
          <p:nvPr/>
        </p:nvSpPr>
        <p:spPr>
          <a:xfrm>
            <a:off x="4137313" y="911075"/>
            <a:ext cx="320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Calibri"/>
                <a:ea typeface="Calibri"/>
                <a:cs typeface="Calibri"/>
                <a:sym typeface="Calibri"/>
              </a:rPr>
              <a:t>PREGUNTAS PRINCIPALES: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6100" y="1463675"/>
            <a:ext cx="5607924" cy="297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25" y="4638830"/>
            <a:ext cx="6421487" cy="36084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8"/>
          <p:cNvSpPr/>
          <p:nvPr/>
        </p:nvSpPr>
        <p:spPr>
          <a:xfrm>
            <a:off x="0" y="0"/>
            <a:ext cx="2152800" cy="45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Fira Sans Extra Condensed Medium"/>
              <a:buChar char="●"/>
            </a:pPr>
            <a:r>
              <a:t/>
            </a:r>
            <a:endParaRPr b="1" sz="21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08" name="Google Shape;40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62475"/>
            <a:ext cx="215265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73844"/>
            <a:ext cx="12382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8"/>
          <p:cNvSpPr txBox="1"/>
          <p:nvPr>
            <p:ph type="title"/>
          </p:nvPr>
        </p:nvSpPr>
        <p:spPr>
          <a:xfrm>
            <a:off x="426944" y="979254"/>
            <a:ext cx="152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1500"/>
              <a:buFont typeface="Arial"/>
              <a:buNone/>
            </a:pP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Actividades </a:t>
            </a:r>
            <a:b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" sz="15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CIEGC</a:t>
            </a:r>
            <a:endParaRPr/>
          </a:p>
        </p:txBody>
      </p:sp>
      <p:pic>
        <p:nvPicPr>
          <p:cNvPr id="411" name="Google Shape;411;p58"/>
          <p:cNvPicPr preferRelativeResize="0"/>
          <p:nvPr/>
        </p:nvPicPr>
        <p:blipFill rotWithShape="1">
          <a:blip r:embed="rId6">
            <a:alphaModFix/>
          </a:blip>
          <a:srcRect b="1127" l="22815" r="0" t="0"/>
          <a:stretch/>
        </p:blipFill>
        <p:spPr>
          <a:xfrm>
            <a:off x="5942727" y="131657"/>
            <a:ext cx="3008081" cy="50894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8"/>
          <p:cNvSpPr txBox="1"/>
          <p:nvPr/>
        </p:nvSpPr>
        <p:spPr>
          <a:xfrm>
            <a:off x="3193363" y="453275"/>
            <a:ext cx="320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58"/>
          <p:cNvGrpSpPr/>
          <p:nvPr/>
        </p:nvGrpSpPr>
        <p:grpSpPr>
          <a:xfrm>
            <a:off x="1155778" y="786762"/>
            <a:ext cx="6229026" cy="3960225"/>
            <a:chOff x="597071" y="56551"/>
            <a:chExt cx="8305368" cy="5280300"/>
          </a:xfrm>
        </p:grpSpPr>
        <p:sp>
          <p:nvSpPr>
            <p:cNvPr id="414" name="Google Shape;414;p58"/>
            <p:cNvSpPr/>
            <p:nvPr/>
          </p:nvSpPr>
          <p:spPr>
            <a:xfrm rot="4396377">
              <a:off x="2727048" y="1107380"/>
              <a:ext cx="4558171" cy="317864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93749" y="15000"/>
                  </a:quadBezTo>
                  <a:lnTo>
                    <a:pt x="92570" y="0"/>
                  </a:lnTo>
                  <a:lnTo>
                    <a:pt x="120000" y="18786"/>
                  </a:lnTo>
                  <a:lnTo>
                    <a:pt x="96465" y="49572"/>
                  </a:lnTo>
                  <a:lnTo>
                    <a:pt x="95287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8"/>
            <p:cNvSpPr/>
            <p:nvPr/>
          </p:nvSpPr>
          <p:spPr>
            <a:xfrm>
              <a:off x="5141349" y="2106819"/>
              <a:ext cx="115200" cy="115200"/>
            </a:xfrm>
            <a:prstGeom prst="ellipse">
              <a:avLst/>
            </a:prstGeom>
            <a:solidFill>
              <a:srgbClr val="C9E1A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8"/>
            <p:cNvSpPr/>
            <p:nvPr/>
          </p:nvSpPr>
          <p:spPr>
            <a:xfrm>
              <a:off x="597071" y="1517723"/>
              <a:ext cx="2465400" cy="10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8"/>
            <p:cNvSpPr txBox="1"/>
            <p:nvPr/>
          </p:nvSpPr>
          <p:spPr>
            <a:xfrm>
              <a:off x="1977938" y="2161190"/>
              <a:ext cx="2465400" cy="10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Cuantitativo: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Encuesta representativa a la población de Gran Canaria. 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1.181 entrevistas con un nivel de confianza del 95,5%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8" name="Google Shape;418;p58"/>
            <p:cNvSpPr/>
            <p:nvPr/>
          </p:nvSpPr>
          <p:spPr>
            <a:xfrm>
              <a:off x="6215406" y="1508033"/>
              <a:ext cx="2555700" cy="8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8"/>
            <p:cNvSpPr txBox="1"/>
            <p:nvPr/>
          </p:nvSpPr>
          <p:spPr>
            <a:xfrm>
              <a:off x="6346739" y="1834600"/>
              <a:ext cx="2555700" cy="8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Cualitativo: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 Entrevistas a: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0" i="0" lang="es" sz="14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1.Empresarios.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2. Activistas. 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3.Académicos. 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b="1" lang="es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4. Técnicos AAPP. </a:t>
              </a:r>
              <a:endParaRPr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0" name="Google Shape;420;p58"/>
            <p:cNvSpPr/>
            <p:nvPr/>
          </p:nvSpPr>
          <p:spPr>
            <a:xfrm>
              <a:off x="5325520" y="4491846"/>
              <a:ext cx="2904000" cy="8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8"/>
            <p:cNvSpPr txBox="1"/>
            <p:nvPr/>
          </p:nvSpPr>
          <p:spPr>
            <a:xfrm>
              <a:off x="5325520" y="4491846"/>
              <a:ext cx="2904000" cy="8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wentieth Century"/>
                <a:buNone/>
              </a:pPr>
              <a:r>
                <a:rPr b="0" i="0" lang="es" sz="23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Triangulación metodológica.</a:t>
              </a:r>
              <a:endParaRPr sz="1100"/>
            </a:p>
          </p:txBody>
        </p:sp>
      </p:grpSp>
      <p:sp>
        <p:nvSpPr>
          <p:cNvPr id="422" name="Google Shape;422;p58"/>
          <p:cNvSpPr txBox="1"/>
          <p:nvPr/>
        </p:nvSpPr>
        <p:spPr>
          <a:xfrm>
            <a:off x="6556917" y="2294751"/>
            <a:ext cx="2350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Más de 10 horas de entrevistas</a:t>
            </a:r>
            <a:r>
              <a:rPr b="0" i="0" lang="es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100"/>
          </a:p>
        </p:txBody>
      </p:sp>
      <p:sp>
        <p:nvSpPr>
          <p:cNvPr id="423" name="Google Shape;423;p58"/>
          <p:cNvSpPr txBox="1"/>
          <p:nvPr/>
        </p:nvSpPr>
        <p:spPr>
          <a:xfrm>
            <a:off x="2238582" y="3340041"/>
            <a:ext cx="2115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Char char="●"/>
            </a:pPr>
            <a:r>
              <a:rPr b="1" lang="es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Método de recogida: CATI. </a:t>
            </a:r>
            <a:endParaRPr b="1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Char char="●"/>
            </a:pPr>
            <a:r>
              <a:rPr b="1" lang="es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Fecha: del 3 de junio al 3 de julio de 2020.</a:t>
            </a:r>
            <a:endParaRPr b="1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