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858000" cy="9144000"/>
  <p:embeddedFontLst>
    <p:embeddedFont>
      <p:font typeface="Roboto Slab"/>
      <p:regular r:id="rId24"/>
      <p:bold r:id="rId25"/>
    </p:embeddedFont>
    <p:embeddedFont>
      <p:font typeface="Fira Sans Extra Condensed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38">
          <p15:clr>
            <a:srgbClr val="A4A3A4"/>
          </p15:clr>
        </p15:guide>
        <p15:guide id="2" pos="415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jgIuG0r678qO/en/nMj2JBuK/g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40E084C-8E86-48E5-A2CD-E9F2DF8FDDE0}">
  <a:tblStyle styleId="{D40E084C-8E86-48E5-A2CD-E9F2DF8FDDE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38" orient="horz"/>
        <p:guide pos="41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Slab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FiraSansExtraCondensedMedium-regular.fntdata"/><Relationship Id="rId25" Type="http://schemas.openxmlformats.org/officeDocument/2006/relationships/font" Target="fonts/RobotoSlab-bold.fntdata"/><Relationship Id="rId28" Type="http://schemas.openxmlformats.org/officeDocument/2006/relationships/font" Target="fonts/FiraSansExtraCondensedMedium-italic.fntdata"/><Relationship Id="rId27" Type="http://schemas.openxmlformats.org/officeDocument/2006/relationships/font" Target="fonts/FiraSansExtraCondensedMedium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FiraSansExtraCondensed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Relationship Id="rId5" Type="http://schemas.openxmlformats.org/officeDocument/2006/relationships/image" Target="../media/image9.jpg"/><Relationship Id="rId6" Type="http://schemas.openxmlformats.org/officeDocument/2006/relationships/image" Target="../media/image17.jpg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Relationship Id="rId4" Type="http://schemas.openxmlformats.org/officeDocument/2006/relationships/image" Target="../media/image19.jpg"/><Relationship Id="rId5" Type="http://schemas.openxmlformats.org/officeDocument/2006/relationships/image" Target="../media/image6.png"/><Relationship Id="rId6" Type="http://schemas.openxmlformats.org/officeDocument/2006/relationships/image" Target="../media/image5.jpg"/><Relationship Id="rId7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19.jpg"/><Relationship Id="rId5" Type="http://schemas.openxmlformats.org/officeDocument/2006/relationships/image" Target="../media/image6.png"/><Relationship Id="rId6" Type="http://schemas.openxmlformats.org/officeDocument/2006/relationships/image" Target="../media/image5.jpg"/><Relationship Id="rId7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19.jpg"/><Relationship Id="rId5" Type="http://schemas.openxmlformats.org/officeDocument/2006/relationships/image" Target="../media/image6.png"/><Relationship Id="rId6" Type="http://schemas.openxmlformats.org/officeDocument/2006/relationships/image" Target="../media/image5.jpg"/><Relationship Id="rId7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19.jpg"/><Relationship Id="rId5" Type="http://schemas.openxmlformats.org/officeDocument/2006/relationships/image" Target="../media/image6.png"/><Relationship Id="rId6" Type="http://schemas.openxmlformats.org/officeDocument/2006/relationships/image" Target="../media/image5.jpg"/><Relationship Id="rId7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Relationship Id="rId4" Type="http://schemas.openxmlformats.org/officeDocument/2006/relationships/image" Target="../media/image19.jpg"/><Relationship Id="rId9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5.jpg"/><Relationship Id="rId7" Type="http://schemas.openxmlformats.org/officeDocument/2006/relationships/image" Target="../media/image26.png"/><Relationship Id="rId8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19.jpg"/><Relationship Id="rId5" Type="http://schemas.openxmlformats.org/officeDocument/2006/relationships/image" Target="../media/image6.png"/><Relationship Id="rId6" Type="http://schemas.openxmlformats.org/officeDocument/2006/relationships/image" Target="../media/image5.jpg"/><Relationship Id="rId7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Relationship Id="rId4" Type="http://schemas.openxmlformats.org/officeDocument/2006/relationships/image" Target="../media/image6.png"/><Relationship Id="rId11" Type="http://schemas.openxmlformats.org/officeDocument/2006/relationships/image" Target="../media/image1.png"/><Relationship Id="rId10" Type="http://schemas.openxmlformats.org/officeDocument/2006/relationships/image" Target="../media/image28.png"/><Relationship Id="rId9" Type="http://schemas.openxmlformats.org/officeDocument/2006/relationships/image" Target="../media/image31.png"/><Relationship Id="rId5" Type="http://schemas.openxmlformats.org/officeDocument/2006/relationships/image" Target="../media/image21.jpg"/><Relationship Id="rId6" Type="http://schemas.openxmlformats.org/officeDocument/2006/relationships/image" Target="../media/image5.jpg"/><Relationship Id="rId7" Type="http://schemas.openxmlformats.org/officeDocument/2006/relationships/image" Target="../media/image30.png"/><Relationship Id="rId8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Relationship Id="rId4" Type="http://schemas.openxmlformats.org/officeDocument/2006/relationships/image" Target="../media/image6.png"/><Relationship Id="rId5" Type="http://schemas.openxmlformats.org/officeDocument/2006/relationships/image" Target="../media/image21.jpg"/><Relationship Id="rId6" Type="http://schemas.openxmlformats.org/officeDocument/2006/relationships/image" Target="../media/image5.jpg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13.jpg"/><Relationship Id="rId5" Type="http://schemas.openxmlformats.org/officeDocument/2006/relationships/image" Target="../media/image4.png"/><Relationship Id="rId6" Type="http://schemas.openxmlformats.org/officeDocument/2006/relationships/image" Target="../media/image11.jp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3.jp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jpg"/><Relationship Id="rId4" Type="http://schemas.openxmlformats.org/officeDocument/2006/relationships/image" Target="../media/image2.jpg"/><Relationship Id="rId5" Type="http://schemas.openxmlformats.org/officeDocument/2006/relationships/image" Target="../media/image6.png"/><Relationship Id="rId6" Type="http://schemas.openxmlformats.org/officeDocument/2006/relationships/image" Target="../media/image5.jpg"/><Relationship Id="rId7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5.jpg"/><Relationship Id="rId5" Type="http://schemas.openxmlformats.org/officeDocument/2006/relationships/image" Target="../media/image6.png"/><Relationship Id="rId6" Type="http://schemas.openxmlformats.org/officeDocument/2006/relationships/image" Target="../media/image5.jpg"/><Relationship Id="rId7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25.jpg"/><Relationship Id="rId5" Type="http://schemas.openxmlformats.org/officeDocument/2006/relationships/image" Target="../media/image6.png"/><Relationship Id="rId6" Type="http://schemas.openxmlformats.org/officeDocument/2006/relationships/image" Target="../media/image5.jpg"/><Relationship Id="rId7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19.jpg"/><Relationship Id="rId5" Type="http://schemas.openxmlformats.org/officeDocument/2006/relationships/image" Target="../media/image6.png"/><Relationship Id="rId6" Type="http://schemas.openxmlformats.org/officeDocument/2006/relationships/image" Target="../media/image5.jpg"/><Relationship Id="rId7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Relationship Id="rId4" Type="http://schemas.openxmlformats.org/officeDocument/2006/relationships/image" Target="../media/image19.jpg"/><Relationship Id="rId5" Type="http://schemas.openxmlformats.org/officeDocument/2006/relationships/image" Target="../media/image6.png"/><Relationship Id="rId6" Type="http://schemas.openxmlformats.org/officeDocument/2006/relationships/image" Target="../media/image5.jpg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651" y="6119232"/>
            <a:ext cx="110744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689475"/>
            <a:ext cx="52324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5232400" y="0"/>
            <a:ext cx="6996112" cy="599200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1123" l="22815" r="0" t="0"/>
          <a:stretch/>
        </p:blipFill>
        <p:spPr>
          <a:xfrm>
            <a:off x="652778" y="193027"/>
            <a:ext cx="3720096" cy="62941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>
            <p:ph idx="1" type="subTitle"/>
          </p:nvPr>
        </p:nvSpPr>
        <p:spPr>
          <a:xfrm>
            <a:off x="5888226" y="2654906"/>
            <a:ext cx="5418271" cy="682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None/>
            </a:pPr>
            <a:r>
              <a:rPr lang="es-ES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(MAC2/3.5b/254)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08604" y="1413249"/>
            <a:ext cx="2408444" cy="26854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>
            <p:ph type="ctrTitle"/>
          </p:nvPr>
        </p:nvSpPr>
        <p:spPr>
          <a:xfrm>
            <a:off x="5888226" y="595223"/>
            <a:ext cx="6447771" cy="1347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400"/>
              <a:buFont typeface="Arial"/>
              <a:buNone/>
            </a:pPr>
            <a:r>
              <a:rPr b="1" lang="es-ES" sz="24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Meteorological and Oceanic Observation System as a Tool to Promote Resilience and Adaptation to Climate Change in the Cooperation Space (MAC-CLIMA)</a:t>
            </a:r>
            <a:br>
              <a:rPr b="1" lang="es-ES" sz="24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24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8052189" y="5689835"/>
            <a:ext cx="4176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s-ES" sz="900">
                <a:solidFill>
                  <a:srgbClr val="7F7F7F"/>
                </a:solidFill>
              </a:rPr>
              <a:t>THE 85 PER CENT OF THE PROJECT IS FUNDED BY FEDER FUNDS</a:t>
            </a:r>
            <a:endParaRPr sz="105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5980156" y="3551619"/>
            <a:ext cx="6803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1st MAC-CLIMA </a:t>
            </a:r>
            <a:r>
              <a:rPr lang="es-ES" sz="2400">
                <a:solidFill>
                  <a:srgbClr val="7F7F7F"/>
                </a:solidFill>
              </a:rPr>
              <a:t>on-site event</a:t>
            </a:r>
            <a:endParaRPr sz="2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December 1-2, 2021</a:t>
            </a:r>
            <a:endParaRPr sz="2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Las Palmas de Gran Canaria (</a:t>
            </a:r>
            <a:r>
              <a:rPr lang="es-ES" sz="2400">
                <a:solidFill>
                  <a:srgbClr val="7F7F7F"/>
                </a:solidFill>
              </a:rPr>
              <a:t>Spain</a:t>
            </a:r>
            <a:r>
              <a:rPr lang="es-E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0200" y="6119225"/>
            <a:ext cx="11074400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0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 txBox="1"/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Font typeface="Arial"/>
              <a:buNone/>
            </a:pPr>
            <a:r>
              <a:rPr b="1" lang="es-ES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Tasks monitoring</a:t>
            </a:r>
            <a:endParaRPr b="1" sz="20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0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0"/>
          <p:cNvSpPr txBox="1"/>
          <p:nvPr/>
        </p:nvSpPr>
        <p:spPr>
          <a:xfrm>
            <a:off x="3267769" y="1306399"/>
            <a:ext cx="1739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1,757,54,28€</a:t>
            </a:r>
            <a:endParaRPr/>
          </a:p>
        </p:txBody>
      </p:sp>
      <p:sp>
        <p:nvSpPr>
          <p:cNvPr id="245" name="Google Shape;245;p10"/>
          <p:cNvSpPr txBox="1"/>
          <p:nvPr/>
        </p:nvSpPr>
        <p:spPr>
          <a:xfrm>
            <a:off x="50773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36</a:t>
            </a:r>
            <a:endParaRPr/>
          </a:p>
        </p:txBody>
      </p:sp>
      <p:sp>
        <p:nvSpPr>
          <p:cNvPr id="246" name="Google Shape;246;p10"/>
          <p:cNvSpPr txBox="1"/>
          <p:nvPr/>
        </p:nvSpPr>
        <p:spPr>
          <a:xfrm>
            <a:off x="68497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</a:t>
            </a:r>
            <a:endParaRPr/>
          </a:p>
        </p:txBody>
      </p:sp>
      <p:graphicFrame>
        <p:nvGraphicFramePr>
          <p:cNvPr id="247" name="Google Shape;247;p10"/>
          <p:cNvGraphicFramePr/>
          <p:nvPr/>
        </p:nvGraphicFramePr>
        <p:xfrm>
          <a:off x="3172610" y="12815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{D40E084C-8E86-48E5-A2CD-E9F2DF8FDDE0}</a:tableStyleId>
              </a:tblPr>
              <a:tblGrid>
                <a:gridCol w="1736750"/>
                <a:gridCol w="6383050"/>
                <a:gridCol w="5504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solidFill>
                            <a:schemeClr val="lt1"/>
                          </a:solidFill>
                        </a:rPr>
                        <a:t>OE3 - SOCIAL</a:t>
                      </a:r>
                      <a:endParaRPr sz="14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179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lt1"/>
                          </a:solidFill>
                        </a:rPr>
                        <a:t>Act 3.3.1  Conocer la percepción sobre el cambio climático que tienen los ciudadanos del espacio de cooperación vulnerables o potencialmente vulnerables al fenómeno del cambio climático con el propósito de promover y fortalecer los procesos de adaptación y mitigación, sensibilización y apropiación social del conocimiento asociado a este fenómeno 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179B9C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CIEGC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Realización de encuestas y focus groups en Gran Canaria y Terceros países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CIEGC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Análisis DAFO en función de los resultados de las políticas empleadas, y realización de catálogo de lecciones aprendidas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C. LANZAROTE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Realización de encuesta en Lanzarote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SRAAC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Encuestas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TIDES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Diseño, preparación y ejecución de todas las actividades de trabajo de campo relacionadas con la evaluación de las preferencias de la población residente y los turistas en todos los territorios del proyecto, incluyendo la búsqueda de información en fuentes secundarias, la celebración de focus groups, los pretest y las encuestas. 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8" name="Google Shape;248;p10"/>
          <p:cNvGraphicFramePr/>
          <p:nvPr/>
        </p:nvGraphicFramePr>
        <p:xfrm>
          <a:off x="3172610" y="1226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{D40E084C-8E86-48E5-A2CD-E9F2DF8FDDE0}</a:tableStyleId>
              </a:tblPr>
              <a:tblGrid>
                <a:gridCol w="822350"/>
                <a:gridCol w="328475"/>
              </a:tblGrid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Completed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On going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For 2022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Cancelled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pic>
        <p:nvPicPr>
          <p:cNvPr id="249" name="Google Shape;249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7100" y="6132513"/>
            <a:ext cx="9223999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1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1"/>
          <p:cNvSpPr txBox="1"/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Font typeface="Arial"/>
              <a:buNone/>
            </a:pPr>
            <a:r>
              <a:rPr b="1" lang="es-ES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Tasks monitoring</a:t>
            </a:r>
            <a:endParaRPr b="1" sz="20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11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1"/>
          <p:cNvSpPr txBox="1"/>
          <p:nvPr/>
        </p:nvSpPr>
        <p:spPr>
          <a:xfrm>
            <a:off x="3267769" y="1306399"/>
            <a:ext cx="1739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1,757,54,28€</a:t>
            </a:r>
            <a:endParaRPr/>
          </a:p>
        </p:txBody>
      </p:sp>
      <p:sp>
        <p:nvSpPr>
          <p:cNvPr id="262" name="Google Shape;262;p11"/>
          <p:cNvSpPr txBox="1"/>
          <p:nvPr/>
        </p:nvSpPr>
        <p:spPr>
          <a:xfrm>
            <a:off x="50773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36</a:t>
            </a:r>
            <a:endParaRPr/>
          </a:p>
        </p:txBody>
      </p:sp>
      <p:sp>
        <p:nvSpPr>
          <p:cNvPr id="263" name="Google Shape;263;p11"/>
          <p:cNvSpPr txBox="1"/>
          <p:nvPr/>
        </p:nvSpPr>
        <p:spPr>
          <a:xfrm>
            <a:off x="68497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</a:t>
            </a:r>
            <a:endParaRPr/>
          </a:p>
        </p:txBody>
      </p:sp>
      <p:graphicFrame>
        <p:nvGraphicFramePr>
          <p:cNvPr id="264" name="Google Shape;264;p11"/>
          <p:cNvGraphicFramePr/>
          <p:nvPr/>
        </p:nvGraphicFramePr>
        <p:xfrm>
          <a:off x="3172610" y="12815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{D40E084C-8E86-48E5-A2CD-E9F2DF8FDDE0}</a:tableStyleId>
              </a:tblPr>
              <a:tblGrid>
                <a:gridCol w="1736750"/>
                <a:gridCol w="6383050"/>
                <a:gridCol w="5504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solidFill>
                            <a:schemeClr val="lt1"/>
                          </a:solidFill>
                        </a:rPr>
                        <a:t>OE3 - SOCIAL</a:t>
                      </a:r>
                      <a:endParaRPr sz="14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179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lt1"/>
                          </a:solidFill>
                        </a:rPr>
                        <a:t>Act 3.3.2 Desarrollar e implementar una estrategia de sensibilización y difusión que permita que contribuya a mejorar el conocimiento asociado al fenómeno del cambio climático entre la ciudadanía, administraciones locales y entidades empresariales del espacio de cooperación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179B9C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CIEGC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Estrategia de sensibilización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CIEGC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Formación a medios de comunicación canarios + africanos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CIEGC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de divulgación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7F7F7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CIEGC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Evento de cierre del proyecto (invitación a socios africanos)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CIEGC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Mantenimiento de la web de MAC-CLIMA como plataforma divulgativa de sensibilización (COMUNICACIÓN)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C. LANZAROTE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vídeos en español y 1 en francés + material de difusión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C. HIERRO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Desarrollo de una APP turística que incluya mensajes de sensibilización al visitante (en materia de ahorro energético, ahorro de agua, cuidado de zonas protegidas, etc…)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C. TENERIFE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Estrategia de sensibilización y material divulgativo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SRAAC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 de comunicación y sensibilización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SRAAC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Acciones formativas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SRAAC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Producción de material de divulgación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5" name="Google Shape;265;p11"/>
          <p:cNvGraphicFramePr/>
          <p:nvPr/>
        </p:nvGraphicFramePr>
        <p:xfrm>
          <a:off x="3172610" y="1226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{D40E084C-8E86-48E5-A2CD-E9F2DF8FDDE0}</a:tableStyleId>
              </a:tblPr>
              <a:tblGrid>
                <a:gridCol w="822350"/>
                <a:gridCol w="328475"/>
              </a:tblGrid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Completed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On going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For 2022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Cancelled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pic>
        <p:nvPicPr>
          <p:cNvPr id="266" name="Google Shape;266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7100" y="6132513"/>
            <a:ext cx="9223999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2"/>
          <p:cNvSpPr txBox="1"/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Font typeface="Arial"/>
              <a:buNone/>
            </a:pPr>
            <a:r>
              <a:rPr b="1" lang="es-ES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Tasks monitoring</a:t>
            </a:r>
            <a:endParaRPr b="1" sz="20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2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2"/>
          <p:cNvSpPr txBox="1"/>
          <p:nvPr/>
        </p:nvSpPr>
        <p:spPr>
          <a:xfrm>
            <a:off x="5342242" y="1343132"/>
            <a:ext cx="34295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 summary (1</a:t>
            </a:r>
            <a:r>
              <a:rPr b="1" baseline="30000" lang="es-ES" sz="1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</a:t>
            </a:r>
            <a:r>
              <a:rPr b="1" lang="es-ES" sz="1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year of the project):</a:t>
            </a:r>
            <a:endParaRPr/>
          </a:p>
        </p:txBody>
      </p:sp>
      <p:graphicFrame>
        <p:nvGraphicFramePr>
          <p:cNvPr id="279" name="Google Shape;279;p12"/>
          <p:cNvGraphicFramePr/>
          <p:nvPr/>
        </p:nvGraphicFramePr>
        <p:xfrm>
          <a:off x="6017507" y="177424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{D40E084C-8E86-48E5-A2CD-E9F2DF8FDDE0}</a:tableStyleId>
              </a:tblPr>
              <a:tblGrid>
                <a:gridCol w="857850"/>
                <a:gridCol w="612550"/>
                <a:gridCol w="399500"/>
              </a:tblGrid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Completed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10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On going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20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For 2022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19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Cancelled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4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pic>
        <p:nvPicPr>
          <p:cNvPr id="280" name="Google Shape;280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7100" y="6132513"/>
            <a:ext cx="9223999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3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3"/>
          <p:cNvSpPr txBox="1"/>
          <p:nvPr/>
        </p:nvSpPr>
        <p:spPr>
          <a:xfrm>
            <a:off x="5160624" y="1752037"/>
            <a:ext cx="5152020" cy="14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es-ES" sz="4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Internal database / Public library</a:t>
            </a:r>
            <a:endParaRPr b="0" i="0" sz="48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92" name="Google Shape;292;p13"/>
          <p:cNvSpPr txBox="1"/>
          <p:nvPr/>
        </p:nvSpPr>
        <p:spPr>
          <a:xfrm>
            <a:off x="3776099" y="1123135"/>
            <a:ext cx="7476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/>
          </a:p>
        </p:txBody>
      </p:sp>
      <p:sp>
        <p:nvSpPr>
          <p:cNvPr id="293" name="Google Shape;293;p13"/>
          <p:cNvSpPr/>
          <p:nvPr/>
        </p:nvSpPr>
        <p:spPr>
          <a:xfrm flipH="1">
            <a:off x="4650636" y="1123135"/>
            <a:ext cx="6546000" cy="3016200"/>
          </a:xfrm>
          <a:prstGeom prst="rect">
            <a:avLst/>
          </a:prstGeom>
          <a:noFill/>
          <a:ln cap="flat" cmpd="sng" w="28575">
            <a:solidFill>
              <a:srgbClr val="179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7100" y="6132513"/>
            <a:ext cx="9223999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4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4"/>
          <p:cNvSpPr txBox="1"/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Font typeface="Arial"/>
              <a:buNone/>
            </a:pPr>
            <a:r>
              <a:rPr b="1" lang="es-ES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Internal database / Public library</a:t>
            </a:r>
            <a:endParaRPr b="1" sz="20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14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89773" y="1078005"/>
            <a:ext cx="3209042" cy="456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53422" y="2287480"/>
            <a:ext cx="378142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07100" y="6132513"/>
            <a:ext cx="9223999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5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5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5"/>
          <p:cNvSpPr txBox="1"/>
          <p:nvPr/>
        </p:nvSpPr>
        <p:spPr>
          <a:xfrm>
            <a:off x="5160624" y="1752037"/>
            <a:ext cx="5152020" cy="14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es-ES" sz="4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Communication activities</a:t>
            </a:r>
            <a:endParaRPr b="0" i="0" sz="48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20" name="Google Shape;320;p15"/>
          <p:cNvSpPr txBox="1"/>
          <p:nvPr/>
        </p:nvSpPr>
        <p:spPr>
          <a:xfrm>
            <a:off x="3776099" y="1123135"/>
            <a:ext cx="7476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/>
          </a:p>
        </p:txBody>
      </p:sp>
      <p:sp>
        <p:nvSpPr>
          <p:cNvPr id="321" name="Google Shape;321;p15"/>
          <p:cNvSpPr/>
          <p:nvPr/>
        </p:nvSpPr>
        <p:spPr>
          <a:xfrm flipH="1">
            <a:off x="4650636" y="1123135"/>
            <a:ext cx="6546000" cy="3016200"/>
          </a:xfrm>
          <a:prstGeom prst="rect">
            <a:avLst/>
          </a:prstGeom>
          <a:noFill/>
          <a:ln cap="flat" cmpd="sng" w="28575">
            <a:solidFill>
              <a:srgbClr val="179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7100" y="6132513"/>
            <a:ext cx="9223999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6"/>
          <p:cNvSpPr txBox="1"/>
          <p:nvPr>
            <p:ph type="title"/>
          </p:nvPr>
        </p:nvSpPr>
        <p:spPr>
          <a:xfrm>
            <a:off x="569258" y="1305672"/>
            <a:ext cx="216506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Font typeface="Arial"/>
              <a:buNone/>
            </a:pPr>
            <a:r>
              <a:rPr b="1" lang="es-ES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03 Communication activities</a:t>
            </a:r>
            <a:endParaRPr b="1" sz="20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6"/>
          <p:cNvSpPr txBox="1"/>
          <p:nvPr/>
        </p:nvSpPr>
        <p:spPr>
          <a:xfrm>
            <a:off x="4108056" y="2335830"/>
            <a:ext cx="7784777" cy="3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WEBPAGE MAC-CLIMA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6"/>
          <p:cNvSpPr txBox="1"/>
          <p:nvPr/>
        </p:nvSpPr>
        <p:spPr>
          <a:xfrm>
            <a:off x="4099580" y="3619429"/>
            <a:ext cx="7789015" cy="318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NEWSLETTERS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6"/>
          <p:cNvSpPr txBox="1"/>
          <p:nvPr/>
        </p:nvSpPr>
        <p:spPr>
          <a:xfrm>
            <a:off x="4103818" y="4899103"/>
            <a:ext cx="7789015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OTHERS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6"/>
          <p:cNvSpPr txBox="1"/>
          <p:nvPr/>
        </p:nvSpPr>
        <p:spPr>
          <a:xfrm>
            <a:off x="3406452" y="2221530"/>
            <a:ext cx="53892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35" name="Google Shape;335;p16"/>
          <p:cNvSpPr txBox="1"/>
          <p:nvPr/>
        </p:nvSpPr>
        <p:spPr>
          <a:xfrm>
            <a:off x="3436429" y="3503760"/>
            <a:ext cx="53892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36" name="Google Shape;336;p16"/>
          <p:cNvSpPr txBox="1"/>
          <p:nvPr/>
        </p:nvSpPr>
        <p:spPr>
          <a:xfrm>
            <a:off x="3443658" y="4696137"/>
            <a:ext cx="53892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id="337" name="Google Shape;33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6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6"/>
          <p:cNvSpPr txBox="1"/>
          <p:nvPr/>
        </p:nvSpPr>
        <p:spPr>
          <a:xfrm>
            <a:off x="4099580" y="3956992"/>
            <a:ext cx="34295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 newsletters from Oct-20 to Oct-21</a:t>
            </a:r>
            <a:endParaRPr/>
          </a:p>
        </p:txBody>
      </p:sp>
      <p:pic>
        <p:nvPicPr>
          <p:cNvPr id="340" name="Google Shape;340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14831" y="3704512"/>
            <a:ext cx="3269997" cy="2094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21541" y="881602"/>
            <a:ext cx="5271292" cy="1265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01659" y="2268150"/>
            <a:ext cx="1714990" cy="1657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6"/>
          <p:cNvPicPr preferRelativeResize="0"/>
          <p:nvPr/>
        </p:nvPicPr>
        <p:blipFill rotWithShape="1">
          <a:blip r:embed="rId10">
            <a:alphaModFix/>
          </a:blip>
          <a:srcRect b="0" l="3566" r="1988" t="0"/>
          <a:stretch/>
        </p:blipFill>
        <p:spPr>
          <a:xfrm>
            <a:off x="8258706" y="2620598"/>
            <a:ext cx="3589402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07100" y="6132513"/>
            <a:ext cx="9223999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7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7"/>
          <p:cNvSpPr txBox="1"/>
          <p:nvPr/>
        </p:nvSpPr>
        <p:spPr>
          <a:xfrm>
            <a:off x="4586766" y="1468005"/>
            <a:ext cx="5420316" cy="277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3200"/>
              <a:buFont typeface="Arial"/>
              <a:buNone/>
            </a:pPr>
            <a:r>
              <a:rPr lang="es-ES" sz="32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s-E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Obrigado</a:t>
            </a:r>
            <a:endParaRPr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3200"/>
              <a:buFont typeface="Arial"/>
              <a:buNone/>
            </a:pPr>
            <a:r>
              <a:rPr lang="es-ES" sz="32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Merci Beaucoup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sz="32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1" lang="es-E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  <p:sp>
        <p:nvSpPr>
          <p:cNvPr id="353" name="Google Shape;353;p17"/>
          <p:cNvSpPr/>
          <p:nvPr/>
        </p:nvSpPr>
        <p:spPr>
          <a:xfrm>
            <a:off x="8446052" y="4624251"/>
            <a:ext cx="3122061" cy="1149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7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7100" y="6132513"/>
            <a:ext cx="9223999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Font typeface="Arial"/>
              <a:buNone/>
            </a:pPr>
            <a:r>
              <a:rPr b="1" lang="es-ES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INDEX</a:t>
            </a:r>
            <a:endParaRPr/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3411775" y="2278947"/>
            <a:ext cx="2869907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r>
              <a:rPr b="1" i="0" lang="es-ES" sz="14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Tasks monitoring</a:t>
            </a:r>
            <a:endParaRPr b="1" i="0" sz="14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3387502" y="1653607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b="0" i="0" lang="es-ES" sz="6000" u="none" cap="none" strike="noStrike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6304502" y="2278947"/>
            <a:ext cx="26292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r>
              <a:rPr b="1" i="0" lang="es-ES" sz="14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Internal database / Public library</a:t>
            </a:r>
            <a:endParaRPr b="1" i="0" sz="14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6399562" y="1669500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b="0" i="0" lang="es-ES" sz="6000" u="none" cap="none" strike="noStrike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9028762" y="1653607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b="0" i="0" lang="es-ES" sz="6000" u="none" cap="none" strike="noStrike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9153598" y="2467575"/>
            <a:ext cx="2629200" cy="56807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r>
              <a:rPr b="1" i="0" lang="es-ES" sz="14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Communication activities</a:t>
            </a:r>
            <a:endParaRPr b="1" i="0" sz="14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r>
              <a:rPr b="1" i="0" lang="es-ES" sz="14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864836" y="2374028"/>
            <a:ext cx="7797245" cy="61611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7100" y="6132513"/>
            <a:ext cx="9223999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3826278" y="1760284"/>
            <a:ext cx="6351326" cy="14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es-ES" sz="4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Follow-up of the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es-ES" sz="4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project activities</a:t>
            </a:r>
            <a:r>
              <a:rPr b="0" i="0" lang="es-ES" sz="4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3776099" y="1123135"/>
            <a:ext cx="7476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/>
          </a:p>
        </p:txBody>
      </p:sp>
      <p:sp>
        <p:nvSpPr>
          <p:cNvPr id="131" name="Google Shape;131;p3"/>
          <p:cNvSpPr/>
          <p:nvPr/>
        </p:nvSpPr>
        <p:spPr>
          <a:xfrm flipH="1">
            <a:off x="4650636" y="1123135"/>
            <a:ext cx="6546000" cy="3016200"/>
          </a:xfrm>
          <a:prstGeom prst="rect">
            <a:avLst/>
          </a:prstGeom>
          <a:noFill/>
          <a:ln cap="flat" cmpd="sng" w="28575">
            <a:solidFill>
              <a:srgbClr val="179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7100" y="6132513"/>
            <a:ext cx="9223999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Font typeface="Arial"/>
              <a:buNone/>
            </a:pPr>
            <a:r>
              <a:rPr b="1" lang="es-ES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Tasks monitoring</a:t>
            </a:r>
            <a:endParaRPr b="1" sz="20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 txBox="1"/>
          <p:nvPr/>
        </p:nvSpPr>
        <p:spPr>
          <a:xfrm>
            <a:off x="3267769" y="1306399"/>
            <a:ext cx="1739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1,757,54,28€</a:t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50773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36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68497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</a:t>
            </a:r>
            <a:endParaRPr/>
          </a:p>
        </p:txBody>
      </p:sp>
      <p:graphicFrame>
        <p:nvGraphicFramePr>
          <p:cNvPr id="147" name="Google Shape;147;p4"/>
          <p:cNvGraphicFramePr/>
          <p:nvPr/>
        </p:nvGraphicFramePr>
        <p:xfrm>
          <a:off x="3172610" y="12815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{D40E084C-8E86-48E5-A2CD-E9F2DF8FDDE0}</a:tableStyleId>
              </a:tblPr>
              <a:tblGrid>
                <a:gridCol w="1736750"/>
                <a:gridCol w="6383050"/>
                <a:gridCol w="5504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>
                          <a:solidFill>
                            <a:schemeClr val="lt1"/>
                          </a:solidFill>
                        </a:rPr>
                        <a:t>OE1 - CIENTÍFICO</a:t>
                      </a:r>
                      <a:endParaRPr sz="14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179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lt1"/>
                          </a:solidFill>
                        </a:rPr>
                        <a:t>1.1.1 Impulsar la cooperación institucional entre las distintas regiones del espacio de cooperación para desarrollar e implementar un marco colaborativo y metodológico para realizar un seguimiento del cambio climático en las regiones mediante la observación meteorológica y oceanográfica 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179B9C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CIEGC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Jornada de presentación del proyecto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CIEGC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Celebración de al menos dos encuentros de trabajo o jornadas de intercambio de experiencias en materia de investigación climatológica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CIEGC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Estudio diagnóstico de informes temáticos del espacio de cooperación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CIEGC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Estudio diagnóstico recopilatorio y desarrollo de indicadores comunes sobre observación y medición del cambio climático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CIEGC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Reuniones de partenariado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8" name="Google Shape;148;p4"/>
          <p:cNvGraphicFramePr/>
          <p:nvPr/>
        </p:nvGraphicFramePr>
        <p:xfrm>
          <a:off x="3172610" y="1226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{D40E084C-8E86-48E5-A2CD-E9F2DF8FDDE0}</a:tableStyleId>
              </a:tblPr>
              <a:tblGrid>
                <a:gridCol w="822350"/>
                <a:gridCol w="328475"/>
              </a:tblGrid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Completed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On going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For 2022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Cancelled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pic>
        <p:nvPicPr>
          <p:cNvPr id="149" name="Google Shape;149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7100" y="6132513"/>
            <a:ext cx="9223999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 txBox="1"/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Font typeface="Arial"/>
              <a:buNone/>
            </a:pPr>
            <a:r>
              <a:rPr b="1" lang="es-ES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Tasks monitoring</a:t>
            </a:r>
            <a:endParaRPr b="1" sz="20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5"/>
          <p:cNvPicPr preferRelativeResize="0"/>
          <p:nvPr/>
        </p:nvPicPr>
        <p:blipFill rotWithShape="1">
          <a:blip r:embed="rId5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 txBox="1"/>
          <p:nvPr/>
        </p:nvSpPr>
        <p:spPr>
          <a:xfrm>
            <a:off x="3267769" y="1306399"/>
            <a:ext cx="1739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1,757,54,28€</a:t>
            </a:r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50773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36</a:t>
            </a:r>
            <a:endParaRPr/>
          </a:p>
        </p:txBody>
      </p:sp>
      <p:sp>
        <p:nvSpPr>
          <p:cNvPr id="162" name="Google Shape;162;p5"/>
          <p:cNvSpPr txBox="1"/>
          <p:nvPr/>
        </p:nvSpPr>
        <p:spPr>
          <a:xfrm>
            <a:off x="68497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</a:t>
            </a:r>
            <a:endParaRPr/>
          </a:p>
        </p:txBody>
      </p:sp>
      <p:graphicFrame>
        <p:nvGraphicFramePr>
          <p:cNvPr id="163" name="Google Shape;163;p5"/>
          <p:cNvGraphicFramePr/>
          <p:nvPr/>
        </p:nvGraphicFramePr>
        <p:xfrm>
          <a:off x="3172610" y="11091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{D40E084C-8E86-48E5-A2CD-E9F2DF8FDDE0}</a:tableStyleId>
              </a:tblPr>
              <a:tblGrid>
                <a:gridCol w="1736750"/>
                <a:gridCol w="6383050"/>
                <a:gridCol w="5504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solidFill>
                            <a:schemeClr val="lt1"/>
                          </a:solidFill>
                        </a:rPr>
                        <a:t>OE1 - CIENTÍFICO</a:t>
                      </a:r>
                      <a:endParaRPr sz="14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179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lt1"/>
                          </a:solidFill>
                        </a:rPr>
                        <a:t>1.1.2 Incrementar la capacitación técnica y humana de los actores responsables de la observación meteorológica y oceanográfica del fenómeno del cambio climático en el espacio de cooperación 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179B9C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CIEGC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Celebración de formaciones técnicas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AEMET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Curso anual de observación y predicción de tormentas de polvo y arena dirigido al personal de los SMN de los países participantes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AEMET</a:t>
                      </a:r>
                      <a:endParaRPr sz="12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Instalación de una red piloto de fotómetros de bajo coste para la observación de calimas en los países africanos participantes, junto con formación .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AEMET</a:t>
                      </a:r>
                      <a:endParaRPr sz="12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Implantación de un sistema de alerta de tormentas de polvo y arena en cada país basado en un código de colores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C. LANZAROTE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Formación para técnicos del Cabildo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C. TENERIFE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4 estaciones de medida de efecto invernadero + software para sistematizar el análisis de datos de estas estaciones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C. TENERIFE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Celebración de dos cursos, en 2021 y 2022 para la formación de técnicos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IOCAG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Análisis de la serie temporal de 50 años de datos de zooplancton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IOCAG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5 Pressure Inverted Echo Sounder (PIES)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IOCAG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Campaña de dron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ARDITI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LIDAR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ARDITI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Modelos numéricos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" name="Google Shape;164;p5"/>
          <p:cNvGraphicFramePr/>
          <p:nvPr/>
        </p:nvGraphicFramePr>
        <p:xfrm>
          <a:off x="3172610" y="425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{D40E084C-8E86-48E5-A2CD-E9F2DF8FDDE0}</a:tableStyleId>
              </a:tblPr>
              <a:tblGrid>
                <a:gridCol w="822350"/>
                <a:gridCol w="328475"/>
              </a:tblGrid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Completed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On going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For 2022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Cancelled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6"/>
          <p:cNvSpPr txBox="1"/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Font typeface="Arial"/>
              <a:buNone/>
            </a:pPr>
            <a:r>
              <a:rPr b="1" lang="es-ES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Tasks monitoring</a:t>
            </a:r>
            <a:endParaRPr b="1" sz="20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 txBox="1"/>
          <p:nvPr/>
        </p:nvSpPr>
        <p:spPr>
          <a:xfrm>
            <a:off x="3267769" y="1306399"/>
            <a:ext cx="1739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1,757,54,28€</a:t>
            </a:r>
            <a:endParaRPr/>
          </a:p>
        </p:txBody>
      </p:sp>
      <p:sp>
        <p:nvSpPr>
          <p:cNvPr id="177" name="Google Shape;177;p6"/>
          <p:cNvSpPr txBox="1"/>
          <p:nvPr/>
        </p:nvSpPr>
        <p:spPr>
          <a:xfrm>
            <a:off x="50773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36</a:t>
            </a:r>
            <a:endParaRPr/>
          </a:p>
        </p:txBody>
      </p:sp>
      <p:sp>
        <p:nvSpPr>
          <p:cNvPr id="178" name="Google Shape;178;p6"/>
          <p:cNvSpPr txBox="1"/>
          <p:nvPr/>
        </p:nvSpPr>
        <p:spPr>
          <a:xfrm>
            <a:off x="68497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</a:t>
            </a:r>
            <a:endParaRPr/>
          </a:p>
        </p:txBody>
      </p:sp>
      <p:graphicFrame>
        <p:nvGraphicFramePr>
          <p:cNvPr id="179" name="Google Shape;179;p6"/>
          <p:cNvGraphicFramePr/>
          <p:nvPr/>
        </p:nvGraphicFramePr>
        <p:xfrm>
          <a:off x="3172610" y="12815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{D40E084C-8E86-48E5-A2CD-E9F2DF8FDDE0}</a:tableStyleId>
              </a:tblPr>
              <a:tblGrid>
                <a:gridCol w="1736750"/>
                <a:gridCol w="6383050"/>
                <a:gridCol w="5504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solidFill>
                            <a:schemeClr val="lt1"/>
                          </a:solidFill>
                        </a:rPr>
                        <a:t>OE1 - CIENTÍFICO</a:t>
                      </a:r>
                      <a:endParaRPr sz="14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179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lt1"/>
                          </a:solidFill>
                        </a:rPr>
                        <a:t>1.1.3 Armonizar las investigaciones científicas realizadas en el ámbito del cambio climático para coordinar los distintos grupos de investigación y maximizar los esfuerzos en el espacio de cooperación 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179B9C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CIEGC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Desarrollo o adquisición de una base de datos compartida para el intercambio de información meteorológica Estudio sobre resultados de las mediciones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CIEGC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Estudio de análisis sobre los resultados obtenidos tras las primeras observaciones meteorológicas realizadas a raíz de la actividad 1.2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CIELGC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Organización de un simposio de trabajo de análisis de las mediciones en GC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C. LANZAROTE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Contratación de un experto para el seguimiento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IOCAG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Modelos de proyección en sectores económicos y de desarrollo de escenarios económicos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0" name="Google Shape;180;p6"/>
          <p:cNvGraphicFramePr/>
          <p:nvPr/>
        </p:nvGraphicFramePr>
        <p:xfrm>
          <a:off x="3172610" y="1226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{D40E084C-8E86-48E5-A2CD-E9F2DF8FDDE0}</a:tableStyleId>
              </a:tblPr>
              <a:tblGrid>
                <a:gridCol w="822350"/>
                <a:gridCol w="328475"/>
              </a:tblGrid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Completed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On going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For 2022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Cancelled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pic>
        <p:nvPicPr>
          <p:cNvPr id="181" name="Google Shape;181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7100" y="6132513"/>
            <a:ext cx="9223999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 txBox="1"/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Font typeface="Arial"/>
              <a:buNone/>
            </a:pPr>
            <a:r>
              <a:rPr b="1" lang="es-ES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Tasks monitoring</a:t>
            </a:r>
            <a:endParaRPr b="1" sz="20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7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7"/>
          <p:cNvSpPr txBox="1"/>
          <p:nvPr/>
        </p:nvSpPr>
        <p:spPr>
          <a:xfrm>
            <a:off x="3267769" y="1306399"/>
            <a:ext cx="1739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1,757,54,28€</a:t>
            </a:r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50773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36</a:t>
            </a:r>
            <a:endParaRPr/>
          </a:p>
        </p:txBody>
      </p:sp>
      <p:sp>
        <p:nvSpPr>
          <p:cNvPr id="195" name="Google Shape;195;p7"/>
          <p:cNvSpPr txBox="1"/>
          <p:nvPr/>
        </p:nvSpPr>
        <p:spPr>
          <a:xfrm>
            <a:off x="68497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</a:t>
            </a:r>
            <a:endParaRPr/>
          </a:p>
        </p:txBody>
      </p:sp>
      <p:graphicFrame>
        <p:nvGraphicFramePr>
          <p:cNvPr id="196" name="Google Shape;196;p7"/>
          <p:cNvGraphicFramePr/>
          <p:nvPr/>
        </p:nvGraphicFramePr>
        <p:xfrm>
          <a:off x="3172610" y="12815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{D40E084C-8E86-48E5-A2CD-E9F2DF8FDDE0}</a:tableStyleId>
              </a:tblPr>
              <a:tblGrid>
                <a:gridCol w="1736750"/>
                <a:gridCol w="6383050"/>
                <a:gridCol w="5504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solidFill>
                            <a:schemeClr val="lt1"/>
                          </a:solidFill>
                        </a:rPr>
                        <a:t>OE2 - INSTITUCIONAL</a:t>
                      </a:r>
                      <a:endParaRPr sz="14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179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lt1"/>
                          </a:solidFill>
                        </a:rPr>
                        <a:t>Act 2.2.1  Elaboración de análisis de vulnerabilidad ante el cambio climático de las distintas regiones del espacio de cooperación y establecimiento de las correspondientes medidas de adaptación y mitigación a los riesgos derivados del cambio climático para disminuir  la vulnerabilidad de distintas áreas y sectores clave en el espacio de cooperación 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179B9C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CIEGC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Estudios sobre las vulnerabilidades y riesgos a los que se enfrentan las regiones del espacio que incluya medidas de mitigación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7F7F7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CIEGC</a:t>
                      </a:r>
                      <a:endParaRPr sz="12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Jornadas de presentación y discusión de los estudios con la comunidad científica del área de cooperación y otros agentes relevantes (invitación a socios africanos)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7F7F7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C. LANZAROTE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Estudios de vulnerabilidad en Lanzarote y contratación de un experto para el seguimiento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ITC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Estudios relativos al impacto del cambio climático en el ciclo industrial del agua e infraestructuras hidráulicas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ITC</a:t>
                      </a:r>
                      <a:endParaRPr sz="12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Análisis vulnerabilidad del ciclo integral urbano del agua y propuestas generales de medidas de mitigación y adaptación: Caso de estudio Norte de Gran Canaria y Santiago Sur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SRAAC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Seminario de interpretación de resultados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7" name="Google Shape;197;p7"/>
          <p:cNvGraphicFramePr/>
          <p:nvPr/>
        </p:nvGraphicFramePr>
        <p:xfrm>
          <a:off x="3172610" y="1226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{D40E084C-8E86-48E5-A2CD-E9F2DF8FDDE0}</a:tableStyleId>
              </a:tblPr>
              <a:tblGrid>
                <a:gridCol w="822350"/>
                <a:gridCol w="328475"/>
              </a:tblGrid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Completed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On going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For 2022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Cancelled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pic>
        <p:nvPicPr>
          <p:cNvPr id="198" name="Google Shape;198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7100" y="6132513"/>
            <a:ext cx="9223999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8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Font typeface="Arial"/>
              <a:buNone/>
            </a:pPr>
            <a:r>
              <a:rPr b="1" lang="es-ES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Tasks monitoring</a:t>
            </a:r>
            <a:endParaRPr b="1" sz="20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8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 txBox="1"/>
          <p:nvPr/>
        </p:nvSpPr>
        <p:spPr>
          <a:xfrm>
            <a:off x="3267769" y="1306399"/>
            <a:ext cx="1739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1,757,54,28€</a:t>
            </a:r>
            <a:endParaRPr/>
          </a:p>
        </p:txBody>
      </p:sp>
      <p:sp>
        <p:nvSpPr>
          <p:cNvPr id="211" name="Google Shape;211;p8"/>
          <p:cNvSpPr txBox="1"/>
          <p:nvPr/>
        </p:nvSpPr>
        <p:spPr>
          <a:xfrm>
            <a:off x="50773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36</a:t>
            </a:r>
            <a:endParaRPr/>
          </a:p>
        </p:txBody>
      </p:sp>
      <p:sp>
        <p:nvSpPr>
          <p:cNvPr id="212" name="Google Shape;212;p8"/>
          <p:cNvSpPr txBox="1"/>
          <p:nvPr/>
        </p:nvSpPr>
        <p:spPr>
          <a:xfrm>
            <a:off x="68497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</a:t>
            </a:r>
            <a:endParaRPr/>
          </a:p>
        </p:txBody>
      </p:sp>
      <p:graphicFrame>
        <p:nvGraphicFramePr>
          <p:cNvPr id="213" name="Google Shape;213;p8"/>
          <p:cNvGraphicFramePr/>
          <p:nvPr/>
        </p:nvGraphicFramePr>
        <p:xfrm>
          <a:off x="3172610" y="12815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{D40E084C-8E86-48E5-A2CD-E9F2DF8FDDE0}</a:tableStyleId>
              </a:tblPr>
              <a:tblGrid>
                <a:gridCol w="1736750"/>
                <a:gridCol w="6383050"/>
                <a:gridCol w="5504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solidFill>
                            <a:schemeClr val="lt1"/>
                          </a:solidFill>
                        </a:rPr>
                        <a:t>OE2 - INSTITUCIONAL</a:t>
                      </a:r>
                      <a:endParaRPr sz="14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179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lt1"/>
                          </a:solidFill>
                        </a:rPr>
                        <a:t>Act 2.2.2  Desarrollar propuestas políticas y normativas de adaptación sobre el fenómeno del cambio climático para la protección de las poblaciones humanas, recursos e infraestructuras del espacio de cooperación que pueden verse afectados a corto y medio plazo por este tipo de desastres mediante el análisis del correspondiente marco legal a nivel local y regional que tenga incidencia sobre esta problemático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179B9C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CIEGC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Estudio de análisis del marco legal actual en los países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7F7F7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CIEGC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Informe con propuestas de actuación para su integración en los Planes de Adaptación de los países de la región, la UE y las Naciones Unidas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7F7F7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C. LANZAROTE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Organización de una jornada del estudio del marco legal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ITC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Eco-ordenanzas generales para el ciclo integral urbano del agua que serán transferidas y adaptadas a nivel local en las diferentes regiones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4" name="Google Shape;214;p8"/>
          <p:cNvGraphicFramePr/>
          <p:nvPr/>
        </p:nvGraphicFramePr>
        <p:xfrm>
          <a:off x="3172610" y="1226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{D40E084C-8E86-48E5-A2CD-E9F2DF8FDDE0}</a:tableStyleId>
              </a:tblPr>
              <a:tblGrid>
                <a:gridCol w="822350"/>
                <a:gridCol w="328475"/>
              </a:tblGrid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Completed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On going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For 2022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Cancelled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pic>
        <p:nvPicPr>
          <p:cNvPr id="215" name="Google Shape;215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7100" y="6132513"/>
            <a:ext cx="9223999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9"/>
          <p:cNvSpPr txBox="1"/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Font typeface="Arial"/>
              <a:buNone/>
            </a:pPr>
            <a:r>
              <a:rPr b="1" lang="es-ES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Tasks monitoring</a:t>
            </a:r>
            <a:endParaRPr b="1" sz="20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9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9"/>
          <p:cNvSpPr txBox="1"/>
          <p:nvPr/>
        </p:nvSpPr>
        <p:spPr>
          <a:xfrm>
            <a:off x="3267769" y="1306399"/>
            <a:ext cx="1739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1,757,54,28€</a:t>
            </a:r>
            <a:endParaRPr/>
          </a:p>
        </p:txBody>
      </p:sp>
      <p:sp>
        <p:nvSpPr>
          <p:cNvPr id="228" name="Google Shape;228;p9"/>
          <p:cNvSpPr txBox="1"/>
          <p:nvPr/>
        </p:nvSpPr>
        <p:spPr>
          <a:xfrm>
            <a:off x="50773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36</a:t>
            </a:r>
            <a:endParaRPr/>
          </a:p>
        </p:txBody>
      </p:sp>
      <p:sp>
        <p:nvSpPr>
          <p:cNvPr id="229" name="Google Shape;229;p9"/>
          <p:cNvSpPr txBox="1"/>
          <p:nvPr/>
        </p:nvSpPr>
        <p:spPr>
          <a:xfrm>
            <a:off x="68497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</a:t>
            </a:r>
            <a:endParaRPr/>
          </a:p>
        </p:txBody>
      </p:sp>
      <p:graphicFrame>
        <p:nvGraphicFramePr>
          <p:cNvPr id="230" name="Google Shape;230;p9"/>
          <p:cNvGraphicFramePr/>
          <p:nvPr/>
        </p:nvGraphicFramePr>
        <p:xfrm>
          <a:off x="3172610" y="12815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{D40E084C-8E86-48E5-A2CD-E9F2DF8FDDE0}</a:tableStyleId>
              </a:tblPr>
              <a:tblGrid>
                <a:gridCol w="1736750"/>
                <a:gridCol w="6383050"/>
                <a:gridCol w="5504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solidFill>
                            <a:schemeClr val="lt1"/>
                          </a:solidFill>
                        </a:rPr>
                        <a:t>OE2 - INSTITUCIONAL</a:t>
                      </a:r>
                      <a:endParaRPr sz="14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179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lt1"/>
                          </a:solidFill>
                        </a:rPr>
                        <a:t>Act 2.2.3  Fortalecimiento de las capacidades de los organismos públicos locales y regionales para desarrollar e implementar medidas destinadas a prevenir y mitigar y los efectos negativos originados por el fenómenos del cambio climático 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179B9C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CIEGC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Realización de una formación en GC a agentes clave del ámbito institucional que puedan convertirse en coordinadores o promotores en sus respectivas regiones o países de las medidas que promueve el Pacto.  También se encarga de su celebración en dos países terceros. 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C. LANZAROTE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Desplazamiento de técnicos y expertos a los países terceros para formación pacto de los alcaldes (organiza una de las jornadas en uno de los países terceros)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ITC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Curso de teleformación de Introducción al Cambio Climático y Estrategias de Mitigación y Adaptación (basado en experiencia ADAPTaRES, en 3 idiomas, para ser lanzado a todas las regiones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/>
                        <a:t>SRAAC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Acciones formativas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1" name="Google Shape;231;p9"/>
          <p:cNvGraphicFramePr/>
          <p:nvPr/>
        </p:nvGraphicFramePr>
        <p:xfrm>
          <a:off x="3172610" y="1226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{D40E084C-8E86-48E5-A2CD-E9F2DF8FDDE0}</a:tableStyleId>
              </a:tblPr>
              <a:tblGrid>
                <a:gridCol w="822350"/>
                <a:gridCol w="328475"/>
              </a:tblGrid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Completed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On going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For 2022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solidFill>
                            <a:schemeClr val="dk1"/>
                          </a:solidFill>
                        </a:rPr>
                        <a:t>Cancelled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pic>
        <p:nvPicPr>
          <p:cNvPr id="232" name="Google Shape;232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7100" y="6132513"/>
            <a:ext cx="9223999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2020-02-25T12:45:58Z</dcterms:created>
  <dc:creator>Usuario de Microsoft Office</dc:creator>
</cp:coreProperties>
</file>