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 Slab"/>
      <p:regular r:id="rId18"/>
      <p:bold r:id="rId19"/>
    </p:embeddedFont>
    <p:embeddedFont>
      <p:font typeface="Fira Sans Extra Condensed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8">
          <p15:clr>
            <a:srgbClr val="A4A3A4"/>
          </p15:clr>
        </p15:guide>
        <p15:guide id="2" pos="415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+TxC01cyPm5tneqEzEBBx7AX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8" orient="horz"/>
        <p:guide pos="4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regular.fntdata"/><Relationship Id="rId11" Type="http://schemas.openxmlformats.org/officeDocument/2006/relationships/slide" Target="slides/slide6.xml"/><Relationship Id="rId22" Type="http://schemas.openxmlformats.org/officeDocument/2006/relationships/font" Target="fonts/FiraSansExtraCondensedMedium-italic.fntdata"/><Relationship Id="rId10" Type="http://schemas.openxmlformats.org/officeDocument/2006/relationships/slide" Target="slides/slide5.xml"/><Relationship Id="rId21" Type="http://schemas.openxmlformats.org/officeDocument/2006/relationships/font" Target="fonts/FiraSansExtraCondensedMedium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FiraSansExtraCondensed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2.jp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jpg"/><Relationship Id="rId4" Type="http://schemas.openxmlformats.org/officeDocument/2006/relationships/image" Target="../media/image32.jpg"/><Relationship Id="rId11" Type="http://schemas.openxmlformats.org/officeDocument/2006/relationships/image" Target="../media/image13.png"/><Relationship Id="rId10" Type="http://schemas.openxmlformats.org/officeDocument/2006/relationships/image" Target="../media/image36.jpg"/><Relationship Id="rId9" Type="http://schemas.openxmlformats.org/officeDocument/2006/relationships/image" Target="../media/image38.jpg"/><Relationship Id="rId5" Type="http://schemas.openxmlformats.org/officeDocument/2006/relationships/image" Target="../media/image10.png"/><Relationship Id="rId6" Type="http://schemas.openxmlformats.org/officeDocument/2006/relationships/image" Target="../media/image27.jpg"/><Relationship Id="rId7" Type="http://schemas.openxmlformats.org/officeDocument/2006/relationships/image" Target="../media/image42.png"/><Relationship Id="rId8" Type="http://schemas.openxmlformats.org/officeDocument/2006/relationships/image" Target="../media/image3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jpg"/><Relationship Id="rId4" Type="http://schemas.openxmlformats.org/officeDocument/2006/relationships/image" Target="../media/image32.jpg"/><Relationship Id="rId5" Type="http://schemas.openxmlformats.org/officeDocument/2006/relationships/image" Target="../media/image10.png"/><Relationship Id="rId6" Type="http://schemas.openxmlformats.org/officeDocument/2006/relationships/image" Target="../media/image27.jpg"/><Relationship Id="rId7" Type="http://schemas.openxmlformats.org/officeDocument/2006/relationships/image" Target="../media/image39.png"/><Relationship Id="rId8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10.png"/><Relationship Id="rId5" Type="http://schemas.openxmlformats.org/officeDocument/2006/relationships/image" Target="../media/image37.jpg"/><Relationship Id="rId6" Type="http://schemas.openxmlformats.org/officeDocument/2006/relationships/image" Target="../media/image27.jpg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3.jpg"/><Relationship Id="rId5" Type="http://schemas.openxmlformats.org/officeDocument/2006/relationships/image" Target="../media/image10.png"/><Relationship Id="rId6" Type="http://schemas.openxmlformats.org/officeDocument/2006/relationships/image" Target="../media/image16.jp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6" Type="http://schemas.openxmlformats.org/officeDocument/2006/relationships/image" Target="../media/image17.jpg"/><Relationship Id="rId7" Type="http://schemas.openxmlformats.org/officeDocument/2006/relationships/image" Target="../media/image30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10.png"/><Relationship Id="rId6" Type="http://schemas.openxmlformats.org/officeDocument/2006/relationships/image" Target="../media/image21.jp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29.jpg"/><Relationship Id="rId5" Type="http://schemas.openxmlformats.org/officeDocument/2006/relationships/image" Target="../media/image10.png"/><Relationship Id="rId6" Type="http://schemas.openxmlformats.org/officeDocument/2006/relationships/image" Target="../media/image27.jpg"/><Relationship Id="rId7" Type="http://schemas.openxmlformats.org/officeDocument/2006/relationships/image" Target="../media/image33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31.jpg"/><Relationship Id="rId5" Type="http://schemas.openxmlformats.org/officeDocument/2006/relationships/image" Target="../media/image10.png"/><Relationship Id="rId6" Type="http://schemas.openxmlformats.org/officeDocument/2006/relationships/image" Target="../media/image27.jp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19.jpg"/><Relationship Id="rId10" Type="http://schemas.openxmlformats.org/officeDocument/2006/relationships/image" Target="../media/image13.png"/><Relationship Id="rId9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7.jpg"/><Relationship Id="rId7" Type="http://schemas.openxmlformats.org/officeDocument/2006/relationships/image" Target="../media/image40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32.jpg"/><Relationship Id="rId5" Type="http://schemas.openxmlformats.org/officeDocument/2006/relationships/image" Target="../media/image10.png"/><Relationship Id="rId6" Type="http://schemas.openxmlformats.org/officeDocument/2006/relationships/image" Target="../media/image27.jp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651" y="6119232"/>
            <a:ext cx="110744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89475"/>
            <a:ext cx="5232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232400" y="0"/>
            <a:ext cx="6996112" cy="59920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1123" l="22815" r="0" t="0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5888226" y="2885206"/>
            <a:ext cx="54183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ct val="100000"/>
              <a:buNone/>
            </a:pPr>
            <a:r>
              <a:rPr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Instrumentation installation, testing, configuration and development to obtain in-situ data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8B9B"/>
              </a:buClr>
              <a:buSzPct val="100000"/>
              <a:buNone/>
            </a:pPr>
            <a:r>
              <a:rPr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8604" y="1413249"/>
            <a:ext cx="2408444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>
            <p:ph type="ctrTitle"/>
          </p:nvPr>
        </p:nvSpPr>
        <p:spPr>
          <a:xfrm>
            <a:off x="5888226" y="193023"/>
            <a:ext cx="64479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400"/>
              <a:buFont typeface="Arial"/>
              <a:buNone/>
            </a:pPr>
            <a:r>
              <a:rPr b="1" lang="es-ES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Meteorological and Oceanic Observation System as a Tool to Promote Resilience and Adaptation to Climate Change in the Cooperation Space (MAC-CLIMA). </a:t>
            </a:r>
            <a:endParaRPr b="1"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400"/>
              <a:buFont typeface="Arial"/>
              <a:buNone/>
            </a:pPr>
            <a:r>
              <a:rPr b="1" lang="es-ES" sz="2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Madeira Island Observational System: LIDAR and Sonic Sensors Campaign</a:t>
            </a:r>
            <a:br>
              <a:rPr b="1" lang="es-ES" sz="2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ES" sz="24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8456164" y="5644310"/>
            <a:ext cx="417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s-ES" sz="900">
                <a:solidFill>
                  <a:srgbClr val="7F7F7F"/>
                </a:solidFill>
              </a:rPr>
              <a:t>THE 85 PER CENT OF THE PROJECT IS FUNDED BY FEDER FUNDS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710481" y="3776194"/>
            <a:ext cx="68034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300">
                <a:solidFill>
                  <a:srgbClr val="7F7F7F"/>
                </a:solidFill>
              </a:rPr>
              <a:t>1st MAC-CLIMA on-site event</a:t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300">
                <a:solidFill>
                  <a:srgbClr val="7F7F7F"/>
                </a:solidFill>
              </a:rPr>
              <a:t>December 1-2, 2021</a:t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3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300">
                <a:solidFill>
                  <a:srgbClr val="7F7F7F"/>
                </a:solidFill>
              </a:rPr>
              <a:t>Las Palmas de Gran Canaria (Spain)</a:t>
            </a:r>
            <a:endParaRPr sz="2300">
              <a:solidFill>
                <a:srgbClr val="7F7F7F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2425" y="6277125"/>
            <a:ext cx="8561976" cy="59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650" y="6111700"/>
            <a:ext cx="1107440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Fira Sans Extra Condensed Medium"/>
              <a:buNone/>
            </a:pPr>
            <a:r>
              <a:rPr lang="es-ES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Present and Future Applications</a:t>
            </a:r>
            <a:endParaRPr sz="54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sp>
        <p:nvSpPr>
          <p:cNvPr id="250" name="Google Shape;250;p10"/>
          <p:cNvSpPr txBox="1"/>
          <p:nvPr/>
        </p:nvSpPr>
        <p:spPr>
          <a:xfrm>
            <a:off x="2870200" y="1810871"/>
            <a:ext cx="433612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present is being installed masts with sonic sensors at the airport surround area. The purpose is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mountainous wind flow;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 and compare the LIDAR data;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Validate numerical models with the support of the LIDAR and sonic sensors.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&#10;&#10;Description automatically generated" id="251" name="Google Shape;25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06329" y="854135"/>
            <a:ext cx="4430043" cy="298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06329" y="3839691"/>
            <a:ext cx="1506747" cy="201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/>
          <p:cNvPicPr preferRelativeResize="0"/>
          <p:nvPr/>
        </p:nvPicPr>
        <p:blipFill rotWithShape="1">
          <a:blip r:embed="rId9">
            <a:alphaModFix/>
          </a:blip>
          <a:srcRect b="0" l="27328" r="16416" t="0"/>
          <a:stretch/>
        </p:blipFill>
        <p:spPr>
          <a:xfrm>
            <a:off x="8713076" y="3841749"/>
            <a:ext cx="1506747" cy="200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10"/>
          <p:cNvCxnSpPr/>
          <p:nvPr/>
        </p:nvCxnSpPr>
        <p:spPr>
          <a:xfrm flipH="1" rot="10800000">
            <a:off x="7923636" y="2960997"/>
            <a:ext cx="1034456" cy="1941826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5" name="Google Shape;255;p10"/>
          <p:cNvCxnSpPr/>
          <p:nvPr/>
        </p:nvCxnSpPr>
        <p:spPr>
          <a:xfrm rot="10800000">
            <a:off x="8940350" y="1356440"/>
            <a:ext cx="736245" cy="346661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56" name="Google Shape;256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16246" y="3822808"/>
            <a:ext cx="1519397" cy="20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1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1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Fira Sans Extra Condensed Medium"/>
              <a:buNone/>
            </a:pPr>
            <a:r>
              <a:rPr lang="es-ES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Present and Future Applications</a:t>
            </a:r>
            <a:endParaRPr sz="54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68" name="Google Shape;268;p11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271" name="Google Shape;271;p11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2870200" y="1810871"/>
            <a:ext cx="433612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the wind flow and its phenomenon over the airport and the approximation areas by airplane, e and help identify susceptible areas with turbulence and wind shear.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sea-breeze cycles and its interactions with the valleys and mountainous regions.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 of LIDAR and sonic sensors data to validate the numerical models make possible to have a reliable operational tool.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chart, application, scatter chart&#10;&#10;Description automatically generated" id="273" name="Google Shape;27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06329" y="1530855"/>
            <a:ext cx="4577094" cy="377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/>
          <p:nvPr/>
        </p:nvSpPr>
        <p:spPr>
          <a:xfrm>
            <a:off x="4586766" y="1468005"/>
            <a:ext cx="5420316" cy="277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s-ES" sz="3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s-E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s-ES" sz="32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Merci Beaucoup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283" name="Google Shape;283;p12"/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b="1" lang="es-ES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3411775" y="2278947"/>
            <a:ext cx="2869907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Installation</a:t>
            </a:r>
            <a:endParaRPr b="1" i="0" sz="14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387502" y="165360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es-ES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6524398" y="2247300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Modus Operandi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6399562" y="1669500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es-ES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6399562" y="4491656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Present and Future Applications</a:t>
            </a:r>
            <a:endParaRPr b="1" i="0" sz="14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26887" y="3628323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es-ES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6414620" y="3624572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b="0" i="0" lang="es-ES" sz="6000" u="none" cap="none" strike="noStrike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372433" y="4394462"/>
            <a:ext cx="2629200" cy="5680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Developed Tools</a:t>
            </a:r>
            <a:r>
              <a:rPr b="1" i="0" lang="es-ES" sz="14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864837" y="2374028"/>
            <a:ext cx="5506050" cy="45719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870200" y="4256707"/>
            <a:ext cx="5506050" cy="45719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511" y="6229715"/>
            <a:ext cx="9461814" cy="65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4748328" y="2282250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Installation </a:t>
            </a:r>
            <a:endParaRPr b="0" i="0" sz="4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Fira Sans Extra Condensed Medium"/>
              <a:buNone/>
            </a:pPr>
            <a:r>
              <a:rPr lang="es-ES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Installation</a:t>
            </a: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2870200" y="1810871"/>
            <a:ext cx="4336129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“WindCube 100S” LIDAR is installed by IPMA in a strategic location inside the airport and in operation since December 2020.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current location allow measure wind flow from the mountains and extreme events that occurs frequently that limit the airport operation.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06329" y="1799381"/>
            <a:ext cx="4571800" cy="342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6044616" y="2282250"/>
            <a:ext cx="515202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Modus Operandi</a:t>
            </a:r>
            <a:endParaRPr b="0" i="0" sz="4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Fira Sans Extra Condensed Medium"/>
              <a:buNone/>
            </a:pPr>
            <a:r>
              <a:rPr lang="es-ES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Modus Operandi</a:t>
            </a:r>
            <a:br>
              <a:rPr lang="es-ES"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</a:br>
            <a:endParaRPr b="1" sz="200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2870200" y="1810871"/>
            <a:ext cx="4336129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LIDAR was built on a well-established framework between IPMA and ARDITI.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IPMA is managing the LIDAR connection through their internal network and ARDITI configure the settings and store all the data.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being collected since May of 2021 without interruptions.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06329" y="1804999"/>
            <a:ext cx="4573712" cy="342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6044616" y="2282250"/>
            <a:ext cx="515202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Developed Tools</a:t>
            </a:r>
            <a:endParaRPr b="0" i="0" sz="4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Fira Sans Extra Condensed Medium"/>
              <a:buNone/>
            </a:pPr>
            <a:r>
              <a:rPr lang="es-ES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Developed Tools</a:t>
            </a:r>
            <a:endParaRPr sz="54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1,757,54,28€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36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2870200" y="1810871"/>
            <a:ext cx="433612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LIDAR data pre-processing facilitates the mapping of the radial wind data into a regular grid allowing the model validation and better interpretation.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Scripts to georeferenced, interpolate and transform radial into a regular mesh;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Scripts to transform obtained LIDAR data into a simpler to read format.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7768" y="3559623"/>
            <a:ext cx="2969288" cy="1974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8"/>
          <p:cNvGrpSpPr/>
          <p:nvPr/>
        </p:nvGrpSpPr>
        <p:grpSpPr>
          <a:xfrm>
            <a:off x="7117326" y="1810871"/>
            <a:ext cx="4908331" cy="1741689"/>
            <a:chOff x="6514697" y="3801273"/>
            <a:chExt cx="5662582" cy="1926090"/>
          </a:xfrm>
        </p:grpSpPr>
        <p:pic>
          <p:nvPicPr>
            <p:cNvPr id="216" name="Google Shape;216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194948" y="3801273"/>
              <a:ext cx="2982331" cy="1926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14697" y="3801275"/>
              <a:ext cx="2982330" cy="192608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8" name="Google Shape;218;p8"/>
          <p:cNvCxnSpPr/>
          <p:nvPr/>
        </p:nvCxnSpPr>
        <p:spPr>
          <a:xfrm flipH="1" rot="10800000">
            <a:off x="6849759" y="2893549"/>
            <a:ext cx="702952" cy="53545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9" name="Google Shape;219;p8"/>
          <p:cNvCxnSpPr/>
          <p:nvPr/>
        </p:nvCxnSpPr>
        <p:spPr>
          <a:xfrm>
            <a:off x="6849759" y="4314233"/>
            <a:ext cx="1938713" cy="219155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0" name="Google Shape;220;p8"/>
          <p:cNvCxnSpPr/>
          <p:nvPr/>
        </p:nvCxnSpPr>
        <p:spPr>
          <a:xfrm>
            <a:off x="9028287" y="2531066"/>
            <a:ext cx="1106324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21" name="Google Shape;221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6">
            <a:alphaModFix/>
          </a:blip>
          <a:srcRect b="1123" l="22815" r="0" t="0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/>
          <p:nvPr/>
        </p:nvSpPr>
        <p:spPr>
          <a:xfrm>
            <a:off x="6044616" y="2282250"/>
            <a:ext cx="515202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r>
              <a:rPr b="0" i="0" lang="es-ES" sz="4800" u="none" cap="none" strike="noStrik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Present and Future Applications</a:t>
            </a:r>
            <a:endParaRPr b="0" i="0" sz="4800" u="none" cap="none" strike="noStrike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cap="flat" cmpd="sng" w="28575">
            <a:solidFill>
              <a:srgbClr val="179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500" y="6229725"/>
            <a:ext cx="9269501" cy="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2020-02-25T12:45:58Z</dcterms:created>
  <dc:creator>Usuario de Microsoft Office</dc:creator>
</cp:coreProperties>
</file>