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 Slab"/>
      <p:regular r:id="rId19"/>
      <p:bold r:id="rId20"/>
    </p:embeddedFont>
    <p:embeddedFont>
      <p:font typeface="Fira Sans Extra Condensed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8">
          <p15:clr>
            <a:srgbClr val="A4A3A4"/>
          </p15:clr>
        </p15:guide>
        <p15:guide id="2" pos="415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C5wNORXR7V6CpD/hP3lYr+Fjj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8" orient="horz"/>
        <p:guide pos="4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22" Type="http://schemas.openxmlformats.org/officeDocument/2006/relationships/font" Target="fonts/FiraSansExtraCondensedMedium-bold.fntdata"/><Relationship Id="rId21" Type="http://schemas.openxmlformats.org/officeDocument/2006/relationships/font" Target="fonts/FiraSansExtraCondensedMedium-regular.fntdata"/><Relationship Id="rId24" Type="http://schemas.openxmlformats.org/officeDocument/2006/relationships/font" Target="fonts/FiraSansExtraCondensedMedium-boldItalic.fntdata"/><Relationship Id="rId23" Type="http://schemas.openxmlformats.org/officeDocument/2006/relationships/font" Target="fonts/FiraSansExtraCondensed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Slab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jpg"/><Relationship Id="rId4" Type="http://schemas.openxmlformats.org/officeDocument/2006/relationships/image" Target="../media/image37.jpg"/><Relationship Id="rId5" Type="http://schemas.openxmlformats.org/officeDocument/2006/relationships/image" Target="../media/image12.pn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g"/><Relationship Id="rId4" Type="http://schemas.openxmlformats.org/officeDocument/2006/relationships/image" Target="../media/image12.png"/><Relationship Id="rId5" Type="http://schemas.openxmlformats.org/officeDocument/2006/relationships/image" Target="../media/image43.jpg"/><Relationship Id="rId6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Relationship Id="rId4" Type="http://schemas.openxmlformats.org/officeDocument/2006/relationships/image" Target="../media/image12.png"/><Relationship Id="rId5" Type="http://schemas.openxmlformats.org/officeDocument/2006/relationships/image" Target="../media/image44.jpg"/><Relationship Id="rId6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4.pn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image" Target="../media/image12.pn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5" Type="http://schemas.openxmlformats.org/officeDocument/2006/relationships/image" Target="../media/image12.png"/><Relationship Id="rId6" Type="http://schemas.openxmlformats.org/officeDocument/2006/relationships/image" Target="../media/image24.jp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11" Type="http://schemas.openxmlformats.org/officeDocument/2006/relationships/image" Target="../media/image25.jpg"/><Relationship Id="rId10" Type="http://schemas.openxmlformats.org/officeDocument/2006/relationships/image" Target="../media/image23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0.jpg"/><Relationship Id="rId7" Type="http://schemas.openxmlformats.org/officeDocument/2006/relationships/image" Target="../media/image22.png"/><Relationship Id="rId8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1" Type="http://schemas.openxmlformats.org/officeDocument/2006/relationships/image" Target="../media/image28.png"/><Relationship Id="rId10" Type="http://schemas.openxmlformats.org/officeDocument/2006/relationships/image" Target="../media/image31.png"/><Relationship Id="rId12" Type="http://schemas.openxmlformats.org/officeDocument/2006/relationships/image" Target="../media/image22.png"/><Relationship Id="rId9" Type="http://schemas.openxmlformats.org/officeDocument/2006/relationships/image" Target="../media/image39.png"/><Relationship Id="rId5" Type="http://schemas.openxmlformats.org/officeDocument/2006/relationships/image" Target="../media/image12.png"/><Relationship Id="rId6" Type="http://schemas.openxmlformats.org/officeDocument/2006/relationships/image" Target="../media/image20.jpg"/><Relationship Id="rId7" Type="http://schemas.openxmlformats.org/officeDocument/2006/relationships/image" Target="../media/image29.jpg"/><Relationship Id="rId8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jpg"/><Relationship Id="rId4" Type="http://schemas.openxmlformats.org/officeDocument/2006/relationships/image" Target="../media/image30.jpg"/><Relationship Id="rId9" Type="http://schemas.openxmlformats.org/officeDocument/2006/relationships/image" Target="../media/image34.png"/><Relationship Id="rId5" Type="http://schemas.openxmlformats.org/officeDocument/2006/relationships/image" Target="../media/image12.png"/><Relationship Id="rId6" Type="http://schemas.openxmlformats.org/officeDocument/2006/relationships/image" Target="../media/image20.jp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g"/><Relationship Id="rId4" Type="http://schemas.openxmlformats.org/officeDocument/2006/relationships/image" Target="../media/image37.jpg"/><Relationship Id="rId5" Type="http://schemas.openxmlformats.org/officeDocument/2006/relationships/image" Target="../media/image12.png"/><Relationship Id="rId6" Type="http://schemas.openxmlformats.org/officeDocument/2006/relationships/image" Target="../media/image20.jpg"/><Relationship Id="rId7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Relationship Id="rId4" Type="http://schemas.openxmlformats.org/officeDocument/2006/relationships/image" Target="../media/image37.jpg"/><Relationship Id="rId5" Type="http://schemas.openxmlformats.org/officeDocument/2006/relationships/image" Target="../media/image12.png"/><Relationship Id="rId6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651" y="6119232"/>
            <a:ext cx="110744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89475"/>
            <a:ext cx="5232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5232400" y="0"/>
            <a:ext cx="6996112" cy="59920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5">
            <a:alphaModFix/>
          </a:blip>
          <a:srcRect b="1123" l="22815" r="0" t="0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>
            <p:ph idx="1" type="subTitle"/>
          </p:nvPr>
        </p:nvSpPr>
        <p:spPr>
          <a:xfrm>
            <a:off x="5888226" y="2654906"/>
            <a:ext cx="5418271" cy="682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None/>
            </a:pPr>
            <a:r>
              <a:rPr lang="fr-FR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8604" y="1413249"/>
            <a:ext cx="2408444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>
            <p:ph type="ctrTitle"/>
          </p:nvPr>
        </p:nvSpPr>
        <p:spPr>
          <a:xfrm>
            <a:off x="5888226" y="536279"/>
            <a:ext cx="6447771" cy="1347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400"/>
              <a:buFont typeface="Arial"/>
              <a:buNone/>
            </a:pPr>
            <a:r>
              <a:rPr b="1" lang="fr-FR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Sistema de observación meteorológica y oceánica como herramienta para el fomento de la resiliencia y adaptación al cambio climático en el espacio de cooperación (MAC-CLIMA)</a:t>
            </a:r>
            <a:br>
              <a:rPr b="1" lang="fr-FR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fr-FR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fr-FR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fr-FR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400" u="sng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AVANCES DEL CABILDO DE TENERIFE</a:t>
            </a:r>
            <a:br>
              <a:rPr b="1" lang="fr-FR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8456164" y="5644310"/>
            <a:ext cx="4176413" cy="469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 COFINANCIADO AL 85% POR LA UNIÓN EUROPEA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5989826" y="3844157"/>
            <a:ext cx="620217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1er encuentro presencial MAC-CLIMA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 y 2 de diciembre de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Las Palmas de Gran Canaria (España)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936554"/>
            <a:ext cx="12191998" cy="98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0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0"/>
          <p:cNvSpPr txBox="1"/>
          <p:nvPr/>
        </p:nvSpPr>
        <p:spPr>
          <a:xfrm>
            <a:off x="4819754" y="2019366"/>
            <a:ext cx="6207761" cy="1223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32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Next tasks to be carried out by Cabildo de Tenerife</a:t>
            </a:r>
            <a:endParaRPr b="0" i="0" sz="32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3" name="Google Shape;313;p10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4" name="Google Shape;314;p10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36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5" name="Google Shape;315;p10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fr-FR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02 TITTLE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4103818" y="1453277"/>
            <a:ext cx="7784777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Three new weather monitoring stations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4103818" y="2600129"/>
            <a:ext cx="778901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Practical workshop on emissions inventories: Inventory of greenhouse gases in Tenerife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4099580" y="3906380"/>
            <a:ext cx="77890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Concluding the awareness and dissemination strategy and informative material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 txBox="1"/>
          <p:nvPr/>
        </p:nvSpPr>
        <p:spPr>
          <a:xfrm>
            <a:off x="3402214" y="1338977"/>
            <a:ext cx="5389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8" name="Google Shape;328;p11"/>
          <p:cNvSpPr txBox="1"/>
          <p:nvPr/>
        </p:nvSpPr>
        <p:spPr>
          <a:xfrm>
            <a:off x="3432191" y="2501372"/>
            <a:ext cx="5389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9" name="Google Shape;329;p11"/>
          <p:cNvSpPr txBox="1"/>
          <p:nvPr/>
        </p:nvSpPr>
        <p:spPr>
          <a:xfrm>
            <a:off x="3439420" y="3813584"/>
            <a:ext cx="5389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330" name="Google Shape;33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1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2"/>
          <p:cNvSpPr txBox="1"/>
          <p:nvPr/>
        </p:nvSpPr>
        <p:spPr>
          <a:xfrm>
            <a:off x="4586766" y="1468005"/>
            <a:ext cx="5420316" cy="277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Merci Beaucoup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fr-FR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fr-FR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"/>
          <p:cNvSpPr txBox="1"/>
          <p:nvPr/>
        </p:nvSpPr>
        <p:spPr>
          <a:xfrm>
            <a:off x="2870200" y="2451940"/>
            <a:ext cx="2869907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0" i="0" lang="fr-FR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Tasks being carried out by Cabildo de Tenerife</a:t>
            </a:r>
            <a:endParaRPr b="0" i="0" sz="14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3387502" y="165360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fr-FR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b="0" i="0" sz="6000" u="none" cap="none" strike="noStrike">
              <a:solidFill>
                <a:srgbClr val="178B9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3409536" y="4395388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0" i="0" lang="fr-FR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Next tasks to be carried out by Cabildo de Tenerife</a:t>
            </a:r>
            <a:endParaRPr b="0" i="0" sz="14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3384202" y="3528304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fr-FR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b="0" i="0" sz="6000" u="none" cap="none" strike="noStrike">
              <a:solidFill>
                <a:srgbClr val="178B9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2864837" y="2374028"/>
            <a:ext cx="5506050" cy="45719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2870200" y="4256707"/>
            <a:ext cx="5506050" cy="45719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"/>
          <p:cNvSpPr txBox="1"/>
          <p:nvPr/>
        </p:nvSpPr>
        <p:spPr>
          <a:xfrm>
            <a:off x="4819754" y="2019366"/>
            <a:ext cx="6207761" cy="1223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32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Tasks being carried out by Cabildo de Tenerife</a:t>
            </a:r>
            <a:endParaRPr b="0" i="0" sz="32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/>
          </a:p>
        </p:txBody>
      </p:sp>
      <p:sp>
        <p:nvSpPr>
          <p:cNvPr id="204" name="Google Shape;204;p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SCIENTIFIC SPECIFIC OBJECTIVE</a:t>
            </a:r>
            <a:r>
              <a:rPr b="1" lang="fr-FR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3A6D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1.2.- Technical and human capacities</a:t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r>
              <a:rPr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Installation of weather monitoring  stations and software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16" name="Google Shape;21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4754582" y="-218762"/>
            <a:ext cx="600898" cy="86762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17" name="Google Shape;217;p4"/>
          <p:cNvSpPr txBox="1"/>
          <p:nvPr/>
        </p:nvSpPr>
        <p:spPr>
          <a:xfrm>
            <a:off x="3780556" y="1740299"/>
            <a:ext cx="7477028" cy="46853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1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Each station to be installed under GCOS standard, consists of the following sensors 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t/>
            </a:r>
            <a:endParaRPr b="1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Temperature and humidity 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Wind speed and direction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Soil water content sensor (12 cm deep), temperature,       conductivity and dielectric permittivity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 Precipitation sensor (pluviometer)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 Short wavelength net radiation sensor (albedometer)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 Ultraviolet B (UVB)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Char char="-"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SensorAtmospheric pressure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1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Another devices: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Data acquisition system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Data submission system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   Software for the collection, processing and submission of data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8" name="Google Shape;218;p4"/>
          <p:cNvSpPr/>
          <p:nvPr/>
        </p:nvSpPr>
        <p:spPr>
          <a:xfrm flipH="1">
            <a:off x="3622626" y="695325"/>
            <a:ext cx="7792888" cy="5489782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SCIENTIFIC SPECIFIC OBJECTIVE</a:t>
            </a:r>
            <a:r>
              <a:rPr b="1" lang="fr-FR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3A6D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1.2.- Technical and human capacities</a:t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r>
              <a:rPr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Installation of weather monitoring  stations and software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30" name="Google Shape;23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4754582" y="-218762"/>
            <a:ext cx="600898" cy="86762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231" name="Google Shape;231;p5"/>
          <p:cNvGrpSpPr/>
          <p:nvPr/>
        </p:nvGrpSpPr>
        <p:grpSpPr>
          <a:xfrm>
            <a:off x="8146542" y="862751"/>
            <a:ext cx="4010232" cy="3462271"/>
            <a:chOff x="4180840" y="1051560"/>
            <a:chExt cx="5712460" cy="4417267"/>
          </a:xfrm>
        </p:grpSpPr>
        <p:pic>
          <p:nvPicPr>
            <p:cNvPr descr="Municipios isla.jpg" id="232" name="Google Shape;232;p5"/>
            <p:cNvPicPr preferRelativeResize="0"/>
            <p:nvPr/>
          </p:nvPicPr>
          <p:blipFill rotWithShape="1">
            <a:blip r:embed="rId8">
              <a:alphaModFix/>
            </a:blip>
            <a:srcRect b="9811" l="15271" r="23599" t="25777"/>
            <a:stretch/>
          </p:blipFill>
          <p:spPr>
            <a:xfrm>
              <a:off x="4180840" y="1051560"/>
              <a:ext cx="5712460" cy="44172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3" name="Google Shape;233;p5"/>
            <p:cNvGrpSpPr/>
            <p:nvPr/>
          </p:nvGrpSpPr>
          <p:grpSpPr>
            <a:xfrm>
              <a:off x="5223511" y="3169443"/>
              <a:ext cx="1598374" cy="616500"/>
              <a:chOff x="5223511" y="3169443"/>
              <a:chExt cx="1598374" cy="616500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6749885" y="3713943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223511" y="3169443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6" name="Google Shape;236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63286" y="2687439"/>
            <a:ext cx="60180" cy="7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521375" y="3413385"/>
            <a:ext cx="60180" cy="812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5"/>
          <p:cNvCxnSpPr>
            <a:stCxn id="235" idx="2"/>
          </p:cNvCxnSpPr>
          <p:nvPr/>
        </p:nvCxnSpPr>
        <p:spPr>
          <a:xfrm flipH="1">
            <a:off x="7653313" y="2550973"/>
            <a:ext cx="1225200" cy="267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E:\Fotos trabajo\Estación Ecomuseo\P2333107.JPG" id="239" name="Google Shape;23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68778" y="1339068"/>
            <a:ext cx="4436739" cy="295773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 txBox="1"/>
          <p:nvPr/>
        </p:nvSpPr>
        <p:spPr>
          <a:xfrm>
            <a:off x="3771578" y="4475845"/>
            <a:ext cx="7477028" cy="14008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Location of the for stations an selection for the place of the first station (Ecomuseo de El Tanque – Parque</a:t>
            </a: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Rural de Teno)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1" name="Google Shape;241;p5"/>
          <p:cNvSpPr/>
          <p:nvPr/>
        </p:nvSpPr>
        <p:spPr>
          <a:xfrm flipH="1">
            <a:off x="3622626" y="4579059"/>
            <a:ext cx="7792888" cy="1289791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SCIENTIFIC SPECIFIC OBJECTIVE</a:t>
            </a:r>
            <a:r>
              <a:rPr b="1" lang="fr-FR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3A6D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1.2.- Technical and human capacities</a:t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r>
              <a:rPr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Installation of weather monitoring  stations and software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descr="D:\Mis documentos\TEIDE\Teide_meteorologia\Teide 19 - AUTOM. CHIQUEROS\IMG_4668.JPG" id="253" name="Google Shape;25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208235" y="3224954"/>
            <a:ext cx="4364658" cy="24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8">
            <a:alphaModFix/>
          </a:blip>
          <a:srcRect b="0" l="15625" r="6249" t="0"/>
          <a:stretch/>
        </p:blipFill>
        <p:spPr>
          <a:xfrm flipH="1">
            <a:off x="8712710" y="3593222"/>
            <a:ext cx="844137" cy="859292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55" name="Google Shape;255;p6"/>
          <p:cNvPicPr preferRelativeResize="0"/>
          <p:nvPr/>
        </p:nvPicPr>
        <p:blipFill rotWithShape="1">
          <a:blip r:embed="rId9">
            <a:alphaModFix/>
          </a:blip>
          <a:srcRect b="0" l="0" r="42500" t="0"/>
          <a:stretch/>
        </p:blipFill>
        <p:spPr>
          <a:xfrm flipH="1">
            <a:off x="8743398" y="4522616"/>
            <a:ext cx="782759" cy="859292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9798473" y="3579318"/>
            <a:ext cx="1074494" cy="86383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57" name="Google Shape;257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9644235" y="4522616"/>
            <a:ext cx="859292" cy="86990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>
            <a:off x="10586365" y="4526156"/>
            <a:ext cx="600898" cy="86762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9" name="Google Shape;259;p6"/>
          <p:cNvSpPr txBox="1"/>
          <p:nvPr/>
        </p:nvSpPr>
        <p:spPr>
          <a:xfrm>
            <a:off x="3914908" y="1193222"/>
            <a:ext cx="7477028" cy="14008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 example of a measuring station previously installed in the Teide National Park, with some of its sensors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0" name="Google Shape;260;p6"/>
          <p:cNvSpPr/>
          <p:nvPr/>
        </p:nvSpPr>
        <p:spPr>
          <a:xfrm flipH="1">
            <a:off x="3756978" y="1296378"/>
            <a:ext cx="7792888" cy="1289791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SCIENTIFIC SPECIFIC OBJECTIVE</a:t>
            </a:r>
            <a:r>
              <a:rPr b="1" lang="fr-FR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3A6D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1.2.- Technical and human capacities</a:t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r>
              <a:rPr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Emission inventories training course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"/>
          <p:cNvSpPr txBox="1"/>
          <p:nvPr/>
        </p:nvSpPr>
        <p:spPr>
          <a:xfrm>
            <a:off x="4650636" y="2350760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TITTLE </a:t>
            </a:r>
            <a:endParaRPr b="0" i="0" sz="4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3" name="Google Shape;27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3789" y="854135"/>
            <a:ext cx="5991731" cy="149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72433" y="2513531"/>
            <a:ext cx="4009723" cy="31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26299" y="2631235"/>
            <a:ext cx="4212003" cy="2363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8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INSTITUTIONAL  SPECIFIC OBJECTIVE</a:t>
            </a:r>
            <a:r>
              <a:rPr b="1" lang="fr-FR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3A6D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2.1.- Elaboration of a vulnerability analysis for mitigation and adaptation measures</a:t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r>
              <a:rPr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Contribution with the experience on the Covenant of Mayors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8"/>
          <p:cNvSpPr txBox="1"/>
          <p:nvPr/>
        </p:nvSpPr>
        <p:spPr>
          <a:xfrm>
            <a:off x="3392542" y="2666083"/>
            <a:ext cx="4926463" cy="31544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1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This activity does not have a budget in the Mac-Clima project but the Cabildo wanted to offer collaboration to its partners who would like to know our experience within the Covenant</a:t>
            </a:r>
            <a:r>
              <a:rPr b="0" i="0" lang="fr-FR" sz="1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of Mayors of the European Union (as a coordinator and as signatory who has an island’s SECAP)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1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Although no partner has requested this collaboration, it is noteworthy that next January we will receive a delegation from the municipalities of Praia and Ribeira Grande de Santiago (Cape Verde), who are going to draft a joint SECAP. The delegations will be accompanied by others from Pikine and Dakar (Senegal) and Nouakchott (Mauritania), who wish to draft their own SECAPs too. </a:t>
            </a:r>
            <a:endParaRPr b="0" i="0" sz="1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7" name="Google Shape;287;p8"/>
          <p:cNvSpPr/>
          <p:nvPr/>
        </p:nvSpPr>
        <p:spPr>
          <a:xfrm flipH="1">
            <a:off x="3260992" y="1008374"/>
            <a:ext cx="8482987" cy="5039626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67654" y="1531466"/>
            <a:ext cx="2890612" cy="4059543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SOCIAL  SPECIFIC OBJECTIVE</a:t>
            </a:r>
            <a:r>
              <a:rPr b="1" lang="fr-FR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3A6D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3.2.- Awareness  and dissemination  strategy</a:t>
            </a:r>
            <a:endParaRPr b="1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r>
              <a:rPr lang="fr-F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Awareness strategy and informative material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3631604" y="2078633"/>
            <a:ext cx="7477028" cy="21331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Now we are preparing the strategy. The first step has been to carry out a survey with many items common</a:t>
            </a: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to those of the Cabildo de Gran Canaria.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fr-FR" sz="20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This survey could have been initially included en the Mac-Clima project (Activity 3.1.) but it has been taken directly by the Cabildo later.</a:t>
            </a:r>
            <a:endParaRPr b="0" i="0" sz="20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1" name="Google Shape;301;p9"/>
          <p:cNvSpPr/>
          <p:nvPr/>
        </p:nvSpPr>
        <p:spPr>
          <a:xfrm flipH="1">
            <a:off x="3473674" y="1606081"/>
            <a:ext cx="7792888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2020-02-25T12:45:58Z</dcterms:created>
  <dc:creator>Usuario de Microsoft Office</dc:creator>
</cp:coreProperties>
</file>