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669075" cy="9926625"/>
  <p:embeddedFontLst>
    <p:embeddedFont>
      <p:font typeface="Roboto Slab"/>
      <p:regular r:id="rId27"/>
      <p:bold r:id="rId28"/>
    </p:embeddedFont>
    <p:embeddedFont>
      <p:font typeface="Garamond"/>
      <p:regular r:id="rId29"/>
      <p:bold r:id="rId30"/>
      <p:italic r:id="rId31"/>
      <p:boldItalic r:id="rId32"/>
    </p:embeddedFont>
    <p:embeddedFont>
      <p:font typeface="Fira Sans Extra Condensed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38">
          <p15:clr>
            <a:srgbClr val="A4A3A4"/>
          </p15:clr>
        </p15:guide>
        <p15:guide id="2" pos="415">
          <p15:clr>
            <a:srgbClr val="A4A3A4"/>
          </p15:clr>
        </p15:guide>
      </p15:sldGuideLst>
    </p:ext>
    <p:ext uri="http://customooxmlschemas.google.com/">
      <go:slidesCustomData xmlns:go="http://customooxmlschemas.google.com/" r:id="rId37" roundtripDataSignature="AMtx7mjzqAgfe+3aTHAGriA9280AS+7z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60033E-615D-4267-97FA-4FAB33EF7B1E}">
  <a:tblStyle styleId="{6360033E-615D-4267-97FA-4FAB33EF7B1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38" orient="horz"/>
        <p:guide pos="41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Garamo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5.xml"/><Relationship Id="rId33" Type="http://schemas.openxmlformats.org/officeDocument/2006/relationships/font" Target="fonts/FiraSansExtraCondensedMedium-regular.fntdata"/><Relationship Id="rId10" Type="http://schemas.openxmlformats.org/officeDocument/2006/relationships/slide" Target="slides/slide4.xml"/><Relationship Id="rId32" Type="http://schemas.openxmlformats.org/officeDocument/2006/relationships/font" Target="fonts/Garamond-boldItalic.fntdata"/><Relationship Id="rId13" Type="http://schemas.openxmlformats.org/officeDocument/2006/relationships/slide" Target="slides/slide7.xml"/><Relationship Id="rId35" Type="http://schemas.openxmlformats.org/officeDocument/2006/relationships/font" Target="fonts/FiraSansExtraCondensedMedium-italic.fntdata"/><Relationship Id="rId12" Type="http://schemas.openxmlformats.org/officeDocument/2006/relationships/slide" Target="slides/slide6.xml"/><Relationship Id="rId34" Type="http://schemas.openxmlformats.org/officeDocument/2006/relationships/font" Target="fonts/FiraSansExtraCondensedMedium-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FiraSansExtraCondensedMedium-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889938"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0: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0: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1: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1: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2: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3: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4: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5: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5: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6: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7: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8: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8: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9: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9: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0: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0: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66909" y="4777194"/>
            <a:ext cx="533527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7: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8: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8: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p:nvPr>
            <p:ph idx="2" type="sldImg"/>
          </p:nvPr>
        </p:nvSpPr>
        <p:spPr>
          <a:xfrm>
            <a:off x="357188" y="1241425"/>
            <a:ext cx="5954712"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9:notes"/>
          <p:cNvSpPr txBox="1"/>
          <p:nvPr>
            <p:ph idx="1" type="body"/>
          </p:nvPr>
        </p:nvSpPr>
        <p:spPr>
          <a:xfrm>
            <a:off x="666909" y="4777194"/>
            <a:ext cx="533527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txBox="1"/>
          <p:nvPr>
            <p:ph idx="12" type="sldNum"/>
          </p:nvPr>
        </p:nvSpPr>
        <p:spPr>
          <a:xfrm>
            <a:off x="3777607" y="9428584"/>
            <a:ext cx="2889938"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9.jpg"/><Relationship Id="rId6" Type="http://schemas.openxmlformats.org/officeDocument/2006/relationships/image" Target="../media/image2.jp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5.jp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5.jp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30.jpg"/><Relationship Id="rId5" Type="http://schemas.openxmlformats.org/officeDocument/2006/relationships/image" Target="../media/image12.png"/><Relationship Id="rId6" Type="http://schemas.openxmlformats.org/officeDocument/2006/relationships/image" Target="../media/image3.jp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28.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27.png"/><Relationship Id="rId8"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 Id="rId4"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37.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36.png"/><Relationship Id="rId8"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 Id="rId4"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33.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38.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g"/><Relationship Id="rId4" Type="http://schemas.openxmlformats.org/officeDocument/2006/relationships/image" Target="../media/image12.png"/><Relationship Id="rId10" Type="http://schemas.openxmlformats.org/officeDocument/2006/relationships/image" Target="../media/image16.png"/><Relationship Id="rId9" Type="http://schemas.openxmlformats.org/officeDocument/2006/relationships/image" Target="../media/image40.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35.png"/><Relationship Id="rId8"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5.jp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 Id="rId4" Type="http://schemas.openxmlformats.org/officeDocument/2006/relationships/image" Target="../media/image12.png"/><Relationship Id="rId5" Type="http://schemas.openxmlformats.org/officeDocument/2006/relationships/image" Target="../media/image25.jpg"/><Relationship Id="rId6" Type="http://schemas.openxmlformats.org/officeDocument/2006/relationships/image" Target="../media/image3.jp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12.png"/><Relationship Id="rId6" Type="http://schemas.openxmlformats.org/officeDocument/2006/relationships/image" Target="../media/image4.jpg"/><Relationship Id="rId7"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2.png"/><Relationship Id="rId6" Type="http://schemas.openxmlformats.org/officeDocument/2006/relationships/image" Target="../media/image3.jpg"/><Relationship Id="rId7"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12.png"/><Relationship Id="rId6" Type="http://schemas.openxmlformats.org/officeDocument/2006/relationships/image" Target="../media/image3.jpg"/><Relationship Id="rId7" Type="http://schemas.openxmlformats.org/officeDocument/2006/relationships/image" Target="../media/image29.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 Id="rId4" Type="http://schemas.openxmlformats.org/officeDocument/2006/relationships/image" Target="../media/image12.png"/><Relationship Id="rId5" Type="http://schemas.openxmlformats.org/officeDocument/2006/relationships/image" Target="../media/image21.jpg"/><Relationship Id="rId6" Type="http://schemas.openxmlformats.org/officeDocument/2006/relationships/image" Target="../media/image3.jpg"/><Relationship Id="rId7"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6.jpg"/><Relationship Id="rId5" Type="http://schemas.openxmlformats.org/officeDocument/2006/relationships/image" Target="../media/image12.png"/><Relationship Id="rId6" Type="http://schemas.openxmlformats.org/officeDocument/2006/relationships/image" Target="../media/image3.jpg"/><Relationship Id="rId7"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4.jpg"/><Relationship Id="rId5" Type="http://schemas.openxmlformats.org/officeDocument/2006/relationships/image" Target="../media/image19.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698651" y="6119232"/>
            <a:ext cx="11074400" cy="622300"/>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0" y="4689475"/>
            <a:ext cx="5232400" cy="1295400"/>
          </a:xfrm>
          <a:prstGeom prst="rect">
            <a:avLst/>
          </a:prstGeom>
          <a:noFill/>
          <a:ln>
            <a:noFill/>
          </a:ln>
        </p:spPr>
      </p:pic>
      <p:sp>
        <p:nvSpPr>
          <p:cNvPr id="91" name="Google Shape;91;p1"/>
          <p:cNvSpPr/>
          <p:nvPr/>
        </p:nvSpPr>
        <p:spPr>
          <a:xfrm>
            <a:off x="5232400" y="0"/>
            <a:ext cx="6996112" cy="599200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5">
            <a:alphaModFix/>
          </a:blip>
          <a:srcRect b="1123" l="22815" r="0" t="0"/>
          <a:stretch/>
        </p:blipFill>
        <p:spPr>
          <a:xfrm>
            <a:off x="652778" y="193027"/>
            <a:ext cx="3720096" cy="629411"/>
          </a:xfrm>
          <a:prstGeom prst="rect">
            <a:avLst/>
          </a:prstGeom>
          <a:noFill/>
          <a:ln>
            <a:noFill/>
          </a:ln>
        </p:spPr>
      </p:pic>
      <p:sp>
        <p:nvSpPr>
          <p:cNvPr id="93" name="Google Shape;93;p1"/>
          <p:cNvSpPr txBox="1"/>
          <p:nvPr>
            <p:ph idx="1" type="subTitle"/>
          </p:nvPr>
        </p:nvSpPr>
        <p:spPr>
          <a:xfrm>
            <a:off x="5888226" y="2654906"/>
            <a:ext cx="5418271" cy="6821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78B9B"/>
              </a:buClr>
              <a:buSzPts val="2000"/>
              <a:buNone/>
            </a:pPr>
            <a:r>
              <a:rPr lang="es-ES" sz="2000">
                <a:solidFill>
                  <a:srgbClr val="178B9B"/>
                </a:solidFill>
                <a:latin typeface="Arial"/>
                <a:ea typeface="Arial"/>
                <a:cs typeface="Arial"/>
                <a:sym typeface="Arial"/>
              </a:rPr>
              <a:t>(MAC2/3.5b/254)</a:t>
            </a:r>
            <a:endParaRPr/>
          </a:p>
        </p:txBody>
      </p:sp>
      <p:pic>
        <p:nvPicPr>
          <p:cNvPr id="94" name="Google Shape;94;p1"/>
          <p:cNvPicPr preferRelativeResize="0"/>
          <p:nvPr/>
        </p:nvPicPr>
        <p:blipFill rotWithShape="1">
          <a:blip r:embed="rId6">
            <a:alphaModFix/>
          </a:blip>
          <a:srcRect b="0" l="0" r="0" t="0"/>
          <a:stretch/>
        </p:blipFill>
        <p:spPr>
          <a:xfrm>
            <a:off x="1308604" y="1413249"/>
            <a:ext cx="2408444" cy="2685415"/>
          </a:xfrm>
          <a:prstGeom prst="rect">
            <a:avLst/>
          </a:prstGeom>
          <a:noFill/>
          <a:ln>
            <a:noFill/>
          </a:ln>
        </p:spPr>
      </p:pic>
      <p:sp>
        <p:nvSpPr>
          <p:cNvPr id="95" name="Google Shape;95;p1"/>
          <p:cNvSpPr txBox="1"/>
          <p:nvPr>
            <p:ph type="ctrTitle"/>
          </p:nvPr>
        </p:nvSpPr>
        <p:spPr>
          <a:xfrm>
            <a:off x="5888226" y="595223"/>
            <a:ext cx="6447771" cy="134700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78B9B"/>
              </a:buClr>
              <a:buSzPts val="2400"/>
              <a:buFont typeface="Arial"/>
              <a:buNone/>
            </a:pPr>
            <a:r>
              <a:rPr b="1" lang="es-ES" sz="2400">
                <a:solidFill>
                  <a:srgbClr val="178B9B"/>
                </a:solidFill>
                <a:latin typeface="Arial"/>
                <a:ea typeface="Arial"/>
                <a:cs typeface="Arial"/>
                <a:sym typeface="Arial"/>
              </a:rPr>
              <a:t>Meteorological and Oceanic Observation System as a Tool to Promote Resilience and Adaptation to Climate Change in the Cooperation Space (MAC-CLIMA)</a:t>
            </a:r>
            <a:br>
              <a:rPr b="1" lang="es-ES" sz="2400">
                <a:solidFill>
                  <a:srgbClr val="178B9B"/>
                </a:solidFill>
                <a:latin typeface="Arial"/>
                <a:ea typeface="Arial"/>
                <a:cs typeface="Arial"/>
                <a:sym typeface="Arial"/>
              </a:rPr>
            </a:br>
            <a:br>
              <a:rPr b="1" lang="es-ES" sz="2400">
                <a:solidFill>
                  <a:srgbClr val="178B9B"/>
                </a:solidFill>
                <a:latin typeface="Arial"/>
                <a:ea typeface="Arial"/>
                <a:cs typeface="Arial"/>
                <a:sym typeface="Arial"/>
              </a:rPr>
            </a:br>
            <a:endParaRPr sz="2400">
              <a:solidFill>
                <a:srgbClr val="178B9B"/>
              </a:solidFill>
              <a:latin typeface="Arial"/>
              <a:ea typeface="Arial"/>
              <a:cs typeface="Arial"/>
              <a:sym typeface="Arial"/>
            </a:endParaRPr>
          </a:p>
        </p:txBody>
      </p:sp>
      <p:sp>
        <p:nvSpPr>
          <p:cNvPr id="96" name="Google Shape;96;p1"/>
          <p:cNvSpPr txBox="1"/>
          <p:nvPr/>
        </p:nvSpPr>
        <p:spPr>
          <a:xfrm>
            <a:off x="8456164" y="5644310"/>
            <a:ext cx="4176300" cy="4617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Clr>
                <a:schemeClr val="dk1"/>
              </a:buClr>
              <a:buFont typeface="Arial"/>
              <a:buNone/>
            </a:pPr>
            <a:r>
              <a:rPr i="1" lang="es-ES" sz="900">
                <a:solidFill>
                  <a:srgbClr val="7F7F7F"/>
                </a:solidFill>
              </a:rPr>
              <a:t>THE 85 PER CENT OF THE PROJECT IS FUNDED BY FEDER FUNDS</a:t>
            </a:r>
            <a:endParaRPr/>
          </a:p>
          <a:p>
            <a:pPr indent="0" lvl="0" marL="0" marR="0" rtl="0" algn="l">
              <a:spcBef>
                <a:spcPts val="0"/>
              </a:spcBef>
              <a:spcAft>
                <a:spcPts val="0"/>
              </a:spcAft>
              <a:buNone/>
            </a:pPr>
            <a:r>
              <a:t/>
            </a:r>
            <a:endParaRPr sz="1050">
              <a:solidFill>
                <a:srgbClr val="7F7F7F"/>
              </a:solidFill>
              <a:latin typeface="Calibri"/>
              <a:ea typeface="Calibri"/>
              <a:cs typeface="Calibri"/>
              <a:sym typeface="Calibri"/>
            </a:endParaRPr>
          </a:p>
        </p:txBody>
      </p:sp>
      <p:sp>
        <p:nvSpPr>
          <p:cNvPr id="97" name="Google Shape;97;p1"/>
          <p:cNvSpPr txBox="1"/>
          <p:nvPr/>
        </p:nvSpPr>
        <p:spPr>
          <a:xfrm>
            <a:off x="5980156" y="3551619"/>
            <a:ext cx="6803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s-ES" sz="2400">
                <a:solidFill>
                  <a:srgbClr val="7F7F7F"/>
                </a:solidFill>
              </a:rPr>
              <a:t>1st MAC-CLIMA on-site event</a:t>
            </a:r>
            <a:endParaRPr sz="2400">
              <a:solidFill>
                <a:srgbClr val="7F7F7F"/>
              </a:solidFill>
            </a:endParaRPr>
          </a:p>
          <a:p>
            <a:pPr indent="0" lvl="0" marL="0" rtl="0" algn="l">
              <a:spcBef>
                <a:spcPts val="0"/>
              </a:spcBef>
              <a:spcAft>
                <a:spcPts val="0"/>
              </a:spcAft>
              <a:buClr>
                <a:schemeClr val="dk1"/>
              </a:buClr>
              <a:buSzPts val="1100"/>
              <a:buFont typeface="Arial"/>
              <a:buNone/>
            </a:pPr>
            <a:r>
              <a:t/>
            </a:r>
            <a:endParaRPr sz="2400">
              <a:solidFill>
                <a:srgbClr val="7F7F7F"/>
              </a:solidFill>
            </a:endParaRPr>
          </a:p>
          <a:p>
            <a:pPr indent="0" lvl="0" marL="0" rtl="0" algn="l">
              <a:spcBef>
                <a:spcPts val="0"/>
              </a:spcBef>
              <a:spcAft>
                <a:spcPts val="0"/>
              </a:spcAft>
              <a:buClr>
                <a:schemeClr val="dk1"/>
              </a:buClr>
              <a:buSzPts val="1100"/>
              <a:buFont typeface="Arial"/>
              <a:buNone/>
            </a:pPr>
            <a:r>
              <a:rPr lang="es-ES" sz="2400">
                <a:solidFill>
                  <a:srgbClr val="7F7F7F"/>
                </a:solidFill>
              </a:rPr>
              <a:t>December 1-2, 2021</a:t>
            </a:r>
            <a:endParaRPr sz="2400">
              <a:solidFill>
                <a:srgbClr val="7F7F7F"/>
              </a:solidFill>
            </a:endParaRPr>
          </a:p>
          <a:p>
            <a:pPr indent="0" lvl="0" marL="0" rtl="0" algn="l">
              <a:spcBef>
                <a:spcPts val="0"/>
              </a:spcBef>
              <a:spcAft>
                <a:spcPts val="0"/>
              </a:spcAft>
              <a:buClr>
                <a:schemeClr val="dk1"/>
              </a:buClr>
              <a:buFont typeface="Arial"/>
              <a:buNone/>
            </a:pPr>
            <a:r>
              <a:t/>
            </a:r>
            <a:endParaRPr sz="2400">
              <a:solidFill>
                <a:srgbClr val="7F7F7F"/>
              </a:solidFill>
            </a:endParaRPr>
          </a:p>
          <a:p>
            <a:pPr indent="0" lvl="0" marL="0" rtl="0" algn="l">
              <a:spcBef>
                <a:spcPts val="0"/>
              </a:spcBef>
              <a:spcAft>
                <a:spcPts val="0"/>
              </a:spcAft>
              <a:buClr>
                <a:schemeClr val="dk1"/>
              </a:buClr>
              <a:buFont typeface="Arial"/>
              <a:buNone/>
            </a:pPr>
            <a:r>
              <a:rPr lang="es-ES" sz="2400">
                <a:solidFill>
                  <a:srgbClr val="7F7F7F"/>
                </a:solidFill>
              </a:rPr>
              <a:t>Las Palmas de Gran Canaria (Spain)</a:t>
            </a:r>
            <a:endParaRPr b="1" sz="2400">
              <a:solidFill>
                <a:srgbClr val="7F7F7F"/>
              </a:solidFill>
            </a:endParaRPr>
          </a:p>
        </p:txBody>
      </p:sp>
      <p:pic>
        <p:nvPicPr>
          <p:cNvPr id="98" name="Google Shape;98;p1"/>
          <p:cNvPicPr preferRelativeResize="0"/>
          <p:nvPr/>
        </p:nvPicPr>
        <p:blipFill>
          <a:blip r:embed="rId7">
            <a:alphaModFix/>
          </a:blip>
          <a:stretch>
            <a:fillRect/>
          </a:stretch>
        </p:blipFill>
        <p:spPr>
          <a:xfrm>
            <a:off x="698650" y="6092225"/>
            <a:ext cx="10846474" cy="67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0"/>
          <p:cNvPicPr preferRelativeResize="0"/>
          <p:nvPr/>
        </p:nvPicPr>
        <p:blipFill rotWithShape="1">
          <a:blip r:embed="rId3">
            <a:alphaModFix/>
          </a:blip>
          <a:srcRect b="1123" l="22815" r="0" t="0"/>
          <a:stretch/>
        </p:blipFill>
        <p:spPr>
          <a:xfrm>
            <a:off x="7923636" y="175542"/>
            <a:ext cx="4010776" cy="678593"/>
          </a:xfrm>
          <a:prstGeom prst="rect">
            <a:avLst/>
          </a:prstGeom>
          <a:noFill/>
          <a:ln>
            <a:noFill/>
          </a:ln>
        </p:spPr>
      </p:pic>
      <p:sp>
        <p:nvSpPr>
          <p:cNvPr id="245" name="Google Shape;245;p10"/>
          <p:cNvSpPr/>
          <p:nvPr/>
        </p:nvSpPr>
        <p:spPr>
          <a:xfrm>
            <a:off x="5022273" y="849288"/>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2020</a:t>
            </a:r>
            <a:endParaRPr sz="1800">
              <a:solidFill>
                <a:schemeClr val="lt1"/>
              </a:solidFill>
              <a:latin typeface="Calibri"/>
              <a:ea typeface="Calibri"/>
              <a:cs typeface="Calibri"/>
              <a:sym typeface="Calibri"/>
            </a:endParaRPr>
          </a:p>
        </p:txBody>
      </p:sp>
      <p:sp>
        <p:nvSpPr>
          <p:cNvPr id="246" name="Google Shape;246;p10"/>
          <p:cNvSpPr/>
          <p:nvPr/>
        </p:nvSpPr>
        <p:spPr>
          <a:xfrm>
            <a:off x="7764833" y="854135"/>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2021</a:t>
            </a:r>
            <a:endParaRPr sz="1800">
              <a:solidFill>
                <a:schemeClr val="lt1"/>
              </a:solidFill>
              <a:latin typeface="Calibri"/>
              <a:ea typeface="Calibri"/>
              <a:cs typeface="Calibri"/>
              <a:sym typeface="Calibri"/>
            </a:endParaRPr>
          </a:p>
        </p:txBody>
      </p:sp>
      <p:sp>
        <p:nvSpPr>
          <p:cNvPr id="247" name="Google Shape;247;p10"/>
          <p:cNvSpPr/>
          <p:nvPr/>
        </p:nvSpPr>
        <p:spPr>
          <a:xfrm>
            <a:off x="10332408" y="839656"/>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2022</a:t>
            </a:r>
            <a:endParaRPr sz="1800">
              <a:solidFill>
                <a:schemeClr val="lt1"/>
              </a:solidFill>
              <a:latin typeface="Calibri"/>
              <a:ea typeface="Calibri"/>
              <a:cs typeface="Calibri"/>
              <a:sym typeface="Calibri"/>
            </a:endParaRPr>
          </a:p>
        </p:txBody>
      </p:sp>
      <p:sp>
        <p:nvSpPr>
          <p:cNvPr id="248" name="Google Shape;248;p10"/>
          <p:cNvSpPr txBox="1"/>
          <p:nvPr/>
        </p:nvSpPr>
        <p:spPr>
          <a:xfrm>
            <a:off x="372092" y="81339"/>
            <a:ext cx="7698482" cy="746061"/>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BFBFBF"/>
                </a:solidFill>
                <a:latin typeface="Fira Sans Extra Condensed Medium"/>
                <a:ea typeface="Fira Sans Extra Condensed Medium"/>
                <a:cs typeface="Fira Sans Extra Condensed Medium"/>
                <a:sym typeface="Fira Sans Extra Condensed Medium"/>
              </a:rPr>
              <a:t>Methodology - Continuation</a:t>
            </a:r>
            <a:endParaRPr b="0" i="0" sz="3200" u="none" cap="none" strike="noStrike">
              <a:solidFill>
                <a:srgbClr val="BFBFBF"/>
              </a:solidFill>
              <a:latin typeface="Fira Sans Extra Condensed Medium"/>
              <a:ea typeface="Fira Sans Extra Condensed Medium"/>
              <a:cs typeface="Fira Sans Extra Condensed Medium"/>
              <a:sym typeface="Fira Sans Extra Condensed Medium"/>
            </a:endParaRPr>
          </a:p>
        </p:txBody>
      </p:sp>
      <p:pic>
        <p:nvPicPr>
          <p:cNvPr id="249" name="Google Shape;249;p10"/>
          <p:cNvPicPr preferRelativeResize="0"/>
          <p:nvPr/>
        </p:nvPicPr>
        <p:blipFill rotWithShape="1">
          <a:blip r:embed="rId4">
            <a:alphaModFix/>
          </a:blip>
          <a:srcRect b="0" l="0" r="0" t="0"/>
          <a:stretch/>
        </p:blipFill>
        <p:spPr>
          <a:xfrm>
            <a:off x="1183341" y="5944546"/>
            <a:ext cx="10255623" cy="576291"/>
          </a:xfrm>
          <a:prstGeom prst="rect">
            <a:avLst/>
          </a:prstGeom>
          <a:noFill/>
          <a:ln>
            <a:noFill/>
          </a:ln>
        </p:spPr>
      </p:pic>
      <p:sp>
        <p:nvSpPr>
          <p:cNvPr id="250" name="Google Shape;250;p10"/>
          <p:cNvSpPr txBox="1"/>
          <p:nvPr/>
        </p:nvSpPr>
        <p:spPr>
          <a:xfrm>
            <a:off x="1183341" y="1026224"/>
            <a:ext cx="5440935" cy="44940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Greenhouse Gases and Global Warming Potentials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graphicFrame>
        <p:nvGraphicFramePr>
          <p:cNvPr id="251" name="Google Shape;251;p10"/>
          <p:cNvGraphicFramePr/>
          <p:nvPr/>
        </p:nvGraphicFramePr>
        <p:xfrm>
          <a:off x="863608" y="1502362"/>
          <a:ext cx="3000000" cy="3000000"/>
        </p:xfrm>
        <a:graphic>
          <a:graphicData uri="http://schemas.openxmlformats.org/drawingml/2006/table">
            <a:tbl>
              <a:tblPr bandRow="1" firstCol="1" firstRow="1">
                <a:noFill/>
                <a:tableStyleId>{6360033E-615D-4267-97FA-4FAB33EF7B1E}</a:tableStyleId>
              </a:tblPr>
              <a:tblGrid>
                <a:gridCol w="2456350"/>
                <a:gridCol w="1805100"/>
                <a:gridCol w="3132250"/>
              </a:tblGrid>
              <a:tr h="538875">
                <a:tc gridSpan="2">
                  <a:txBody>
                    <a:bodyPr/>
                    <a:lstStyle/>
                    <a:p>
                      <a:pPr indent="0" lvl="0" marL="0" marR="0" rtl="0" algn="just">
                        <a:lnSpc>
                          <a:spcPct val="115000"/>
                        </a:lnSpc>
                        <a:spcBef>
                          <a:spcPts val="0"/>
                        </a:spcBef>
                        <a:spcAft>
                          <a:spcPts val="0"/>
                        </a:spcAft>
                        <a:buNone/>
                      </a:pPr>
                      <a:r>
                        <a:rPr lang="es-ES" sz="1600" u="none" cap="none" strike="noStrike"/>
                        <a:t>Gás de Efeito de Estufa</a:t>
                      </a:r>
                      <a:endParaRPr sz="1600" u="none" cap="none" strike="noStrike">
                        <a:solidFill>
                          <a:srgbClr val="262626"/>
                        </a:solidFill>
                        <a:latin typeface="Garamond"/>
                        <a:ea typeface="Garamond"/>
                        <a:cs typeface="Garamond"/>
                        <a:sym typeface="Garamond"/>
                      </a:endParaRPr>
                    </a:p>
                  </a:txBody>
                  <a:tcPr marT="0" marB="0" marR="68575" marL="68575"/>
                </a:tc>
                <a:tc hMerge="1"/>
                <a:tc>
                  <a:txBody>
                    <a:bodyPr/>
                    <a:lstStyle/>
                    <a:p>
                      <a:pPr indent="0" lvl="0" marL="0" marR="0" rtl="0" algn="ctr">
                        <a:lnSpc>
                          <a:spcPct val="115000"/>
                        </a:lnSpc>
                        <a:spcBef>
                          <a:spcPts val="0"/>
                        </a:spcBef>
                        <a:spcAft>
                          <a:spcPts val="0"/>
                        </a:spcAft>
                        <a:buClr>
                          <a:schemeClr val="dk1"/>
                        </a:buClr>
                        <a:buSzPts val="1800"/>
                        <a:buFont typeface="Calibri"/>
                        <a:buNone/>
                      </a:pPr>
                      <a:r>
                        <a:rPr lang="es-ES" sz="1800" u="none" cap="none" strike="noStrike"/>
                        <a:t>PAG  </a:t>
                      </a:r>
                      <a:r>
                        <a:rPr b="1" lang="es-ES" sz="1800" u="none" cap="none" strike="noStrike">
                          <a:solidFill>
                            <a:schemeClr val="lt1"/>
                          </a:solidFill>
                          <a:latin typeface="Calibri"/>
                          <a:ea typeface="Calibri"/>
                          <a:cs typeface="Calibri"/>
                          <a:sym typeface="Calibri"/>
                        </a:rPr>
                        <a:t>(tCO</a:t>
                      </a:r>
                      <a:r>
                        <a:rPr b="1" baseline="-25000" lang="es-ES" sz="1800" u="none" cap="none" strike="noStrike">
                          <a:solidFill>
                            <a:schemeClr val="lt1"/>
                          </a:solidFill>
                          <a:latin typeface="Calibri"/>
                          <a:ea typeface="Calibri"/>
                          <a:cs typeface="Calibri"/>
                          <a:sym typeface="Calibri"/>
                        </a:rPr>
                        <a:t>2eq</a:t>
                      </a:r>
                      <a:r>
                        <a:rPr b="1" lang="es-ES" sz="1800" u="none" cap="none" strike="noStrike">
                          <a:solidFill>
                            <a:schemeClr val="lt1"/>
                          </a:solidFill>
                          <a:latin typeface="Calibri"/>
                          <a:ea typeface="Calibri"/>
                          <a:cs typeface="Calibri"/>
                          <a:sym typeface="Calibri"/>
                        </a:rPr>
                        <a:t>)</a:t>
                      </a:r>
                      <a:endParaRPr b="1" sz="1800" u="none" cap="none" strike="noStrike">
                        <a:solidFill>
                          <a:schemeClr val="lt1"/>
                        </a:solidFill>
                        <a:latin typeface="Calibri"/>
                        <a:ea typeface="Calibri"/>
                        <a:cs typeface="Calibri"/>
                        <a:sym typeface="Calibri"/>
                      </a:endParaRPr>
                    </a:p>
                    <a:p>
                      <a:pPr indent="0" lvl="0" marL="0" marR="0" rtl="0" algn="ctr">
                        <a:lnSpc>
                          <a:spcPct val="115000"/>
                        </a:lnSpc>
                        <a:spcBef>
                          <a:spcPts val="400"/>
                        </a:spcBef>
                        <a:spcAft>
                          <a:spcPts val="0"/>
                        </a:spcAft>
                        <a:buNone/>
                      </a:pPr>
                      <a:r>
                        <a:t/>
                      </a:r>
                      <a:endParaRPr sz="1200" u="none" cap="none" strike="noStrike">
                        <a:solidFill>
                          <a:srgbClr val="262626"/>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t>Dióxido de Carbono </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t>CO</a:t>
                      </a:r>
                      <a:r>
                        <a:rPr baseline="-25000" lang="es-ES" sz="1600" u="none" cap="none" strike="noStrike"/>
                        <a:t>2</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t>1</a:t>
                      </a:r>
                      <a:endParaRPr sz="1600" u="none" cap="none" strike="noStrike">
                        <a:solidFill>
                          <a:srgbClr val="262626"/>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t>Metano </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t>CH</a:t>
                      </a:r>
                      <a:r>
                        <a:rPr baseline="-25000" lang="es-ES" sz="1600" u="none" cap="none" strike="noStrike"/>
                        <a:t>4</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t>25</a:t>
                      </a:r>
                      <a:endParaRPr sz="1600" u="none" cap="none" strike="noStrike">
                        <a:solidFill>
                          <a:srgbClr val="262626"/>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t>Óxido Nitroso </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t>N</a:t>
                      </a:r>
                      <a:r>
                        <a:rPr baseline="-25000" lang="es-ES" sz="1600" u="none" cap="none" strike="noStrike"/>
                        <a:t>2</a:t>
                      </a:r>
                      <a:r>
                        <a:rPr lang="es-ES" sz="1600" u="none" cap="none" strike="noStrike"/>
                        <a:t>O</a:t>
                      </a:r>
                      <a:endParaRPr sz="1600" u="none" cap="none" strike="noStrike">
                        <a:solidFill>
                          <a:srgbClr val="262626"/>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t>298</a:t>
                      </a:r>
                      <a:endParaRPr sz="1600" u="none" cap="none" strike="noStrike">
                        <a:solidFill>
                          <a:srgbClr val="262626"/>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Hidrofluorcarbonos </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HFCs</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variável por gás</a:t>
                      </a:r>
                      <a:endParaRPr sz="1600" u="none" cap="none" strike="noStrike">
                        <a:solidFill>
                          <a:srgbClr val="AEABAB"/>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Perfluorcarbonos </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PFCs</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variável por gás</a:t>
                      </a:r>
                      <a:endParaRPr sz="1600" u="none" cap="none" strike="noStrike">
                        <a:solidFill>
                          <a:srgbClr val="AEABAB"/>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Hexaflureto de Enxofre</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SF</a:t>
                      </a:r>
                      <a:r>
                        <a:rPr baseline="-25000" lang="es-ES" sz="1600" u="none" cap="none" strike="noStrike">
                          <a:solidFill>
                            <a:srgbClr val="AEABAB"/>
                          </a:solidFill>
                        </a:rPr>
                        <a:t>6</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22 800</a:t>
                      </a:r>
                      <a:endParaRPr sz="1600" u="none" cap="none" strike="noStrike">
                        <a:solidFill>
                          <a:srgbClr val="AEABAB"/>
                        </a:solidFill>
                        <a:latin typeface="Garamond"/>
                        <a:ea typeface="Garamond"/>
                        <a:cs typeface="Garamond"/>
                        <a:sym typeface="Garamond"/>
                      </a:endParaRPr>
                    </a:p>
                  </a:txBody>
                  <a:tcPr marT="0" marB="0" marR="68575" marL="68575"/>
                </a:tc>
              </a:tr>
              <a:tr h="302750">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Trifluoreto de Azoto</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NF</a:t>
                      </a:r>
                      <a:r>
                        <a:rPr baseline="-25000" lang="es-ES" sz="1600" u="none" cap="none" strike="noStrike">
                          <a:solidFill>
                            <a:srgbClr val="AEABAB"/>
                          </a:solidFill>
                        </a:rPr>
                        <a:t>3</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17 200</a:t>
                      </a:r>
                      <a:endParaRPr sz="1600" u="none" cap="none" strike="noStrike">
                        <a:solidFill>
                          <a:srgbClr val="AEABAB"/>
                        </a:solidFill>
                        <a:latin typeface="Garamond"/>
                        <a:ea typeface="Garamond"/>
                        <a:cs typeface="Garamond"/>
                        <a:sym typeface="Garamond"/>
                      </a:endParaRPr>
                    </a:p>
                  </a:txBody>
                  <a:tcPr marT="0" marB="0" marR="68575" marL="68575"/>
                </a:tc>
              </a:tr>
              <a:tr h="514225">
                <a:tc>
                  <a:txBody>
                    <a:bodyPr/>
                    <a:lstStyle/>
                    <a:p>
                      <a:pPr indent="0" lvl="0" marL="0" marR="0" rtl="0" algn="l">
                        <a:lnSpc>
                          <a:spcPct val="115000"/>
                        </a:lnSpc>
                        <a:spcBef>
                          <a:spcPts val="0"/>
                        </a:spcBef>
                        <a:spcAft>
                          <a:spcPts val="0"/>
                        </a:spcAft>
                        <a:buNone/>
                      </a:pPr>
                      <a:r>
                        <a:rPr lang="es-ES" sz="1600" u="none" cap="none" strike="noStrike">
                          <a:solidFill>
                            <a:srgbClr val="AEABAB"/>
                          </a:solidFill>
                        </a:rPr>
                        <a:t>Trufuorometil sulfur pentafluoreto</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just">
                        <a:lnSpc>
                          <a:spcPct val="115000"/>
                        </a:lnSpc>
                        <a:spcBef>
                          <a:spcPts val="0"/>
                        </a:spcBef>
                        <a:spcAft>
                          <a:spcPts val="0"/>
                        </a:spcAft>
                        <a:buNone/>
                      </a:pPr>
                      <a:r>
                        <a:rPr lang="es-ES" sz="1600" u="none" cap="none" strike="noStrike">
                          <a:solidFill>
                            <a:srgbClr val="AEABAB"/>
                          </a:solidFill>
                        </a:rPr>
                        <a:t>SF</a:t>
                      </a:r>
                      <a:r>
                        <a:rPr baseline="-25000" lang="es-ES" sz="1600" u="none" cap="none" strike="noStrike">
                          <a:solidFill>
                            <a:srgbClr val="AEABAB"/>
                          </a:solidFill>
                        </a:rPr>
                        <a:t>5</a:t>
                      </a:r>
                      <a:r>
                        <a:rPr lang="es-ES" sz="1600" u="none" cap="none" strike="noStrike">
                          <a:solidFill>
                            <a:srgbClr val="AEABAB"/>
                          </a:solidFill>
                        </a:rPr>
                        <a:t>CF</a:t>
                      </a:r>
                      <a:r>
                        <a:rPr baseline="-25000" lang="es-ES" sz="1600" u="none" cap="none" strike="noStrike">
                          <a:solidFill>
                            <a:srgbClr val="AEABAB"/>
                          </a:solidFill>
                        </a:rPr>
                        <a:t>3</a:t>
                      </a:r>
                      <a:endParaRPr sz="1600" u="none" cap="none" strike="noStrike">
                        <a:solidFill>
                          <a:srgbClr val="AEABAB"/>
                        </a:solidFill>
                        <a:latin typeface="Garamond"/>
                        <a:ea typeface="Garamond"/>
                        <a:cs typeface="Garamond"/>
                        <a:sym typeface="Garamond"/>
                      </a:endParaRPr>
                    </a:p>
                  </a:txBody>
                  <a:tcPr marT="0" marB="0" marR="68575" marL="68575"/>
                </a:tc>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17 700</a:t>
                      </a:r>
                      <a:endParaRPr sz="1600" u="none" cap="none" strike="noStrike">
                        <a:solidFill>
                          <a:srgbClr val="AEABAB"/>
                        </a:solidFill>
                        <a:latin typeface="Garamond"/>
                        <a:ea typeface="Garamond"/>
                        <a:cs typeface="Garamond"/>
                        <a:sym typeface="Garamond"/>
                      </a:endParaRPr>
                    </a:p>
                  </a:txBody>
                  <a:tcPr marT="0" marB="0" marR="68575" marL="68575"/>
                </a:tc>
              </a:tr>
              <a:tr h="302750">
                <a:tc gridSpan="2">
                  <a:txBody>
                    <a:bodyPr/>
                    <a:lstStyle/>
                    <a:p>
                      <a:pPr indent="0" lvl="0" marL="0" marR="0" rtl="0" algn="just">
                        <a:lnSpc>
                          <a:spcPct val="115000"/>
                        </a:lnSpc>
                        <a:spcBef>
                          <a:spcPts val="0"/>
                        </a:spcBef>
                        <a:spcAft>
                          <a:spcPts val="0"/>
                        </a:spcAft>
                        <a:buNone/>
                      </a:pPr>
                      <a:r>
                        <a:rPr lang="es-ES" sz="1600" u="none" cap="none" strike="noStrike">
                          <a:solidFill>
                            <a:srgbClr val="AEABAB"/>
                          </a:solidFill>
                        </a:rPr>
                        <a:t>Éteres halogenados</a:t>
                      </a:r>
                      <a:endParaRPr sz="1600" u="none" cap="none" strike="noStrike">
                        <a:solidFill>
                          <a:srgbClr val="AEABAB"/>
                        </a:solidFill>
                        <a:latin typeface="Garamond"/>
                        <a:ea typeface="Garamond"/>
                        <a:cs typeface="Garamond"/>
                        <a:sym typeface="Garamond"/>
                      </a:endParaRPr>
                    </a:p>
                  </a:txBody>
                  <a:tcPr marT="0" marB="0" marR="68575" marL="68575"/>
                </a:tc>
                <a:tc hMerge="1"/>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variável por gás</a:t>
                      </a:r>
                      <a:endParaRPr sz="1600" u="none" cap="none" strike="noStrike">
                        <a:solidFill>
                          <a:srgbClr val="AEABAB"/>
                        </a:solidFill>
                        <a:latin typeface="Garamond"/>
                        <a:ea typeface="Garamond"/>
                        <a:cs typeface="Garamond"/>
                        <a:sym typeface="Garamond"/>
                      </a:endParaRPr>
                    </a:p>
                  </a:txBody>
                  <a:tcPr marT="0" marB="0" marR="68575" marL="68575"/>
                </a:tc>
              </a:tr>
              <a:tr h="621175">
                <a:tc gridSpan="2">
                  <a:txBody>
                    <a:bodyPr/>
                    <a:lstStyle/>
                    <a:p>
                      <a:pPr indent="0" lvl="0" marL="0" marR="0" rtl="0" algn="just">
                        <a:lnSpc>
                          <a:spcPct val="115000"/>
                        </a:lnSpc>
                        <a:spcBef>
                          <a:spcPts val="0"/>
                        </a:spcBef>
                        <a:spcAft>
                          <a:spcPts val="0"/>
                        </a:spcAft>
                        <a:buNone/>
                      </a:pPr>
                      <a:r>
                        <a:rPr lang="es-ES" sz="1600" u="none" cap="none" strike="noStrike">
                          <a:solidFill>
                            <a:srgbClr val="AEABAB"/>
                          </a:solidFill>
                        </a:rPr>
                        <a:t>Outros Halocarbonos não cobertos pelo Protocolo de Montreal</a:t>
                      </a:r>
                      <a:endParaRPr sz="1600" u="none" cap="none" strike="noStrike">
                        <a:solidFill>
                          <a:srgbClr val="AEABAB"/>
                        </a:solidFill>
                        <a:latin typeface="Garamond"/>
                        <a:ea typeface="Garamond"/>
                        <a:cs typeface="Garamond"/>
                        <a:sym typeface="Garamond"/>
                      </a:endParaRPr>
                    </a:p>
                  </a:txBody>
                  <a:tcPr marT="0" marB="0" marR="68575" marL="68575"/>
                </a:tc>
                <a:tc hMerge="1"/>
                <a:tc>
                  <a:txBody>
                    <a:bodyPr/>
                    <a:lstStyle/>
                    <a:p>
                      <a:pPr indent="0" lvl="0" marL="0" marR="0" rtl="0" algn="ctr">
                        <a:lnSpc>
                          <a:spcPct val="115000"/>
                        </a:lnSpc>
                        <a:spcBef>
                          <a:spcPts val="0"/>
                        </a:spcBef>
                        <a:spcAft>
                          <a:spcPts val="0"/>
                        </a:spcAft>
                        <a:buNone/>
                      </a:pPr>
                      <a:r>
                        <a:rPr lang="es-ES" sz="1600" u="none" cap="none" strike="noStrike">
                          <a:solidFill>
                            <a:srgbClr val="AEABAB"/>
                          </a:solidFill>
                        </a:rPr>
                        <a:t>variável por gás</a:t>
                      </a:r>
                      <a:endParaRPr sz="1600" u="none" cap="none" strike="noStrike">
                        <a:solidFill>
                          <a:srgbClr val="AEABAB"/>
                        </a:solidFill>
                        <a:latin typeface="Garamond"/>
                        <a:ea typeface="Garamond"/>
                        <a:cs typeface="Garamond"/>
                        <a:sym typeface="Garamond"/>
                      </a:endParaRPr>
                    </a:p>
                  </a:txBody>
                  <a:tcPr marT="0" marB="0" marR="68575" marL="68575"/>
                </a:tc>
              </a:tr>
            </a:tbl>
          </a:graphicData>
        </a:graphic>
      </p:graphicFrame>
      <p:sp>
        <p:nvSpPr>
          <p:cNvPr id="252" name="Google Shape;252;p10"/>
          <p:cNvSpPr txBox="1"/>
          <p:nvPr/>
        </p:nvSpPr>
        <p:spPr>
          <a:xfrm>
            <a:off x="8592130" y="2973425"/>
            <a:ext cx="2846834" cy="112105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FFFFFF"/>
              </a:buClr>
              <a:buSzPts val="4800"/>
              <a:buFont typeface="Fira Sans Extra Condensed Medium"/>
              <a:buNone/>
            </a:pPr>
            <a:r>
              <a:rPr b="0" i="0" lang="es-ES" sz="1200" u="none" cap="none" strike="noStrike">
                <a:solidFill>
                  <a:srgbClr val="434343"/>
                </a:solidFill>
                <a:latin typeface="Fira Sans Extra Condensed Medium"/>
                <a:ea typeface="Fira Sans Extra Condensed Medium"/>
                <a:cs typeface="Fira Sans Extra Condensed Medium"/>
                <a:sym typeface="Fira Sans Extra Condensed Medium"/>
              </a:rPr>
              <a:t>The gases referenced with a gray color were not calculated for the estimation of emissions in this version of IRERPA, because it was not possible to obtain the respective information.</a:t>
            </a:r>
            <a:endParaRPr b="0" i="0" sz="1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253" name="Google Shape;253;p10"/>
          <p:cNvPicPr preferRelativeResize="0"/>
          <p:nvPr/>
        </p:nvPicPr>
        <p:blipFill>
          <a:blip r:embed="rId5">
            <a:alphaModFix/>
          </a:blip>
          <a:stretch>
            <a:fillRect/>
          </a:stretch>
        </p:blipFill>
        <p:spPr>
          <a:xfrm>
            <a:off x="1296775" y="5943800"/>
            <a:ext cx="9754975" cy="57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1"/>
          <p:cNvPicPr preferRelativeResize="0"/>
          <p:nvPr/>
        </p:nvPicPr>
        <p:blipFill rotWithShape="1">
          <a:blip r:embed="rId3">
            <a:alphaModFix/>
          </a:blip>
          <a:srcRect b="1123" l="22815" r="0" t="0"/>
          <a:stretch/>
        </p:blipFill>
        <p:spPr>
          <a:xfrm>
            <a:off x="7923636" y="175542"/>
            <a:ext cx="4010776" cy="678593"/>
          </a:xfrm>
          <a:prstGeom prst="rect">
            <a:avLst/>
          </a:prstGeom>
          <a:noFill/>
          <a:ln>
            <a:noFill/>
          </a:ln>
        </p:spPr>
      </p:pic>
      <p:sp>
        <p:nvSpPr>
          <p:cNvPr id="260" name="Google Shape;260;p11"/>
          <p:cNvSpPr/>
          <p:nvPr/>
        </p:nvSpPr>
        <p:spPr>
          <a:xfrm>
            <a:off x="5022273" y="849288"/>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2020</a:t>
            </a:r>
            <a:endParaRPr sz="1800">
              <a:solidFill>
                <a:schemeClr val="lt1"/>
              </a:solidFill>
              <a:latin typeface="Calibri"/>
              <a:ea typeface="Calibri"/>
              <a:cs typeface="Calibri"/>
              <a:sym typeface="Calibri"/>
            </a:endParaRPr>
          </a:p>
        </p:txBody>
      </p:sp>
      <p:sp>
        <p:nvSpPr>
          <p:cNvPr id="261" name="Google Shape;261;p11"/>
          <p:cNvSpPr/>
          <p:nvPr/>
        </p:nvSpPr>
        <p:spPr>
          <a:xfrm>
            <a:off x="7764833" y="854135"/>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2021</a:t>
            </a:r>
            <a:endParaRPr sz="1800">
              <a:solidFill>
                <a:schemeClr val="lt1"/>
              </a:solidFill>
              <a:latin typeface="Calibri"/>
              <a:ea typeface="Calibri"/>
              <a:cs typeface="Calibri"/>
              <a:sym typeface="Calibri"/>
            </a:endParaRPr>
          </a:p>
        </p:txBody>
      </p:sp>
      <p:sp>
        <p:nvSpPr>
          <p:cNvPr id="262" name="Google Shape;262;p11"/>
          <p:cNvSpPr/>
          <p:nvPr/>
        </p:nvSpPr>
        <p:spPr>
          <a:xfrm>
            <a:off x="10332408" y="839656"/>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2022</a:t>
            </a:r>
            <a:endParaRPr sz="1800">
              <a:solidFill>
                <a:schemeClr val="lt1"/>
              </a:solidFill>
              <a:latin typeface="Calibri"/>
              <a:ea typeface="Calibri"/>
              <a:cs typeface="Calibri"/>
              <a:sym typeface="Calibri"/>
            </a:endParaRPr>
          </a:p>
        </p:txBody>
      </p:sp>
      <p:sp>
        <p:nvSpPr>
          <p:cNvPr id="263" name="Google Shape;263;p11"/>
          <p:cNvSpPr txBox="1"/>
          <p:nvPr/>
        </p:nvSpPr>
        <p:spPr>
          <a:xfrm>
            <a:off x="372092" y="81339"/>
            <a:ext cx="7698482" cy="746061"/>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BFBFBF"/>
                </a:solidFill>
                <a:latin typeface="Fira Sans Extra Condensed Medium"/>
                <a:ea typeface="Fira Sans Extra Condensed Medium"/>
                <a:cs typeface="Fira Sans Extra Condensed Medium"/>
                <a:sym typeface="Fira Sans Extra Condensed Medium"/>
              </a:rPr>
              <a:t>Methodology - Continuation</a:t>
            </a:r>
            <a:endParaRPr b="0" i="0" sz="3200" u="none" cap="none" strike="noStrike">
              <a:solidFill>
                <a:srgbClr val="BFBFBF"/>
              </a:solidFill>
              <a:latin typeface="Fira Sans Extra Condensed Medium"/>
              <a:ea typeface="Fira Sans Extra Condensed Medium"/>
              <a:cs typeface="Fira Sans Extra Condensed Medium"/>
              <a:sym typeface="Fira Sans Extra Condensed Medium"/>
            </a:endParaRPr>
          </a:p>
        </p:txBody>
      </p:sp>
      <p:pic>
        <p:nvPicPr>
          <p:cNvPr id="264" name="Google Shape;264;p11"/>
          <p:cNvPicPr preferRelativeResize="0"/>
          <p:nvPr/>
        </p:nvPicPr>
        <p:blipFill rotWithShape="1">
          <a:blip r:embed="rId4">
            <a:alphaModFix/>
          </a:blip>
          <a:srcRect b="0" l="0" r="0" t="0"/>
          <a:stretch/>
        </p:blipFill>
        <p:spPr>
          <a:xfrm>
            <a:off x="1183341" y="5944546"/>
            <a:ext cx="10255623" cy="576291"/>
          </a:xfrm>
          <a:prstGeom prst="rect">
            <a:avLst/>
          </a:prstGeom>
          <a:noFill/>
          <a:ln>
            <a:noFill/>
          </a:ln>
        </p:spPr>
      </p:pic>
      <p:sp>
        <p:nvSpPr>
          <p:cNvPr id="265" name="Google Shape;265;p11"/>
          <p:cNvSpPr txBox="1"/>
          <p:nvPr/>
        </p:nvSpPr>
        <p:spPr>
          <a:xfrm>
            <a:off x="1183341" y="1026224"/>
            <a:ext cx="5440935" cy="44940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Information Structure</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266" name="Google Shape;266;p11"/>
          <p:cNvGrpSpPr/>
          <p:nvPr/>
        </p:nvGrpSpPr>
        <p:grpSpPr>
          <a:xfrm>
            <a:off x="1910324" y="1674292"/>
            <a:ext cx="7517763" cy="4108467"/>
            <a:chOff x="1159884" y="0"/>
            <a:chExt cx="7517763" cy="4108467"/>
          </a:xfrm>
        </p:grpSpPr>
        <p:sp>
          <p:nvSpPr>
            <p:cNvPr id="267" name="Google Shape;267;p11"/>
            <p:cNvSpPr/>
            <p:nvPr/>
          </p:nvSpPr>
          <p:spPr>
            <a:xfrm>
              <a:off x="1159884" y="0"/>
              <a:ext cx="1867370" cy="48329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txBox="1"/>
            <p:nvPr/>
          </p:nvSpPr>
          <p:spPr>
            <a:xfrm>
              <a:off x="1174039" y="14155"/>
              <a:ext cx="1839060" cy="454981"/>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None/>
              </a:pPr>
              <a:r>
                <a:rPr lang="es-ES" sz="2700">
                  <a:solidFill>
                    <a:schemeClr val="lt1"/>
                  </a:solidFill>
                  <a:latin typeface="Calibri"/>
                  <a:ea typeface="Calibri"/>
                  <a:cs typeface="Calibri"/>
                  <a:sym typeface="Calibri"/>
                </a:rPr>
                <a:t>Report</a:t>
              </a:r>
              <a:endParaRPr sz="2700">
                <a:solidFill>
                  <a:schemeClr val="lt1"/>
                </a:solidFill>
                <a:latin typeface="Calibri"/>
                <a:ea typeface="Calibri"/>
                <a:cs typeface="Calibri"/>
                <a:sym typeface="Calibri"/>
              </a:endParaRPr>
            </a:p>
          </p:txBody>
        </p:sp>
        <p:sp>
          <p:nvSpPr>
            <p:cNvPr id="269" name="Google Shape;269;p11"/>
            <p:cNvSpPr/>
            <p:nvPr/>
          </p:nvSpPr>
          <p:spPr>
            <a:xfrm>
              <a:off x="1346621" y="483291"/>
              <a:ext cx="213320" cy="452532"/>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70" name="Google Shape;270;p11"/>
            <p:cNvSpPr/>
            <p:nvPr/>
          </p:nvSpPr>
          <p:spPr>
            <a:xfrm>
              <a:off x="1559941" y="602850"/>
              <a:ext cx="3112288" cy="665946"/>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txBox="1"/>
            <p:nvPr/>
          </p:nvSpPr>
          <p:spPr>
            <a:xfrm>
              <a:off x="1579446" y="622355"/>
              <a:ext cx="3073278" cy="626936"/>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lang="es-ES" sz="2000">
                  <a:solidFill>
                    <a:schemeClr val="dk1"/>
                  </a:solidFill>
                  <a:latin typeface="Calibri"/>
                  <a:ea typeface="Calibri"/>
                  <a:cs typeface="Calibri"/>
                  <a:sym typeface="Calibri"/>
                </a:rPr>
                <a:t>Regional Emissions Inventory</a:t>
              </a:r>
              <a:endParaRPr b="1" sz="2000">
                <a:solidFill>
                  <a:schemeClr val="dk1"/>
                </a:solidFill>
                <a:latin typeface="Calibri"/>
                <a:ea typeface="Calibri"/>
                <a:cs typeface="Calibri"/>
                <a:sym typeface="Calibri"/>
              </a:endParaRPr>
            </a:p>
          </p:txBody>
        </p:sp>
        <p:sp>
          <p:nvSpPr>
            <p:cNvPr id="272" name="Google Shape;272;p11"/>
            <p:cNvSpPr/>
            <p:nvPr/>
          </p:nvSpPr>
          <p:spPr>
            <a:xfrm>
              <a:off x="5191885" y="490"/>
              <a:ext cx="1867370" cy="483291"/>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txBox="1"/>
            <p:nvPr/>
          </p:nvSpPr>
          <p:spPr>
            <a:xfrm>
              <a:off x="5206040" y="14645"/>
              <a:ext cx="1839060" cy="454981"/>
            </a:xfrm>
            <a:prstGeom prst="rect">
              <a:avLst/>
            </a:prstGeom>
            <a:noFill/>
            <a:ln>
              <a:noFill/>
            </a:ln>
          </p:spPr>
          <p:txBody>
            <a:bodyPr anchorCtr="0" anchor="ctr" bIns="34275" lIns="51425" spcFirstLastPara="1" rIns="51425" wrap="square" tIns="34275">
              <a:noAutofit/>
            </a:bodyPr>
            <a:lstStyle/>
            <a:p>
              <a:pPr indent="0" lvl="0" marL="0" marR="0" rtl="0" algn="ctr">
                <a:lnSpc>
                  <a:spcPct val="90000"/>
                </a:lnSpc>
                <a:spcBef>
                  <a:spcPts val="0"/>
                </a:spcBef>
                <a:spcAft>
                  <a:spcPts val="0"/>
                </a:spcAft>
                <a:buNone/>
              </a:pPr>
              <a:r>
                <a:rPr lang="es-ES" sz="2700">
                  <a:solidFill>
                    <a:schemeClr val="lt1"/>
                  </a:solidFill>
                  <a:latin typeface="Calibri"/>
                  <a:ea typeface="Calibri"/>
                  <a:cs typeface="Calibri"/>
                  <a:sym typeface="Calibri"/>
                </a:rPr>
                <a:t>Excel Tables</a:t>
              </a:r>
              <a:endParaRPr sz="2700">
                <a:solidFill>
                  <a:schemeClr val="lt1"/>
                </a:solidFill>
                <a:latin typeface="Calibri"/>
                <a:ea typeface="Calibri"/>
                <a:cs typeface="Calibri"/>
                <a:sym typeface="Calibri"/>
              </a:endParaRPr>
            </a:p>
          </p:txBody>
        </p:sp>
        <p:sp>
          <p:nvSpPr>
            <p:cNvPr id="274" name="Google Shape;274;p11"/>
            <p:cNvSpPr/>
            <p:nvPr/>
          </p:nvSpPr>
          <p:spPr>
            <a:xfrm>
              <a:off x="5378622" y="483782"/>
              <a:ext cx="186737" cy="362468"/>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75" name="Google Shape;275;p11"/>
            <p:cNvSpPr/>
            <p:nvPr/>
          </p:nvSpPr>
          <p:spPr>
            <a:xfrm>
              <a:off x="5565359" y="604605"/>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txBox="1"/>
            <p:nvPr/>
          </p:nvSpPr>
          <p:spPr>
            <a:xfrm>
              <a:off x="5579514" y="618760"/>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0 </a:t>
              </a:r>
              <a:r>
                <a:rPr lang="es-ES" sz="2000">
                  <a:solidFill>
                    <a:schemeClr val="dk1"/>
                  </a:solidFill>
                  <a:latin typeface="Calibri"/>
                  <a:ea typeface="Calibri"/>
                  <a:cs typeface="Calibri"/>
                  <a:sym typeface="Calibri"/>
                </a:rPr>
                <a:t>Emissions Summary</a:t>
              </a:r>
              <a:endParaRPr sz="2000">
                <a:solidFill>
                  <a:schemeClr val="dk1"/>
                </a:solidFill>
                <a:latin typeface="Calibri"/>
                <a:ea typeface="Calibri"/>
                <a:cs typeface="Calibri"/>
                <a:sym typeface="Calibri"/>
              </a:endParaRPr>
            </a:p>
          </p:txBody>
        </p:sp>
        <p:sp>
          <p:nvSpPr>
            <p:cNvPr id="277" name="Google Shape;277;p11"/>
            <p:cNvSpPr/>
            <p:nvPr/>
          </p:nvSpPr>
          <p:spPr>
            <a:xfrm>
              <a:off x="5378622" y="483782"/>
              <a:ext cx="186737" cy="966582"/>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78" name="Google Shape;278;p11"/>
            <p:cNvSpPr/>
            <p:nvPr/>
          </p:nvSpPr>
          <p:spPr>
            <a:xfrm>
              <a:off x="5565359" y="1208719"/>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txBox="1"/>
            <p:nvPr/>
          </p:nvSpPr>
          <p:spPr>
            <a:xfrm>
              <a:off x="5579514" y="1222874"/>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1 </a:t>
              </a:r>
              <a:r>
                <a:rPr lang="es-ES" sz="2000">
                  <a:solidFill>
                    <a:schemeClr val="dk1"/>
                  </a:solidFill>
                  <a:latin typeface="Calibri"/>
                  <a:ea typeface="Calibri"/>
                  <a:cs typeface="Calibri"/>
                  <a:sym typeface="Calibri"/>
                </a:rPr>
                <a:t>Energy</a:t>
              </a:r>
              <a:endParaRPr sz="2000">
                <a:solidFill>
                  <a:schemeClr val="dk1"/>
                </a:solidFill>
                <a:latin typeface="Calibri"/>
                <a:ea typeface="Calibri"/>
                <a:cs typeface="Calibri"/>
                <a:sym typeface="Calibri"/>
              </a:endParaRPr>
            </a:p>
          </p:txBody>
        </p:sp>
        <p:sp>
          <p:nvSpPr>
            <p:cNvPr id="280" name="Google Shape;280;p11"/>
            <p:cNvSpPr/>
            <p:nvPr/>
          </p:nvSpPr>
          <p:spPr>
            <a:xfrm>
              <a:off x="5378622" y="483782"/>
              <a:ext cx="186737" cy="1570697"/>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81" name="Google Shape;281;p11"/>
            <p:cNvSpPr/>
            <p:nvPr/>
          </p:nvSpPr>
          <p:spPr>
            <a:xfrm>
              <a:off x="5565359" y="1812833"/>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txBox="1"/>
            <p:nvPr/>
          </p:nvSpPr>
          <p:spPr>
            <a:xfrm>
              <a:off x="5579514" y="1826988"/>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2 </a:t>
              </a:r>
              <a:r>
                <a:rPr b="0" lang="es-ES" sz="2000">
                  <a:solidFill>
                    <a:schemeClr val="dk1"/>
                  </a:solidFill>
                  <a:latin typeface="Calibri"/>
                  <a:ea typeface="Calibri"/>
                  <a:cs typeface="Calibri"/>
                  <a:sym typeface="Calibri"/>
                </a:rPr>
                <a:t>Industrial Processes and Product Usage</a:t>
              </a:r>
              <a:endParaRPr b="0" sz="2000">
                <a:solidFill>
                  <a:schemeClr val="dk1"/>
                </a:solidFill>
                <a:latin typeface="Calibri"/>
                <a:ea typeface="Calibri"/>
                <a:cs typeface="Calibri"/>
                <a:sym typeface="Calibri"/>
              </a:endParaRPr>
            </a:p>
          </p:txBody>
        </p:sp>
        <p:sp>
          <p:nvSpPr>
            <p:cNvPr id="283" name="Google Shape;283;p11"/>
            <p:cNvSpPr/>
            <p:nvPr/>
          </p:nvSpPr>
          <p:spPr>
            <a:xfrm>
              <a:off x="5378622" y="483782"/>
              <a:ext cx="186737" cy="2174811"/>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84" name="Google Shape;284;p11"/>
            <p:cNvSpPr/>
            <p:nvPr/>
          </p:nvSpPr>
          <p:spPr>
            <a:xfrm>
              <a:off x="5565359" y="2416948"/>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txBox="1"/>
            <p:nvPr/>
          </p:nvSpPr>
          <p:spPr>
            <a:xfrm>
              <a:off x="5579514" y="2431103"/>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3 </a:t>
              </a:r>
              <a:r>
                <a:rPr lang="es-ES" sz="2000">
                  <a:solidFill>
                    <a:schemeClr val="dk1"/>
                  </a:solidFill>
                  <a:latin typeface="Calibri"/>
                  <a:ea typeface="Calibri"/>
                  <a:cs typeface="Calibri"/>
                  <a:sym typeface="Calibri"/>
                </a:rPr>
                <a:t>Agriculture</a:t>
              </a:r>
              <a:endParaRPr sz="2000">
                <a:solidFill>
                  <a:schemeClr val="dk1"/>
                </a:solidFill>
                <a:latin typeface="Calibri"/>
                <a:ea typeface="Calibri"/>
                <a:cs typeface="Calibri"/>
                <a:sym typeface="Calibri"/>
              </a:endParaRPr>
            </a:p>
          </p:txBody>
        </p:sp>
        <p:sp>
          <p:nvSpPr>
            <p:cNvPr id="286" name="Google Shape;286;p11"/>
            <p:cNvSpPr/>
            <p:nvPr/>
          </p:nvSpPr>
          <p:spPr>
            <a:xfrm>
              <a:off x="5378622" y="483782"/>
              <a:ext cx="186737" cy="2778925"/>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87" name="Google Shape;287;p11"/>
            <p:cNvSpPr/>
            <p:nvPr/>
          </p:nvSpPr>
          <p:spPr>
            <a:xfrm>
              <a:off x="5565359" y="3021062"/>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1"/>
            <p:cNvSpPr txBox="1"/>
            <p:nvPr/>
          </p:nvSpPr>
          <p:spPr>
            <a:xfrm>
              <a:off x="5579514" y="3035217"/>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4 </a:t>
              </a:r>
              <a:r>
                <a:rPr lang="es-ES" sz="2000">
                  <a:solidFill>
                    <a:schemeClr val="dk1"/>
                  </a:solidFill>
                  <a:latin typeface="Calibri"/>
                  <a:ea typeface="Calibri"/>
                  <a:cs typeface="Calibri"/>
                  <a:sym typeface="Calibri"/>
                </a:rPr>
                <a:t>Land Use and Forests</a:t>
              </a:r>
              <a:endParaRPr sz="2000">
                <a:solidFill>
                  <a:schemeClr val="dk1"/>
                </a:solidFill>
                <a:latin typeface="Calibri"/>
                <a:ea typeface="Calibri"/>
                <a:cs typeface="Calibri"/>
                <a:sym typeface="Calibri"/>
              </a:endParaRPr>
            </a:p>
          </p:txBody>
        </p:sp>
        <p:sp>
          <p:nvSpPr>
            <p:cNvPr id="289" name="Google Shape;289;p11"/>
            <p:cNvSpPr/>
            <p:nvPr/>
          </p:nvSpPr>
          <p:spPr>
            <a:xfrm>
              <a:off x="5378622" y="483782"/>
              <a:ext cx="186737" cy="3383040"/>
            </a:xfrm>
            <a:custGeom>
              <a:rect b="b" l="l" r="r" t="t"/>
              <a:pathLst>
                <a:path extrusionOk="0" h="120000" w="120000">
                  <a:moveTo>
                    <a:pt x="0" y="0"/>
                  </a:moveTo>
                  <a:lnTo>
                    <a:pt x="0" y="120000"/>
                  </a:lnTo>
                  <a:lnTo>
                    <a:pt x="120000" y="120000"/>
                  </a:lnTo>
                </a:path>
              </a:pathLst>
            </a:custGeom>
            <a:noFill/>
            <a:ln cap="flat" cmpd="sng" w="12700">
              <a:solidFill>
                <a:srgbClr val="345A99"/>
              </a:solidFill>
              <a:prstDash val="solid"/>
              <a:miter lim="800000"/>
              <a:headEnd len="sm" w="sm" type="none"/>
              <a:tailEnd len="sm" w="sm" type="none"/>
            </a:ln>
          </p:spPr>
        </p:sp>
        <p:sp>
          <p:nvSpPr>
            <p:cNvPr id="290" name="Google Shape;290;p11"/>
            <p:cNvSpPr/>
            <p:nvPr/>
          </p:nvSpPr>
          <p:spPr>
            <a:xfrm>
              <a:off x="5565359" y="3625176"/>
              <a:ext cx="3112288" cy="483291"/>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txBox="1"/>
            <p:nvPr/>
          </p:nvSpPr>
          <p:spPr>
            <a:xfrm>
              <a:off x="5579514" y="3639331"/>
              <a:ext cx="3083978" cy="454981"/>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None/>
              </a:pPr>
              <a:r>
                <a:rPr b="1" lang="es-ES" sz="2000">
                  <a:solidFill>
                    <a:schemeClr val="dk1"/>
                  </a:solidFill>
                  <a:latin typeface="Calibri"/>
                  <a:ea typeface="Calibri"/>
                  <a:cs typeface="Calibri"/>
                  <a:sym typeface="Calibri"/>
                </a:rPr>
                <a:t>Cap 5 </a:t>
              </a:r>
              <a:r>
                <a:rPr lang="es-ES" sz="2000">
                  <a:solidFill>
                    <a:schemeClr val="dk1"/>
                  </a:solidFill>
                  <a:latin typeface="Calibri"/>
                  <a:ea typeface="Calibri"/>
                  <a:cs typeface="Calibri"/>
                  <a:sym typeface="Calibri"/>
                </a:rPr>
                <a:t>Waste</a:t>
              </a:r>
              <a:endParaRPr sz="2000">
                <a:solidFill>
                  <a:schemeClr val="dk1"/>
                </a:solidFill>
                <a:latin typeface="Calibri"/>
                <a:ea typeface="Calibri"/>
                <a:cs typeface="Calibri"/>
                <a:sym typeface="Calibri"/>
              </a:endParaRPr>
            </a:p>
          </p:txBody>
        </p:sp>
      </p:grpSp>
      <p:pic>
        <p:nvPicPr>
          <p:cNvPr id="292" name="Google Shape;292;p11"/>
          <p:cNvPicPr preferRelativeResize="0"/>
          <p:nvPr/>
        </p:nvPicPr>
        <p:blipFill>
          <a:blip r:embed="rId5">
            <a:alphaModFix/>
          </a:blip>
          <a:stretch>
            <a:fillRect/>
          </a:stretch>
        </p:blipFill>
        <p:spPr>
          <a:xfrm>
            <a:off x="1296775" y="5943800"/>
            <a:ext cx="9754975" cy="57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2"/>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99" name="Google Shape;299;p12"/>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0" name="Google Shape;300;p12"/>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301" name="Google Shape;301;p12"/>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302" name="Google Shape;302;p12"/>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03" name="Google Shape;303;p12"/>
          <p:cNvSpPr txBox="1"/>
          <p:nvPr/>
        </p:nvSpPr>
        <p:spPr>
          <a:xfrm>
            <a:off x="5954408" y="2934839"/>
            <a:ext cx="5152020" cy="116956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Results</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GHG emissions</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304" name="Google Shape;304;p12"/>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lang="es-ES" sz="3600">
                <a:solidFill>
                  <a:srgbClr val="434343"/>
                </a:solidFill>
                <a:latin typeface="Fira Sans Extra Condensed Medium"/>
                <a:ea typeface="Fira Sans Extra Condensed Medium"/>
                <a:cs typeface="Fira Sans Extra Condensed Medium"/>
                <a:sym typeface="Fira Sans Extra Condensed Medium"/>
              </a:rPr>
              <a:t>04</a:t>
            </a:r>
            <a:endParaRPr/>
          </a:p>
        </p:txBody>
      </p:sp>
      <p:sp>
        <p:nvSpPr>
          <p:cNvPr id="305" name="Google Shape;305;p12"/>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306" name="Google Shape;306;p12"/>
          <p:cNvPicPr preferRelativeResize="0"/>
          <p:nvPr/>
        </p:nvPicPr>
        <p:blipFill>
          <a:blip r:embed="rId7">
            <a:alphaModFix/>
          </a:blip>
          <a:stretch>
            <a:fillRect/>
          </a:stretch>
        </p:blipFill>
        <p:spPr>
          <a:xfrm>
            <a:off x="3372425" y="5987675"/>
            <a:ext cx="8561976" cy="67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3"/>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2" name="Google Shape;312;p13"/>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313" name="Google Shape;313;p13"/>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pic>
        <p:nvPicPr>
          <p:cNvPr id="314" name="Google Shape;314;p13"/>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315" name="Google Shape;315;p13"/>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16" name="Google Shape;316;p13"/>
          <p:cNvSpPr txBox="1"/>
          <p:nvPr>
            <p:ph type="title"/>
          </p:nvPr>
        </p:nvSpPr>
        <p:spPr>
          <a:xfrm>
            <a:off x="498764" y="1305672"/>
            <a:ext cx="2371435"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04 Results</a:t>
            </a:r>
            <a:br>
              <a:rPr b="1" lang="es-ES" sz="2000">
                <a:solidFill>
                  <a:srgbClr val="178B9B"/>
                </a:solidFill>
                <a:latin typeface="Arial"/>
                <a:ea typeface="Arial"/>
                <a:cs typeface="Arial"/>
                <a:sym typeface="Arial"/>
              </a:rPr>
            </a:br>
            <a:r>
              <a:rPr b="1" lang="es-ES" sz="2000">
                <a:solidFill>
                  <a:srgbClr val="178B9B"/>
                </a:solidFill>
                <a:latin typeface="Arial"/>
                <a:ea typeface="Arial"/>
                <a:cs typeface="Arial"/>
                <a:sym typeface="Arial"/>
              </a:rPr>
              <a:t>GHG Emissions</a:t>
            </a:r>
            <a:endParaRPr b="1" sz="2000">
              <a:solidFill>
                <a:srgbClr val="178B9B"/>
              </a:solidFill>
              <a:latin typeface="Arial"/>
              <a:ea typeface="Arial"/>
              <a:cs typeface="Arial"/>
              <a:sym typeface="Arial"/>
            </a:endParaRPr>
          </a:p>
        </p:txBody>
      </p:sp>
      <p:sp>
        <p:nvSpPr>
          <p:cNvPr id="317" name="Google Shape;317;p13"/>
          <p:cNvSpPr txBox="1"/>
          <p:nvPr/>
        </p:nvSpPr>
        <p:spPr>
          <a:xfrm>
            <a:off x="3968368" y="732391"/>
            <a:ext cx="59346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Results – GHG Emissions, 1990-2018</a:t>
            </a:r>
            <a:endParaRPr/>
          </a:p>
        </p:txBody>
      </p:sp>
      <p:pic>
        <p:nvPicPr>
          <p:cNvPr id="318" name="Google Shape;318;p13"/>
          <p:cNvPicPr preferRelativeResize="0"/>
          <p:nvPr/>
        </p:nvPicPr>
        <p:blipFill rotWithShape="1">
          <a:blip r:embed="rId7">
            <a:alphaModFix/>
          </a:blip>
          <a:srcRect b="0" l="0" r="0" t="0"/>
          <a:stretch/>
        </p:blipFill>
        <p:spPr>
          <a:xfrm>
            <a:off x="8379683" y="1139892"/>
            <a:ext cx="2971800" cy="1736350"/>
          </a:xfrm>
          <a:prstGeom prst="rect">
            <a:avLst/>
          </a:prstGeom>
          <a:noFill/>
          <a:ln>
            <a:noFill/>
          </a:ln>
        </p:spPr>
      </p:pic>
      <p:sp>
        <p:nvSpPr>
          <p:cNvPr id="319" name="Google Shape;319;p13"/>
          <p:cNvSpPr/>
          <p:nvPr/>
        </p:nvSpPr>
        <p:spPr>
          <a:xfrm>
            <a:off x="3631474" y="4977387"/>
            <a:ext cx="3584737" cy="1169551"/>
          </a:xfrm>
          <a:prstGeom prst="rect">
            <a:avLst/>
          </a:prstGeom>
          <a:noFill/>
          <a:ln cap="flat" cmpd="sng" w="9525">
            <a:solidFill>
              <a:srgbClr val="75707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Calibri"/>
                <a:ea typeface="Calibri"/>
                <a:cs typeface="Calibri"/>
                <a:sym typeface="Calibri"/>
              </a:rPr>
              <a:t>GHG Emissions without Land Use:</a:t>
            </a:r>
            <a:endParaRPr sz="1400">
              <a:solidFill>
                <a:schemeClr val="dk1"/>
              </a:solidFill>
              <a:latin typeface="Calibri"/>
              <a:ea typeface="Calibri"/>
              <a:cs typeface="Calibri"/>
              <a:sym typeface="Calibri"/>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1,06 MtCO2eq. in 2018</a:t>
            </a:r>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1.4% reduction between 2017 and 2018</a:t>
            </a:r>
            <a:endParaRPr/>
          </a:p>
          <a:p>
            <a:pPr indent="-266700" lvl="0" marL="360363" marR="0" rtl="0" algn="just">
              <a:spcBef>
                <a:spcPts val="0"/>
              </a:spcBef>
              <a:spcAft>
                <a:spcPts val="0"/>
              </a:spcAft>
              <a:buClr>
                <a:schemeClr val="dk1"/>
              </a:buClr>
              <a:buSzPts val="1400"/>
              <a:buFont typeface="Arial"/>
              <a:buChar char="•"/>
            </a:pPr>
            <a:r>
              <a:rPr b="1" lang="es-ES" sz="1400">
                <a:solidFill>
                  <a:schemeClr val="dk1"/>
                </a:solidFill>
                <a:latin typeface="Calibri"/>
                <a:ea typeface="Calibri"/>
                <a:cs typeface="Calibri"/>
                <a:sym typeface="Calibri"/>
              </a:rPr>
              <a:t>25.4% reduction between 2005 and 2018 </a:t>
            </a:r>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54.9% increase between 1990 and 2018</a:t>
            </a:r>
            <a:endParaRPr sz="1400">
              <a:solidFill>
                <a:schemeClr val="dk1"/>
              </a:solidFill>
              <a:latin typeface="Calibri"/>
              <a:ea typeface="Calibri"/>
              <a:cs typeface="Calibri"/>
              <a:sym typeface="Calibri"/>
            </a:endParaRPr>
          </a:p>
        </p:txBody>
      </p:sp>
      <p:grpSp>
        <p:nvGrpSpPr>
          <p:cNvPr id="320" name="Google Shape;320;p13"/>
          <p:cNvGrpSpPr/>
          <p:nvPr/>
        </p:nvGrpSpPr>
        <p:grpSpPr>
          <a:xfrm>
            <a:off x="3186537" y="1139892"/>
            <a:ext cx="5080000" cy="3707364"/>
            <a:chOff x="844727" y="764784"/>
            <a:chExt cx="6451442" cy="4078446"/>
          </a:xfrm>
        </p:grpSpPr>
        <p:pic>
          <p:nvPicPr>
            <p:cNvPr id="321" name="Google Shape;321;p13"/>
            <p:cNvPicPr preferRelativeResize="0"/>
            <p:nvPr/>
          </p:nvPicPr>
          <p:blipFill rotWithShape="1">
            <a:blip r:embed="rId8">
              <a:alphaModFix/>
            </a:blip>
            <a:srcRect b="0" l="0" r="0" t="0"/>
            <a:stretch/>
          </p:blipFill>
          <p:spPr>
            <a:xfrm>
              <a:off x="844727" y="764784"/>
              <a:ext cx="6451442" cy="4078446"/>
            </a:xfrm>
            <a:prstGeom prst="rect">
              <a:avLst/>
            </a:prstGeom>
            <a:noFill/>
            <a:ln>
              <a:noFill/>
            </a:ln>
          </p:spPr>
        </p:pic>
        <p:sp>
          <p:nvSpPr>
            <p:cNvPr id="322" name="Google Shape;322;p13"/>
            <p:cNvSpPr/>
            <p:nvPr/>
          </p:nvSpPr>
          <p:spPr>
            <a:xfrm>
              <a:off x="3618493" y="1498228"/>
              <a:ext cx="154238" cy="791467"/>
            </a:xfrm>
            <a:prstGeom prst="downArrow">
              <a:avLst>
                <a:gd fmla="val 50000" name="adj1"/>
                <a:gd fmla="val 50000" name="adj2"/>
              </a:avLst>
            </a:prstGeom>
            <a:solidFill>
              <a:srgbClr val="7B7B7B"/>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3"/>
            <p:cNvSpPr/>
            <p:nvPr/>
          </p:nvSpPr>
          <p:spPr>
            <a:xfrm>
              <a:off x="2462290" y="1092674"/>
              <a:ext cx="1703181" cy="362317"/>
            </a:xfrm>
            <a:prstGeom prst="rect">
              <a:avLst/>
            </a:prstGeom>
            <a:solidFill>
              <a:schemeClr val="lt1"/>
            </a:solidFill>
            <a:ln cap="flat" cmpd="sng" w="9525">
              <a:solidFill>
                <a:srgbClr val="17161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Acordo de Paris</a:t>
              </a:r>
              <a:endParaRPr/>
            </a:p>
          </p:txBody>
        </p:sp>
      </p:grpSp>
      <p:sp>
        <p:nvSpPr>
          <p:cNvPr id="324" name="Google Shape;324;p13"/>
          <p:cNvSpPr/>
          <p:nvPr/>
        </p:nvSpPr>
        <p:spPr>
          <a:xfrm>
            <a:off x="7407564" y="4973277"/>
            <a:ext cx="3626196" cy="1169551"/>
          </a:xfrm>
          <a:prstGeom prst="rect">
            <a:avLst/>
          </a:prstGeom>
          <a:noFill/>
          <a:ln cap="flat" cmpd="sng" w="9525">
            <a:solidFill>
              <a:srgbClr val="75707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1400">
                <a:solidFill>
                  <a:schemeClr val="dk1"/>
                </a:solidFill>
                <a:latin typeface="Calibri"/>
                <a:ea typeface="Calibri"/>
                <a:cs typeface="Calibri"/>
                <a:sym typeface="Calibri"/>
              </a:rPr>
              <a:t>GHG Emissions with Land Use:</a:t>
            </a:r>
            <a:endParaRPr sz="1400">
              <a:solidFill>
                <a:schemeClr val="dk1"/>
              </a:solidFill>
              <a:latin typeface="Calibri"/>
              <a:ea typeface="Calibri"/>
              <a:cs typeface="Calibri"/>
              <a:sym typeface="Calibri"/>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1,20 MtCO2eq. in 2018</a:t>
            </a:r>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9% reduction between 2017 and 2018</a:t>
            </a:r>
            <a:endParaRPr/>
          </a:p>
          <a:p>
            <a:pPr indent="-266700" lvl="0" marL="360363" marR="0" rtl="0" algn="just">
              <a:spcBef>
                <a:spcPts val="0"/>
              </a:spcBef>
              <a:spcAft>
                <a:spcPts val="0"/>
              </a:spcAft>
              <a:buClr>
                <a:schemeClr val="dk1"/>
              </a:buClr>
              <a:buSzPts val="1400"/>
              <a:buFont typeface="Arial"/>
              <a:buChar char="•"/>
            </a:pPr>
            <a:r>
              <a:rPr b="1" lang="es-ES" sz="1400">
                <a:solidFill>
                  <a:schemeClr val="dk1"/>
                </a:solidFill>
                <a:latin typeface="Calibri"/>
                <a:ea typeface="Calibri"/>
                <a:cs typeface="Calibri"/>
                <a:sym typeface="Calibri"/>
              </a:rPr>
              <a:t>26.5% reduction between 2005 and 2018</a:t>
            </a:r>
            <a:endParaRPr/>
          </a:p>
          <a:p>
            <a:pPr indent="-266700" lvl="0" marL="360363" marR="0" rtl="0" algn="just">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66,7% increase between 1990 and 2018</a:t>
            </a:r>
            <a:endParaRPr/>
          </a:p>
        </p:txBody>
      </p:sp>
      <p:pic>
        <p:nvPicPr>
          <p:cNvPr id="325" name="Google Shape;325;p13"/>
          <p:cNvPicPr preferRelativeResize="0"/>
          <p:nvPr/>
        </p:nvPicPr>
        <p:blipFill rotWithShape="1">
          <a:blip r:embed="rId9">
            <a:alphaModFix/>
          </a:blip>
          <a:srcRect b="0" l="0" r="0" t="0"/>
          <a:stretch/>
        </p:blipFill>
        <p:spPr>
          <a:xfrm>
            <a:off x="8379682" y="2971492"/>
            <a:ext cx="2971801" cy="1875763"/>
          </a:xfrm>
          <a:prstGeom prst="rect">
            <a:avLst/>
          </a:prstGeom>
          <a:noFill/>
          <a:ln>
            <a:noFill/>
          </a:ln>
        </p:spPr>
      </p:pic>
      <p:sp>
        <p:nvSpPr>
          <p:cNvPr id="326" name="Google Shape;326;p13"/>
          <p:cNvSpPr/>
          <p:nvPr/>
        </p:nvSpPr>
        <p:spPr>
          <a:xfrm>
            <a:off x="0" y="0"/>
            <a:ext cx="12192000" cy="457200"/>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s-ES" sz="2100" u="none" cap="none" strike="noStrike">
                <a:solidFill>
                  <a:srgbClr val="202124"/>
                </a:solidFill>
                <a:latin typeface="Arial"/>
                <a:ea typeface="Arial"/>
                <a:cs typeface="Arial"/>
                <a:sym typeface="Arial"/>
              </a:rPr>
              <a:t>Results GHG emissions</a:t>
            </a:r>
            <a:r>
              <a:rPr b="0" i="0" lang="es-ES"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pic>
        <p:nvPicPr>
          <p:cNvPr id="327" name="Google Shape;327;p13"/>
          <p:cNvPicPr preferRelativeResize="0"/>
          <p:nvPr/>
        </p:nvPicPr>
        <p:blipFill>
          <a:blip r:embed="rId10">
            <a:alphaModFix/>
          </a:blip>
          <a:stretch>
            <a:fillRect/>
          </a:stretch>
        </p:blipFill>
        <p:spPr>
          <a:xfrm>
            <a:off x="3372425" y="6277125"/>
            <a:ext cx="8561976" cy="5971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4"/>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3" name="Google Shape;333;p14"/>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334" name="Google Shape;334;p14"/>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pic>
        <p:nvPicPr>
          <p:cNvPr id="335" name="Google Shape;335;p14"/>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336" name="Google Shape;336;p14"/>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37" name="Google Shape;337;p14"/>
          <p:cNvSpPr txBox="1"/>
          <p:nvPr>
            <p:ph type="title"/>
          </p:nvPr>
        </p:nvSpPr>
        <p:spPr>
          <a:xfrm>
            <a:off x="498764" y="1305672"/>
            <a:ext cx="2371435"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Results</a:t>
            </a:r>
            <a:br>
              <a:rPr b="1" lang="es-ES" sz="2000">
                <a:solidFill>
                  <a:srgbClr val="178B9B"/>
                </a:solidFill>
                <a:latin typeface="Arial"/>
                <a:ea typeface="Arial"/>
                <a:cs typeface="Arial"/>
                <a:sym typeface="Arial"/>
              </a:rPr>
            </a:br>
            <a:r>
              <a:rPr b="1" lang="es-ES" sz="2000">
                <a:solidFill>
                  <a:srgbClr val="178B9B"/>
                </a:solidFill>
                <a:latin typeface="Arial"/>
                <a:ea typeface="Arial"/>
                <a:cs typeface="Arial"/>
                <a:sym typeface="Arial"/>
              </a:rPr>
              <a:t>GHG Emissions</a:t>
            </a:r>
            <a:endParaRPr b="1" sz="2000">
              <a:solidFill>
                <a:srgbClr val="178B9B"/>
              </a:solidFill>
              <a:latin typeface="Arial"/>
              <a:ea typeface="Arial"/>
              <a:cs typeface="Arial"/>
              <a:sym typeface="Arial"/>
            </a:endParaRPr>
          </a:p>
        </p:txBody>
      </p:sp>
      <p:sp>
        <p:nvSpPr>
          <p:cNvPr id="338" name="Google Shape;338;p14"/>
          <p:cNvSpPr txBox="1"/>
          <p:nvPr/>
        </p:nvSpPr>
        <p:spPr>
          <a:xfrm>
            <a:off x="3968368" y="732391"/>
            <a:ext cx="59346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Results – GHG Emissions, 1990-2018</a:t>
            </a:r>
            <a:endParaRPr/>
          </a:p>
        </p:txBody>
      </p:sp>
      <p:pic>
        <p:nvPicPr>
          <p:cNvPr id="339" name="Google Shape;339;p14"/>
          <p:cNvPicPr preferRelativeResize="0"/>
          <p:nvPr/>
        </p:nvPicPr>
        <p:blipFill rotWithShape="1">
          <a:blip r:embed="rId7">
            <a:alphaModFix/>
          </a:blip>
          <a:srcRect b="0" l="0" r="0" t="0"/>
          <a:stretch/>
        </p:blipFill>
        <p:spPr>
          <a:xfrm>
            <a:off x="8699443" y="1436173"/>
            <a:ext cx="3041072" cy="1759609"/>
          </a:xfrm>
          <a:prstGeom prst="rect">
            <a:avLst/>
          </a:prstGeom>
          <a:noFill/>
          <a:ln>
            <a:noFill/>
          </a:ln>
        </p:spPr>
      </p:pic>
      <p:pic>
        <p:nvPicPr>
          <p:cNvPr id="340" name="Google Shape;340;p14"/>
          <p:cNvPicPr preferRelativeResize="0"/>
          <p:nvPr/>
        </p:nvPicPr>
        <p:blipFill rotWithShape="1">
          <a:blip r:embed="rId8">
            <a:alphaModFix/>
          </a:blip>
          <a:srcRect b="0" l="0" r="0" t="0"/>
          <a:stretch/>
        </p:blipFill>
        <p:spPr>
          <a:xfrm>
            <a:off x="2978213" y="1436173"/>
            <a:ext cx="5613217" cy="3717718"/>
          </a:xfrm>
          <a:prstGeom prst="rect">
            <a:avLst/>
          </a:prstGeom>
          <a:noFill/>
          <a:ln>
            <a:noFill/>
          </a:ln>
        </p:spPr>
      </p:pic>
      <p:pic>
        <p:nvPicPr>
          <p:cNvPr id="341" name="Google Shape;341;p14"/>
          <p:cNvPicPr preferRelativeResize="0"/>
          <p:nvPr/>
        </p:nvPicPr>
        <p:blipFill rotWithShape="1">
          <a:blip r:embed="rId9">
            <a:alphaModFix/>
          </a:blip>
          <a:srcRect b="0" l="0" r="0" t="0"/>
          <a:stretch/>
        </p:blipFill>
        <p:spPr>
          <a:xfrm>
            <a:off x="8699443" y="3288145"/>
            <a:ext cx="3041072" cy="1865746"/>
          </a:xfrm>
          <a:prstGeom prst="rect">
            <a:avLst/>
          </a:prstGeom>
          <a:noFill/>
          <a:ln>
            <a:noFill/>
          </a:ln>
        </p:spPr>
      </p:pic>
      <p:sp>
        <p:nvSpPr>
          <p:cNvPr id="342" name="Google Shape;342;p14"/>
          <p:cNvSpPr/>
          <p:nvPr/>
        </p:nvSpPr>
        <p:spPr>
          <a:xfrm>
            <a:off x="0" y="0"/>
            <a:ext cx="12192000" cy="457200"/>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s-ES" sz="2100" u="none" cap="none" strike="noStrike">
                <a:solidFill>
                  <a:srgbClr val="202124"/>
                </a:solidFill>
                <a:latin typeface="Arial"/>
                <a:ea typeface="Arial"/>
                <a:cs typeface="Arial"/>
                <a:sym typeface="Arial"/>
              </a:rPr>
              <a:t>Results GHG emissions</a:t>
            </a:r>
            <a:r>
              <a:rPr b="0" i="0" lang="es-ES"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pic>
        <p:nvPicPr>
          <p:cNvPr id="343" name="Google Shape;343;p14"/>
          <p:cNvPicPr preferRelativeResize="0"/>
          <p:nvPr/>
        </p:nvPicPr>
        <p:blipFill>
          <a:blip r:embed="rId10">
            <a:alphaModFix/>
          </a:blip>
          <a:stretch>
            <a:fillRect/>
          </a:stretch>
        </p:blipFill>
        <p:spPr>
          <a:xfrm>
            <a:off x="3372425" y="6277125"/>
            <a:ext cx="8561976" cy="5971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5"/>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9" name="Google Shape;349;p15"/>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350" name="Google Shape;350;p15"/>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pic>
        <p:nvPicPr>
          <p:cNvPr id="351" name="Google Shape;351;p15"/>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352" name="Google Shape;352;p15"/>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53" name="Google Shape;353;p15"/>
          <p:cNvSpPr txBox="1"/>
          <p:nvPr>
            <p:ph type="title"/>
          </p:nvPr>
        </p:nvSpPr>
        <p:spPr>
          <a:xfrm>
            <a:off x="498764" y="1305672"/>
            <a:ext cx="2371435"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Results</a:t>
            </a:r>
            <a:br>
              <a:rPr b="1" lang="es-ES" sz="2000">
                <a:solidFill>
                  <a:srgbClr val="178B9B"/>
                </a:solidFill>
                <a:latin typeface="Arial"/>
                <a:ea typeface="Arial"/>
                <a:cs typeface="Arial"/>
                <a:sym typeface="Arial"/>
              </a:rPr>
            </a:br>
            <a:r>
              <a:rPr b="1" lang="es-ES" sz="2000">
                <a:solidFill>
                  <a:srgbClr val="178B9B"/>
                </a:solidFill>
                <a:latin typeface="Arial"/>
                <a:ea typeface="Arial"/>
                <a:cs typeface="Arial"/>
                <a:sym typeface="Arial"/>
              </a:rPr>
              <a:t>GHG Emissions</a:t>
            </a:r>
            <a:endParaRPr b="1" sz="2000">
              <a:solidFill>
                <a:srgbClr val="178B9B"/>
              </a:solidFill>
              <a:latin typeface="Arial"/>
              <a:ea typeface="Arial"/>
              <a:cs typeface="Arial"/>
              <a:sym typeface="Arial"/>
            </a:endParaRPr>
          </a:p>
        </p:txBody>
      </p:sp>
      <p:sp>
        <p:nvSpPr>
          <p:cNvPr id="354" name="Google Shape;354;p15"/>
          <p:cNvSpPr txBox="1"/>
          <p:nvPr/>
        </p:nvSpPr>
        <p:spPr>
          <a:xfrm>
            <a:off x="3968368" y="732391"/>
            <a:ext cx="59346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Results - Main GHG Emissions</a:t>
            </a:r>
            <a:endParaRPr sz="1800">
              <a:solidFill>
                <a:schemeClr val="dk1"/>
              </a:solidFill>
              <a:latin typeface="Calibri"/>
              <a:ea typeface="Calibri"/>
              <a:cs typeface="Calibri"/>
              <a:sym typeface="Calibri"/>
            </a:endParaRPr>
          </a:p>
        </p:txBody>
      </p:sp>
      <p:pic>
        <p:nvPicPr>
          <p:cNvPr id="355" name="Google Shape;355;p15"/>
          <p:cNvPicPr preferRelativeResize="0"/>
          <p:nvPr/>
        </p:nvPicPr>
        <p:blipFill rotWithShape="1">
          <a:blip r:embed="rId7">
            <a:alphaModFix/>
          </a:blip>
          <a:srcRect b="0" l="0" r="0" t="0"/>
          <a:stretch/>
        </p:blipFill>
        <p:spPr>
          <a:xfrm>
            <a:off x="3062910" y="1113814"/>
            <a:ext cx="3993669" cy="2475762"/>
          </a:xfrm>
          <a:prstGeom prst="rect">
            <a:avLst/>
          </a:prstGeom>
          <a:noFill/>
          <a:ln>
            <a:noFill/>
          </a:ln>
        </p:spPr>
      </p:pic>
      <p:pic>
        <p:nvPicPr>
          <p:cNvPr id="356" name="Google Shape;356;p15"/>
          <p:cNvPicPr preferRelativeResize="0"/>
          <p:nvPr/>
        </p:nvPicPr>
        <p:blipFill rotWithShape="1">
          <a:blip r:embed="rId8">
            <a:alphaModFix/>
          </a:blip>
          <a:srcRect b="0" l="0" r="0" t="0"/>
          <a:stretch/>
        </p:blipFill>
        <p:spPr>
          <a:xfrm>
            <a:off x="7197590" y="1131488"/>
            <a:ext cx="4010776" cy="2475762"/>
          </a:xfrm>
          <a:prstGeom prst="rect">
            <a:avLst/>
          </a:prstGeom>
          <a:noFill/>
          <a:ln>
            <a:noFill/>
          </a:ln>
        </p:spPr>
      </p:pic>
      <p:pic>
        <p:nvPicPr>
          <p:cNvPr id="357" name="Google Shape;357;p15"/>
          <p:cNvPicPr preferRelativeResize="0"/>
          <p:nvPr/>
        </p:nvPicPr>
        <p:blipFill rotWithShape="1">
          <a:blip r:embed="rId9">
            <a:alphaModFix/>
          </a:blip>
          <a:srcRect b="0" l="0" r="0" t="0"/>
          <a:stretch/>
        </p:blipFill>
        <p:spPr>
          <a:xfrm>
            <a:off x="3062910" y="3704700"/>
            <a:ext cx="3987882" cy="2468206"/>
          </a:xfrm>
          <a:prstGeom prst="rect">
            <a:avLst/>
          </a:prstGeom>
          <a:noFill/>
          <a:ln>
            <a:noFill/>
          </a:ln>
        </p:spPr>
      </p:pic>
      <p:sp>
        <p:nvSpPr>
          <p:cNvPr id="358" name="Google Shape;358;p15"/>
          <p:cNvSpPr/>
          <p:nvPr/>
        </p:nvSpPr>
        <p:spPr>
          <a:xfrm>
            <a:off x="0" y="0"/>
            <a:ext cx="12192000" cy="457200"/>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s-ES" sz="2100" u="none" cap="none" strike="noStrike">
                <a:solidFill>
                  <a:srgbClr val="202124"/>
                </a:solidFill>
                <a:latin typeface="Arial"/>
                <a:ea typeface="Arial"/>
                <a:cs typeface="Arial"/>
                <a:sym typeface="Arial"/>
              </a:rPr>
              <a:t>Results GHG emissions</a:t>
            </a:r>
            <a:r>
              <a:rPr b="0" i="0" lang="es-ES"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pic>
        <p:nvPicPr>
          <p:cNvPr id="359" name="Google Shape;359;p15"/>
          <p:cNvPicPr preferRelativeResize="0"/>
          <p:nvPr/>
        </p:nvPicPr>
        <p:blipFill>
          <a:blip r:embed="rId10">
            <a:alphaModFix/>
          </a:blip>
          <a:stretch>
            <a:fillRect/>
          </a:stretch>
        </p:blipFill>
        <p:spPr>
          <a:xfrm>
            <a:off x="3372425" y="6277125"/>
            <a:ext cx="8561976" cy="5971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6"/>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5" name="Google Shape;365;p16"/>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366" name="Google Shape;366;p16"/>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pic>
        <p:nvPicPr>
          <p:cNvPr id="367" name="Google Shape;367;p16"/>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368" name="Google Shape;368;p16"/>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69" name="Google Shape;369;p16"/>
          <p:cNvSpPr txBox="1"/>
          <p:nvPr>
            <p:ph type="title"/>
          </p:nvPr>
        </p:nvSpPr>
        <p:spPr>
          <a:xfrm>
            <a:off x="498764" y="1305672"/>
            <a:ext cx="2371435"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Results</a:t>
            </a:r>
            <a:br>
              <a:rPr b="1" lang="es-ES" sz="2000">
                <a:solidFill>
                  <a:srgbClr val="178B9B"/>
                </a:solidFill>
                <a:latin typeface="Arial"/>
                <a:ea typeface="Arial"/>
                <a:cs typeface="Arial"/>
                <a:sym typeface="Arial"/>
              </a:rPr>
            </a:br>
            <a:r>
              <a:rPr b="1" lang="es-ES" sz="2000">
                <a:solidFill>
                  <a:srgbClr val="178B9B"/>
                </a:solidFill>
                <a:latin typeface="Arial"/>
                <a:ea typeface="Arial"/>
                <a:cs typeface="Arial"/>
                <a:sym typeface="Arial"/>
              </a:rPr>
              <a:t>GHG emissions</a:t>
            </a:r>
            <a:endParaRPr b="1" sz="2000">
              <a:solidFill>
                <a:srgbClr val="178B9B"/>
              </a:solidFill>
              <a:latin typeface="Arial"/>
              <a:ea typeface="Arial"/>
              <a:cs typeface="Arial"/>
              <a:sym typeface="Arial"/>
            </a:endParaRPr>
          </a:p>
        </p:txBody>
      </p:sp>
      <p:sp>
        <p:nvSpPr>
          <p:cNvPr id="370" name="Google Shape;370;p16"/>
          <p:cNvSpPr txBox="1"/>
          <p:nvPr/>
        </p:nvSpPr>
        <p:spPr>
          <a:xfrm>
            <a:off x="3968368" y="732391"/>
            <a:ext cx="6801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Results – Profile of Emissions in the different territories of Portugal</a:t>
            </a:r>
            <a:endParaRPr sz="1800">
              <a:solidFill>
                <a:schemeClr val="dk1"/>
              </a:solidFill>
              <a:latin typeface="Calibri"/>
              <a:ea typeface="Calibri"/>
              <a:cs typeface="Calibri"/>
              <a:sym typeface="Calibri"/>
            </a:endParaRPr>
          </a:p>
        </p:txBody>
      </p:sp>
      <p:grpSp>
        <p:nvGrpSpPr>
          <p:cNvPr id="371" name="Google Shape;371;p16"/>
          <p:cNvGrpSpPr/>
          <p:nvPr/>
        </p:nvGrpSpPr>
        <p:grpSpPr>
          <a:xfrm>
            <a:off x="7333775" y="1142115"/>
            <a:ext cx="3537425" cy="2469303"/>
            <a:chOff x="8741044" y="2558949"/>
            <a:chExt cx="2974188" cy="2112743"/>
          </a:xfrm>
        </p:grpSpPr>
        <p:pic>
          <p:nvPicPr>
            <p:cNvPr id="372" name="Google Shape;372;p16"/>
            <p:cNvPicPr preferRelativeResize="0"/>
            <p:nvPr/>
          </p:nvPicPr>
          <p:blipFill rotWithShape="1">
            <a:blip r:embed="rId7">
              <a:alphaModFix/>
            </a:blip>
            <a:srcRect b="0" l="0" r="0" t="0"/>
            <a:stretch/>
          </p:blipFill>
          <p:spPr>
            <a:xfrm>
              <a:off x="8741044" y="2558949"/>
              <a:ext cx="2974188" cy="2112743"/>
            </a:xfrm>
            <a:prstGeom prst="rect">
              <a:avLst/>
            </a:prstGeom>
            <a:noFill/>
            <a:ln>
              <a:noFill/>
            </a:ln>
          </p:spPr>
        </p:pic>
        <p:sp>
          <p:nvSpPr>
            <p:cNvPr id="373" name="Google Shape;373;p16"/>
            <p:cNvSpPr txBox="1"/>
            <p:nvPr/>
          </p:nvSpPr>
          <p:spPr>
            <a:xfrm>
              <a:off x="10320812" y="2590562"/>
              <a:ext cx="449918" cy="2181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Calibri"/>
                  <a:ea typeface="Calibri"/>
                  <a:cs typeface="Calibri"/>
                  <a:sym typeface="Calibri"/>
                </a:rPr>
                <a:t>Açores</a:t>
              </a:r>
              <a:endParaRPr/>
            </a:p>
          </p:txBody>
        </p:sp>
      </p:grpSp>
      <p:grpSp>
        <p:nvGrpSpPr>
          <p:cNvPr id="374" name="Google Shape;374;p16"/>
          <p:cNvGrpSpPr/>
          <p:nvPr/>
        </p:nvGrpSpPr>
        <p:grpSpPr>
          <a:xfrm>
            <a:off x="3110950" y="1142115"/>
            <a:ext cx="3869933" cy="2469303"/>
            <a:chOff x="871039" y="358555"/>
            <a:chExt cx="4639008" cy="3130269"/>
          </a:xfrm>
        </p:grpSpPr>
        <p:pic>
          <p:nvPicPr>
            <p:cNvPr id="375" name="Google Shape;375;p16"/>
            <p:cNvPicPr preferRelativeResize="0"/>
            <p:nvPr/>
          </p:nvPicPr>
          <p:blipFill rotWithShape="1">
            <a:blip r:embed="rId8">
              <a:alphaModFix/>
            </a:blip>
            <a:srcRect b="0" l="0" r="0" t="0"/>
            <a:stretch/>
          </p:blipFill>
          <p:spPr>
            <a:xfrm>
              <a:off x="871039" y="358555"/>
              <a:ext cx="4639008" cy="3130269"/>
            </a:xfrm>
            <a:prstGeom prst="rect">
              <a:avLst/>
            </a:prstGeom>
            <a:noFill/>
            <a:ln>
              <a:noFill/>
            </a:ln>
          </p:spPr>
        </p:pic>
        <p:sp>
          <p:nvSpPr>
            <p:cNvPr id="376" name="Google Shape;376;p16"/>
            <p:cNvSpPr txBox="1"/>
            <p:nvPr/>
          </p:nvSpPr>
          <p:spPr>
            <a:xfrm>
              <a:off x="1180155" y="510689"/>
              <a:ext cx="9859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Madeira</a:t>
              </a:r>
              <a:endParaRPr/>
            </a:p>
          </p:txBody>
        </p:sp>
      </p:grpSp>
      <p:pic>
        <p:nvPicPr>
          <p:cNvPr id="377" name="Google Shape;377;p16"/>
          <p:cNvPicPr preferRelativeResize="0"/>
          <p:nvPr/>
        </p:nvPicPr>
        <p:blipFill rotWithShape="1">
          <a:blip r:embed="rId9">
            <a:alphaModFix/>
          </a:blip>
          <a:srcRect b="0" l="0" r="0" t="0"/>
          <a:stretch/>
        </p:blipFill>
        <p:spPr>
          <a:xfrm>
            <a:off x="3110950" y="3750871"/>
            <a:ext cx="3869932" cy="2353927"/>
          </a:xfrm>
          <a:prstGeom prst="rect">
            <a:avLst/>
          </a:prstGeom>
          <a:noFill/>
          <a:ln>
            <a:noFill/>
          </a:ln>
        </p:spPr>
      </p:pic>
      <p:pic>
        <p:nvPicPr>
          <p:cNvPr id="378" name="Google Shape;378;p16"/>
          <p:cNvPicPr preferRelativeResize="0"/>
          <p:nvPr/>
        </p:nvPicPr>
        <p:blipFill>
          <a:blip r:embed="rId10">
            <a:alphaModFix/>
          </a:blip>
          <a:stretch>
            <a:fillRect/>
          </a:stretch>
        </p:blipFill>
        <p:spPr>
          <a:xfrm>
            <a:off x="3372425" y="6277125"/>
            <a:ext cx="8561976" cy="5971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7"/>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4" name="Google Shape;384;p17"/>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385" name="Google Shape;385;p17"/>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pic>
        <p:nvPicPr>
          <p:cNvPr id="386" name="Google Shape;386;p17"/>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387" name="Google Shape;387;p17"/>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388" name="Google Shape;388;p17"/>
          <p:cNvSpPr txBox="1"/>
          <p:nvPr>
            <p:ph type="title"/>
          </p:nvPr>
        </p:nvSpPr>
        <p:spPr>
          <a:xfrm>
            <a:off x="498764" y="1305672"/>
            <a:ext cx="2371435"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Results</a:t>
            </a:r>
            <a:br>
              <a:rPr b="1" lang="es-ES" sz="2000">
                <a:solidFill>
                  <a:srgbClr val="178B9B"/>
                </a:solidFill>
                <a:latin typeface="Arial"/>
                <a:ea typeface="Arial"/>
                <a:cs typeface="Arial"/>
                <a:sym typeface="Arial"/>
              </a:rPr>
            </a:br>
            <a:r>
              <a:rPr b="1" lang="es-ES" sz="2000">
                <a:solidFill>
                  <a:srgbClr val="178B9B"/>
                </a:solidFill>
                <a:latin typeface="Arial"/>
                <a:ea typeface="Arial"/>
                <a:cs typeface="Arial"/>
                <a:sym typeface="Arial"/>
              </a:rPr>
              <a:t>GHG emissions</a:t>
            </a:r>
            <a:endParaRPr b="1" sz="2000">
              <a:solidFill>
                <a:srgbClr val="178B9B"/>
              </a:solidFill>
              <a:latin typeface="Arial"/>
              <a:ea typeface="Arial"/>
              <a:cs typeface="Arial"/>
              <a:sym typeface="Arial"/>
            </a:endParaRPr>
          </a:p>
        </p:txBody>
      </p:sp>
      <p:sp>
        <p:nvSpPr>
          <p:cNvPr id="389" name="Google Shape;389;p17"/>
          <p:cNvSpPr txBox="1"/>
          <p:nvPr/>
        </p:nvSpPr>
        <p:spPr>
          <a:xfrm>
            <a:off x="3968368" y="732391"/>
            <a:ext cx="6801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Results - Carbon Intensity</a:t>
            </a:r>
            <a:endParaRPr sz="1800">
              <a:solidFill>
                <a:schemeClr val="dk1"/>
              </a:solidFill>
              <a:latin typeface="Calibri"/>
              <a:ea typeface="Calibri"/>
              <a:cs typeface="Calibri"/>
              <a:sym typeface="Calibri"/>
            </a:endParaRPr>
          </a:p>
        </p:txBody>
      </p:sp>
      <p:sp>
        <p:nvSpPr>
          <p:cNvPr id="390" name="Google Shape;390;p17"/>
          <p:cNvSpPr txBox="1"/>
          <p:nvPr/>
        </p:nvSpPr>
        <p:spPr>
          <a:xfrm>
            <a:off x="4042894" y="5610774"/>
            <a:ext cx="224486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Source: INE, IRERPA</a:t>
            </a:r>
            <a:endParaRPr/>
          </a:p>
        </p:txBody>
      </p:sp>
      <p:graphicFrame>
        <p:nvGraphicFramePr>
          <p:cNvPr id="391" name="Google Shape;391;p17"/>
          <p:cNvGraphicFramePr/>
          <p:nvPr/>
        </p:nvGraphicFramePr>
        <p:xfrm>
          <a:off x="4042894" y="1219867"/>
          <a:ext cx="3000000" cy="3000000"/>
        </p:xfrm>
        <a:graphic>
          <a:graphicData uri="http://schemas.openxmlformats.org/drawingml/2006/table">
            <a:tbl>
              <a:tblPr>
                <a:noFill/>
                <a:tableStyleId>{6360033E-615D-4267-97FA-4FAB33EF7B1E}</a:tableStyleId>
              </a:tblPr>
              <a:tblGrid>
                <a:gridCol w="1289400"/>
                <a:gridCol w="1799800"/>
                <a:gridCol w="1799800"/>
                <a:gridCol w="1799800"/>
              </a:tblGrid>
              <a:tr h="338050">
                <a:tc rowSpan="2">
                  <a:txBody>
                    <a:bodyPr/>
                    <a:lstStyle/>
                    <a:p>
                      <a:pPr indent="0" lvl="0" marL="0" marR="0" rtl="0" algn="l">
                        <a:spcBef>
                          <a:spcPts val="0"/>
                        </a:spcBef>
                        <a:spcAft>
                          <a:spcPts val="0"/>
                        </a:spcAft>
                        <a:buNone/>
                      </a:pPr>
                      <a:r>
                        <a:t/>
                      </a:r>
                      <a:endParaRPr b="1" i="0" sz="18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c>
                  <a:txBody>
                    <a:bodyPr/>
                    <a:lstStyle/>
                    <a:p>
                      <a:pPr indent="0" lvl="0" marL="0" marR="0" rtl="0" algn="ctr">
                        <a:spcBef>
                          <a:spcPts val="0"/>
                        </a:spcBef>
                        <a:spcAft>
                          <a:spcPts val="0"/>
                        </a:spcAft>
                        <a:buNone/>
                      </a:pPr>
                      <a:r>
                        <a:rPr b="1" lang="es-ES" sz="2000" u="none" cap="none" strike="noStrike">
                          <a:solidFill>
                            <a:schemeClr val="lt1"/>
                          </a:solidFill>
                          <a:latin typeface="Calibri"/>
                          <a:ea typeface="Calibri"/>
                          <a:cs typeface="Calibri"/>
                          <a:sym typeface="Calibri"/>
                        </a:rPr>
                        <a:t>GDP 2018</a:t>
                      </a:r>
                      <a:endParaRPr b="1" i="0" sz="20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c>
                  <a:txBody>
                    <a:bodyPr/>
                    <a:lstStyle/>
                    <a:p>
                      <a:pPr indent="0" lvl="0" marL="0" marR="0" rtl="0" algn="ctr">
                        <a:spcBef>
                          <a:spcPts val="0"/>
                        </a:spcBef>
                        <a:spcAft>
                          <a:spcPts val="0"/>
                        </a:spcAft>
                        <a:buNone/>
                      </a:pPr>
                      <a:r>
                        <a:rPr b="1" lang="es-ES" sz="2000" u="none" cap="none" strike="noStrike">
                          <a:solidFill>
                            <a:schemeClr val="lt1"/>
                          </a:solidFill>
                          <a:latin typeface="Calibri"/>
                          <a:ea typeface="Calibri"/>
                          <a:cs typeface="Calibri"/>
                          <a:sym typeface="Calibri"/>
                        </a:rPr>
                        <a:t>Population</a:t>
                      </a:r>
                      <a:endParaRPr b="1" i="0" sz="20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c>
                  <a:txBody>
                    <a:bodyPr/>
                    <a:lstStyle/>
                    <a:p>
                      <a:pPr indent="0" lvl="0" marL="0" marR="0" rtl="0" algn="r">
                        <a:spcBef>
                          <a:spcPts val="0"/>
                        </a:spcBef>
                        <a:spcAft>
                          <a:spcPts val="0"/>
                        </a:spcAft>
                        <a:buNone/>
                      </a:pPr>
                      <a:r>
                        <a:rPr b="1" lang="es-ES" sz="2000" u="none" cap="none" strike="noStrike">
                          <a:solidFill>
                            <a:schemeClr val="lt1"/>
                          </a:solidFill>
                          <a:latin typeface="Calibri"/>
                          <a:ea typeface="Calibri"/>
                          <a:cs typeface="Calibri"/>
                          <a:sym typeface="Calibri"/>
                        </a:rPr>
                        <a:t>Emissions 2018</a:t>
                      </a:r>
                      <a:endParaRPr b="1" i="0" sz="20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r>
              <a:tr h="297375">
                <a:tc vMerge="1"/>
                <a:tc>
                  <a:txBody>
                    <a:bodyPr/>
                    <a:lstStyle/>
                    <a:p>
                      <a:pPr indent="0" lvl="0" marL="0" marR="0" rtl="0" algn="r">
                        <a:spcBef>
                          <a:spcPts val="0"/>
                        </a:spcBef>
                        <a:spcAft>
                          <a:spcPts val="0"/>
                        </a:spcAft>
                        <a:buNone/>
                      </a:pPr>
                      <a:r>
                        <a:rPr b="0" lang="es-ES" sz="1600" u="none" cap="none" strike="noStrike">
                          <a:solidFill>
                            <a:schemeClr val="lt1"/>
                          </a:solidFill>
                          <a:latin typeface="Calibri"/>
                          <a:ea typeface="Calibri"/>
                          <a:cs typeface="Calibri"/>
                          <a:sym typeface="Calibri"/>
                        </a:rPr>
                        <a:t>mil €</a:t>
                      </a:r>
                      <a:endParaRPr b="0" i="0" sz="16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c>
                  <a:txBody>
                    <a:bodyPr/>
                    <a:lstStyle/>
                    <a:p>
                      <a:pPr indent="0" lvl="0" marL="0" marR="0" rtl="0" algn="r">
                        <a:spcBef>
                          <a:spcPts val="0"/>
                        </a:spcBef>
                        <a:spcAft>
                          <a:spcPts val="0"/>
                        </a:spcAft>
                        <a:buNone/>
                      </a:pPr>
                      <a:r>
                        <a:rPr b="0" lang="es-ES" sz="1600" u="none" cap="none" strike="noStrike">
                          <a:solidFill>
                            <a:schemeClr val="lt1"/>
                          </a:solidFill>
                          <a:latin typeface="Calibri"/>
                          <a:ea typeface="Calibri"/>
                          <a:cs typeface="Calibri"/>
                          <a:sym typeface="Calibri"/>
                        </a:rPr>
                        <a:t>habitantes</a:t>
                      </a:r>
                      <a:endParaRPr b="0" i="0" sz="16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c>
                  <a:txBody>
                    <a:bodyPr/>
                    <a:lstStyle/>
                    <a:p>
                      <a:pPr indent="0" lvl="0" marL="0" marR="0" rtl="0" algn="r">
                        <a:spcBef>
                          <a:spcPts val="0"/>
                        </a:spcBef>
                        <a:spcAft>
                          <a:spcPts val="0"/>
                        </a:spcAft>
                        <a:buNone/>
                      </a:pPr>
                      <a:r>
                        <a:rPr b="0" lang="es-ES" sz="1600" u="none" cap="none" strike="noStrike">
                          <a:solidFill>
                            <a:schemeClr val="lt1"/>
                          </a:solidFill>
                          <a:latin typeface="Calibri"/>
                          <a:ea typeface="Calibri"/>
                          <a:cs typeface="Calibri"/>
                          <a:sym typeface="Calibri"/>
                        </a:rPr>
                        <a:t>tCO2</a:t>
                      </a:r>
                      <a:endParaRPr b="0" i="0" sz="1600" u="none" cap="none" strike="noStrike">
                        <a:solidFill>
                          <a:schemeClr val="lt1"/>
                        </a:solidFill>
                        <a:latin typeface="Calibri"/>
                        <a:ea typeface="Calibri"/>
                        <a:cs typeface="Calibri"/>
                        <a:sym typeface="Calibri"/>
                      </a:endParaRPr>
                    </a:p>
                  </a:txBody>
                  <a:tcPr marT="45725" marB="45725" marR="91450" marL="91450" anchor="ctr">
                    <a:solidFill>
                      <a:srgbClr val="1F3864"/>
                    </a:solidFill>
                  </a:tcPr>
                </a:tc>
              </a:tr>
              <a:tr h="338050">
                <a:tc>
                  <a:txBody>
                    <a:bodyPr/>
                    <a:lstStyle/>
                    <a:p>
                      <a:pPr indent="0" lvl="0" marL="0" marR="0" rtl="0" algn="l">
                        <a:spcBef>
                          <a:spcPts val="0"/>
                        </a:spcBef>
                        <a:spcAft>
                          <a:spcPts val="0"/>
                        </a:spcAft>
                        <a:buNone/>
                      </a:pPr>
                      <a:r>
                        <a:rPr b="1" lang="es-ES" sz="2000" u="none" cap="none" strike="noStrike">
                          <a:latin typeface="Calibri"/>
                          <a:ea typeface="Calibri"/>
                          <a:cs typeface="Calibri"/>
                          <a:sym typeface="Calibri"/>
                        </a:rPr>
                        <a:t>Portugal</a:t>
                      </a:r>
                      <a:endParaRPr b="1" i="0" sz="2000" u="none" cap="none" strike="noStrike">
                        <a:solidFill>
                          <a:srgbClr val="000000"/>
                        </a:solidFill>
                        <a:latin typeface="Calibri"/>
                        <a:ea typeface="Calibri"/>
                        <a:cs typeface="Calibri"/>
                        <a:sym typeface="Calibri"/>
                      </a:endParaRPr>
                    </a:p>
                  </a:txBody>
                  <a:tcPr marT="45725" marB="45725" marR="91450" marL="91450" anchor="ctr">
                    <a:solidFill>
                      <a:srgbClr val="BBD6EE"/>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203 896 177</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BBD6EE"/>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10 276 617</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BBD6EE"/>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60 993 000</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BBD6EE"/>
                    </a:solidFill>
                  </a:tcPr>
                </a:tc>
              </a:tr>
              <a:tr h="297375">
                <a:tc rowSpan="2">
                  <a:txBody>
                    <a:bodyPr/>
                    <a:lstStyle/>
                    <a:p>
                      <a:pPr indent="0" lvl="0" marL="0" marR="0" rtl="0" algn="l">
                        <a:spcBef>
                          <a:spcPts val="0"/>
                        </a:spcBef>
                        <a:spcAft>
                          <a:spcPts val="0"/>
                        </a:spcAft>
                        <a:buNone/>
                      </a:pPr>
                      <a:r>
                        <a:rPr b="1" lang="es-ES" sz="2000" u="none" cap="none" strike="noStrike">
                          <a:latin typeface="Calibri"/>
                          <a:ea typeface="Calibri"/>
                          <a:cs typeface="Calibri"/>
                          <a:sym typeface="Calibri"/>
                        </a:rPr>
                        <a:t>Madeira</a:t>
                      </a:r>
                      <a:endParaRPr b="1" i="0" sz="20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4 890 858</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253 945</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1 162 935</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r>
              <a:tr h="297375">
                <a:tc vMerge="1"/>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2,4%</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2,5%</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c>
                  <a:txBody>
                    <a:bodyPr/>
                    <a:lstStyle/>
                    <a:p>
                      <a:pPr indent="0" lvl="0" marL="0" marR="0" rtl="0" algn="r">
                        <a:spcBef>
                          <a:spcPts val="0"/>
                        </a:spcBef>
                        <a:spcAft>
                          <a:spcPts val="0"/>
                        </a:spcAft>
                        <a:buNone/>
                      </a:pPr>
                      <a:r>
                        <a:rPr lang="es-ES" sz="1800" u="none" cap="none" strike="noStrike">
                          <a:latin typeface="Calibri"/>
                          <a:ea typeface="Calibri"/>
                          <a:cs typeface="Calibri"/>
                          <a:sym typeface="Calibri"/>
                        </a:rPr>
                        <a:t>1,9%</a:t>
                      </a:r>
                      <a:endParaRPr b="0" i="0" sz="1800" u="none" cap="none" strike="noStrike">
                        <a:solidFill>
                          <a:srgbClr val="000000"/>
                        </a:solidFill>
                        <a:latin typeface="Calibri"/>
                        <a:ea typeface="Calibri"/>
                        <a:cs typeface="Calibri"/>
                        <a:sym typeface="Calibri"/>
                      </a:endParaRPr>
                    </a:p>
                  </a:txBody>
                  <a:tcPr marT="45725" marB="45725" marR="91450" marL="91450" anchor="ctr">
                    <a:solidFill>
                      <a:srgbClr val="DDEAF6"/>
                    </a:solidFill>
                  </a:tcPr>
                </a:tc>
              </a:tr>
            </a:tbl>
          </a:graphicData>
        </a:graphic>
      </p:graphicFrame>
      <p:graphicFrame>
        <p:nvGraphicFramePr>
          <p:cNvPr id="392" name="Google Shape;392;p17"/>
          <p:cNvGraphicFramePr/>
          <p:nvPr/>
        </p:nvGraphicFramePr>
        <p:xfrm>
          <a:off x="4042894" y="3210344"/>
          <a:ext cx="3000000" cy="3000000"/>
        </p:xfrm>
        <a:graphic>
          <a:graphicData uri="http://schemas.openxmlformats.org/drawingml/2006/table">
            <a:tbl>
              <a:tblPr>
                <a:noFill/>
                <a:tableStyleId>{6360033E-615D-4267-97FA-4FAB33EF7B1E}</a:tableStyleId>
              </a:tblPr>
              <a:tblGrid>
                <a:gridCol w="1357875"/>
                <a:gridCol w="2868550"/>
                <a:gridCol w="2462350"/>
              </a:tblGrid>
              <a:tr h="338050">
                <a:tc rowSpan="2">
                  <a:txBody>
                    <a:bodyPr/>
                    <a:lstStyle/>
                    <a:p>
                      <a:pPr indent="0" lvl="0" marL="0" marR="0" rtl="0" algn="l">
                        <a:spcBef>
                          <a:spcPts val="0"/>
                        </a:spcBef>
                        <a:spcAft>
                          <a:spcPts val="0"/>
                        </a:spcAft>
                        <a:buNone/>
                      </a:pPr>
                      <a:r>
                        <a:t/>
                      </a:r>
                      <a:endParaRPr b="1" i="0" sz="1800" u="none" cap="none" strike="noStrike">
                        <a:solidFill>
                          <a:schemeClr val="lt1"/>
                        </a:solidFill>
                        <a:latin typeface="Calibri"/>
                        <a:ea typeface="Calibri"/>
                        <a:cs typeface="Calibri"/>
                        <a:sym typeface="Calibri"/>
                      </a:endParaRPr>
                    </a:p>
                  </a:txBody>
                  <a:tcPr marT="45725" marB="45725" marR="91450" marL="91450" anchor="ctr">
                    <a:solidFill>
                      <a:srgbClr val="833C0B"/>
                    </a:solidFill>
                  </a:tcPr>
                </a:tc>
                <a:tc>
                  <a:txBody>
                    <a:bodyPr/>
                    <a:lstStyle/>
                    <a:p>
                      <a:pPr indent="0" lvl="0" marL="0" marR="0" rtl="0" algn="ctr">
                        <a:spcBef>
                          <a:spcPts val="0"/>
                        </a:spcBef>
                        <a:spcAft>
                          <a:spcPts val="0"/>
                        </a:spcAft>
                        <a:buNone/>
                      </a:pPr>
                      <a:r>
                        <a:rPr b="1" lang="es-ES" sz="2000" u="none" cap="none" strike="noStrike">
                          <a:solidFill>
                            <a:schemeClr val="lt1"/>
                          </a:solidFill>
                          <a:latin typeface="Calibri"/>
                          <a:ea typeface="Calibri"/>
                          <a:cs typeface="Calibri"/>
                          <a:sym typeface="Calibri"/>
                        </a:rPr>
                        <a:t>Carbon Intensity of GDP</a:t>
                      </a:r>
                      <a:endParaRPr b="1" sz="2000" u="none" cap="none" strike="noStrike">
                        <a:solidFill>
                          <a:schemeClr val="lt1"/>
                        </a:solidFill>
                        <a:latin typeface="Calibri"/>
                        <a:ea typeface="Calibri"/>
                        <a:cs typeface="Calibri"/>
                        <a:sym typeface="Calibri"/>
                      </a:endParaRPr>
                    </a:p>
                  </a:txBody>
                  <a:tcPr marT="45725" marB="45725" marR="91450" marL="91450" anchor="ctr">
                    <a:solidFill>
                      <a:srgbClr val="833C0B"/>
                    </a:solidFill>
                  </a:tcPr>
                </a:tc>
                <a:tc>
                  <a:txBody>
                    <a:bodyPr/>
                    <a:lstStyle/>
                    <a:p>
                      <a:pPr indent="0" lvl="0" marL="0" marR="0" rtl="0" algn="ctr">
                        <a:spcBef>
                          <a:spcPts val="0"/>
                        </a:spcBef>
                        <a:spcAft>
                          <a:spcPts val="0"/>
                        </a:spcAft>
                        <a:buNone/>
                      </a:pPr>
                      <a:r>
                        <a:rPr b="1" lang="es-ES" sz="2000" u="none" cap="none" strike="noStrike">
                          <a:solidFill>
                            <a:schemeClr val="lt1"/>
                          </a:solidFill>
                          <a:latin typeface="Calibri"/>
                          <a:ea typeface="Calibri"/>
                          <a:cs typeface="Calibri"/>
                          <a:sym typeface="Calibri"/>
                        </a:rPr>
                        <a:t>Per capita emissions</a:t>
                      </a:r>
                      <a:endParaRPr b="1" sz="2000" u="none" cap="none" strike="noStrike">
                        <a:solidFill>
                          <a:schemeClr val="lt1"/>
                        </a:solidFill>
                        <a:latin typeface="Calibri"/>
                        <a:ea typeface="Calibri"/>
                        <a:cs typeface="Calibri"/>
                        <a:sym typeface="Calibri"/>
                      </a:endParaRPr>
                    </a:p>
                  </a:txBody>
                  <a:tcPr marT="45725" marB="45725" marR="91450" marL="91450" anchor="ctr">
                    <a:solidFill>
                      <a:srgbClr val="833C0B"/>
                    </a:solidFill>
                  </a:tcPr>
                </a:tc>
              </a:tr>
              <a:tr h="297375">
                <a:tc vMerge="1"/>
                <a:tc>
                  <a:txBody>
                    <a:bodyPr/>
                    <a:lstStyle/>
                    <a:p>
                      <a:pPr indent="0" lvl="0" marL="0" marR="0" rtl="0" algn="r">
                        <a:lnSpc>
                          <a:spcPct val="100000"/>
                        </a:lnSpc>
                        <a:spcBef>
                          <a:spcPts val="0"/>
                        </a:spcBef>
                        <a:spcAft>
                          <a:spcPts val="0"/>
                        </a:spcAft>
                        <a:buClr>
                          <a:schemeClr val="lt1"/>
                        </a:buClr>
                        <a:buSzPts val="1600"/>
                        <a:buFont typeface="Calibri"/>
                        <a:buNone/>
                      </a:pPr>
                      <a:r>
                        <a:rPr b="0" lang="es-ES" sz="1600" u="none" cap="none" strike="noStrike">
                          <a:solidFill>
                            <a:schemeClr val="lt1"/>
                          </a:solidFill>
                          <a:latin typeface="Calibri"/>
                          <a:ea typeface="Calibri"/>
                          <a:cs typeface="Calibri"/>
                          <a:sym typeface="Calibri"/>
                        </a:rPr>
                        <a:t>tCO2 / M€</a:t>
                      </a:r>
                      <a:endParaRPr/>
                    </a:p>
                  </a:txBody>
                  <a:tcPr marT="45725" marB="45725" marR="91450" marL="91450" anchor="b">
                    <a:solidFill>
                      <a:srgbClr val="833C0B"/>
                    </a:solidFill>
                  </a:tcPr>
                </a:tc>
                <a:tc>
                  <a:txBody>
                    <a:bodyPr/>
                    <a:lstStyle/>
                    <a:p>
                      <a:pPr indent="0" lvl="0" marL="0" marR="0" rtl="0" algn="r">
                        <a:lnSpc>
                          <a:spcPct val="100000"/>
                        </a:lnSpc>
                        <a:spcBef>
                          <a:spcPts val="0"/>
                        </a:spcBef>
                        <a:spcAft>
                          <a:spcPts val="0"/>
                        </a:spcAft>
                        <a:buClr>
                          <a:schemeClr val="lt1"/>
                        </a:buClr>
                        <a:buSzPts val="1600"/>
                        <a:buFont typeface="Calibri"/>
                        <a:buNone/>
                      </a:pPr>
                      <a:r>
                        <a:rPr b="0" lang="es-ES" sz="1600" u="none" cap="none" strike="noStrike">
                          <a:solidFill>
                            <a:schemeClr val="lt1"/>
                          </a:solidFill>
                          <a:latin typeface="Calibri"/>
                          <a:ea typeface="Calibri"/>
                          <a:cs typeface="Calibri"/>
                          <a:sym typeface="Calibri"/>
                        </a:rPr>
                        <a:t> tCO2 / habitante</a:t>
                      </a:r>
                      <a:endParaRPr/>
                    </a:p>
                  </a:txBody>
                  <a:tcPr marT="45725" marB="45725" marR="91450" marL="91450" anchor="b">
                    <a:solidFill>
                      <a:srgbClr val="833C0B"/>
                    </a:solidFill>
                  </a:tcPr>
                </a:tc>
              </a:tr>
              <a:tr h="338050">
                <a:tc>
                  <a:txBody>
                    <a:bodyPr/>
                    <a:lstStyle/>
                    <a:p>
                      <a:pPr indent="0" lvl="0" marL="0" marR="0" rtl="0" algn="l">
                        <a:spcBef>
                          <a:spcPts val="0"/>
                        </a:spcBef>
                        <a:spcAft>
                          <a:spcPts val="0"/>
                        </a:spcAft>
                        <a:buNone/>
                      </a:pPr>
                      <a:r>
                        <a:rPr b="1" i="0" lang="es-ES" sz="2000" u="none" cap="none" strike="noStrike">
                          <a:solidFill>
                            <a:srgbClr val="000000"/>
                          </a:solidFill>
                          <a:latin typeface="Calibri"/>
                          <a:ea typeface="Calibri"/>
                          <a:cs typeface="Calibri"/>
                          <a:sym typeface="Calibri"/>
                        </a:rPr>
                        <a:t>UE 27</a:t>
                      </a:r>
                      <a:endParaRPr/>
                    </a:p>
                  </a:txBody>
                  <a:tcPr marT="45725" marB="45725" marR="91450" marL="91450" anchor="ctr">
                    <a:solidFill>
                      <a:schemeClr val="accent2"/>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279</a:t>
                      </a:r>
                      <a:endParaRPr/>
                    </a:p>
                  </a:txBody>
                  <a:tcPr marT="45725" marB="45725" marR="91450" marL="91450" anchor="ctr">
                    <a:solidFill>
                      <a:schemeClr val="accent2"/>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7,0</a:t>
                      </a:r>
                      <a:endParaRPr/>
                    </a:p>
                  </a:txBody>
                  <a:tcPr marT="45725" marB="45725" marR="91450" marL="91450" anchor="ctr">
                    <a:solidFill>
                      <a:schemeClr val="accent2"/>
                    </a:solidFill>
                  </a:tcPr>
                </a:tc>
              </a:tr>
              <a:tr h="338050">
                <a:tc>
                  <a:txBody>
                    <a:bodyPr/>
                    <a:lstStyle/>
                    <a:p>
                      <a:pPr indent="0" lvl="0" marL="0" marR="0" rtl="0" algn="l">
                        <a:spcBef>
                          <a:spcPts val="0"/>
                        </a:spcBef>
                        <a:spcAft>
                          <a:spcPts val="0"/>
                        </a:spcAft>
                        <a:buNone/>
                      </a:pPr>
                      <a:r>
                        <a:rPr b="1" lang="es-ES" sz="2000" u="none" cap="none" strike="noStrike">
                          <a:latin typeface="Calibri"/>
                          <a:ea typeface="Calibri"/>
                          <a:cs typeface="Calibri"/>
                          <a:sym typeface="Calibri"/>
                        </a:rPr>
                        <a:t>Portugal</a:t>
                      </a:r>
                      <a:endParaRPr b="1" i="0" sz="2000" u="none" cap="none" strike="noStrike">
                        <a:solidFill>
                          <a:srgbClr val="000000"/>
                        </a:solidFill>
                        <a:latin typeface="Calibri"/>
                        <a:ea typeface="Calibri"/>
                        <a:cs typeface="Calibri"/>
                        <a:sym typeface="Calibri"/>
                      </a:endParaRPr>
                    </a:p>
                  </a:txBody>
                  <a:tcPr marT="45725" marB="45725" marR="91450" marL="91450" anchor="ctr">
                    <a:solidFill>
                      <a:srgbClr val="F4B081"/>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299</a:t>
                      </a:r>
                      <a:endParaRPr/>
                    </a:p>
                  </a:txBody>
                  <a:tcPr marT="45725" marB="45725" marR="91450" marL="91450" anchor="ctr">
                    <a:solidFill>
                      <a:srgbClr val="F4B081"/>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5,9</a:t>
                      </a:r>
                      <a:endParaRPr/>
                    </a:p>
                  </a:txBody>
                  <a:tcPr marT="45725" marB="45725" marR="91450" marL="91450" anchor="ctr">
                    <a:solidFill>
                      <a:srgbClr val="F4B081"/>
                    </a:solidFill>
                  </a:tcPr>
                </a:tc>
              </a:tr>
              <a:tr h="297375">
                <a:tc rowSpan="2">
                  <a:txBody>
                    <a:bodyPr/>
                    <a:lstStyle/>
                    <a:p>
                      <a:pPr indent="0" lvl="0" marL="0" marR="0" rtl="0" algn="l">
                        <a:spcBef>
                          <a:spcPts val="0"/>
                        </a:spcBef>
                        <a:spcAft>
                          <a:spcPts val="0"/>
                        </a:spcAft>
                        <a:buNone/>
                      </a:pPr>
                      <a:r>
                        <a:rPr b="1" lang="es-ES" sz="2000" u="none" cap="none" strike="noStrike">
                          <a:latin typeface="Calibri"/>
                          <a:ea typeface="Calibri"/>
                          <a:cs typeface="Calibri"/>
                          <a:sym typeface="Calibri"/>
                        </a:rPr>
                        <a:t>Madeira</a:t>
                      </a:r>
                      <a:endParaRPr b="1" i="0" sz="2000" u="none" cap="none" strike="noStrike">
                        <a:solidFill>
                          <a:srgbClr val="000000"/>
                        </a:solidFill>
                        <a:latin typeface="Calibri"/>
                        <a:ea typeface="Calibri"/>
                        <a:cs typeface="Calibri"/>
                        <a:sym typeface="Calibri"/>
                      </a:endParaRPr>
                    </a:p>
                  </a:txBody>
                  <a:tcPr marT="45725" marB="45725" marR="91450" marL="91450" anchor="ctr">
                    <a:solidFill>
                      <a:srgbClr val="FBE4D4"/>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238</a:t>
                      </a:r>
                      <a:endParaRPr/>
                    </a:p>
                  </a:txBody>
                  <a:tcPr marT="45725" marB="45725" marR="91450" marL="91450" anchor="ctr">
                    <a:solidFill>
                      <a:srgbClr val="FBE4D4"/>
                    </a:solidFill>
                  </a:tcPr>
                </a:tc>
                <a:tc>
                  <a:txBody>
                    <a:bodyPr/>
                    <a:lstStyle/>
                    <a:p>
                      <a:pPr indent="0" lvl="0" marL="0" marR="0" rtl="0" algn="r">
                        <a:spcBef>
                          <a:spcPts val="0"/>
                        </a:spcBef>
                        <a:spcAft>
                          <a:spcPts val="0"/>
                        </a:spcAft>
                        <a:buNone/>
                      </a:pPr>
                      <a:r>
                        <a:rPr b="0" i="0" lang="es-ES" sz="1800" u="none" cap="none" strike="noStrike">
                          <a:solidFill>
                            <a:srgbClr val="000000"/>
                          </a:solidFill>
                          <a:latin typeface="Calibri"/>
                          <a:ea typeface="Calibri"/>
                          <a:cs typeface="Calibri"/>
                          <a:sym typeface="Calibri"/>
                        </a:rPr>
                        <a:t>4,6</a:t>
                      </a:r>
                      <a:endParaRPr/>
                    </a:p>
                  </a:txBody>
                  <a:tcPr marT="45725" marB="45725" marR="91450" marL="91450" anchor="ctr">
                    <a:solidFill>
                      <a:srgbClr val="FBE4D4"/>
                    </a:solidFill>
                  </a:tcPr>
                </a:tc>
              </a:tr>
              <a:tr h="297375">
                <a:tc vMerge="1"/>
                <a:tc>
                  <a:txBody>
                    <a:bodyPr/>
                    <a:lstStyle/>
                    <a:p>
                      <a:pPr indent="0" lvl="0" marL="0" marR="0" rtl="0" algn="r">
                        <a:spcBef>
                          <a:spcPts val="0"/>
                        </a:spcBef>
                        <a:spcAft>
                          <a:spcPts val="0"/>
                        </a:spcAft>
                        <a:buNone/>
                      </a:pPr>
                      <a:r>
                        <a:rPr b="0" i="0" lang="es-ES" sz="1400" u="none" cap="none" strike="noStrike">
                          <a:solidFill>
                            <a:srgbClr val="000000"/>
                          </a:solidFill>
                          <a:latin typeface="Calibri"/>
                          <a:ea typeface="Calibri"/>
                          <a:cs typeface="Calibri"/>
                          <a:sym typeface="Calibri"/>
                        </a:rPr>
                        <a:t>-15% UE</a:t>
                      </a:r>
                      <a:endParaRPr/>
                    </a:p>
                    <a:p>
                      <a:pPr indent="0" lvl="0" marL="0" marR="0" rtl="0" algn="r">
                        <a:spcBef>
                          <a:spcPts val="0"/>
                        </a:spcBef>
                        <a:spcAft>
                          <a:spcPts val="0"/>
                        </a:spcAft>
                        <a:buNone/>
                      </a:pPr>
                      <a:r>
                        <a:rPr b="0" i="0" lang="es-ES" sz="1400" u="none" cap="none" strike="noStrike">
                          <a:solidFill>
                            <a:srgbClr val="000000"/>
                          </a:solidFill>
                          <a:latin typeface="Calibri"/>
                          <a:ea typeface="Calibri"/>
                          <a:cs typeface="Calibri"/>
                          <a:sym typeface="Calibri"/>
                        </a:rPr>
                        <a:t>-20% PT</a:t>
                      </a:r>
                      <a:endParaRPr/>
                    </a:p>
                  </a:txBody>
                  <a:tcPr marT="45725" marB="45725" marR="91450" marL="91450" anchor="ctr">
                    <a:solidFill>
                      <a:srgbClr val="FBE4D4"/>
                    </a:solidFill>
                  </a:tcPr>
                </a:tc>
                <a:tc>
                  <a:txBody>
                    <a:bodyPr/>
                    <a:lstStyle/>
                    <a:p>
                      <a:pPr indent="0" lvl="0" marL="0" marR="0" rtl="0" algn="r">
                        <a:spcBef>
                          <a:spcPts val="0"/>
                        </a:spcBef>
                        <a:spcAft>
                          <a:spcPts val="0"/>
                        </a:spcAft>
                        <a:buNone/>
                      </a:pPr>
                      <a:r>
                        <a:rPr b="0" i="0" lang="es-ES" sz="1400" u="none" cap="none" strike="noStrike">
                          <a:solidFill>
                            <a:srgbClr val="000000"/>
                          </a:solidFill>
                          <a:latin typeface="Calibri"/>
                          <a:ea typeface="Calibri"/>
                          <a:cs typeface="Calibri"/>
                          <a:sym typeface="Calibri"/>
                        </a:rPr>
                        <a:t>-34% UE</a:t>
                      </a:r>
                      <a:endParaRPr/>
                    </a:p>
                    <a:p>
                      <a:pPr indent="0" lvl="0" marL="0" marR="0" rtl="0" algn="r">
                        <a:spcBef>
                          <a:spcPts val="0"/>
                        </a:spcBef>
                        <a:spcAft>
                          <a:spcPts val="0"/>
                        </a:spcAft>
                        <a:buNone/>
                      </a:pPr>
                      <a:r>
                        <a:rPr b="0" i="0" lang="es-ES" sz="1400" u="none" cap="none" strike="noStrike">
                          <a:solidFill>
                            <a:srgbClr val="000000"/>
                          </a:solidFill>
                          <a:latin typeface="Calibri"/>
                          <a:ea typeface="Calibri"/>
                          <a:cs typeface="Calibri"/>
                          <a:sym typeface="Calibri"/>
                        </a:rPr>
                        <a:t>-23% PT</a:t>
                      </a:r>
                      <a:endParaRPr/>
                    </a:p>
                  </a:txBody>
                  <a:tcPr marT="45725" marB="45725" marR="91450" marL="91450" anchor="ctr">
                    <a:solidFill>
                      <a:srgbClr val="FBE4D4"/>
                    </a:solidFill>
                  </a:tcPr>
                </a:tc>
              </a:tr>
            </a:tbl>
          </a:graphicData>
        </a:graphic>
      </p:graphicFrame>
      <p:pic>
        <p:nvPicPr>
          <p:cNvPr id="393" name="Google Shape;393;p17"/>
          <p:cNvPicPr preferRelativeResize="0"/>
          <p:nvPr/>
        </p:nvPicPr>
        <p:blipFill>
          <a:blip r:embed="rId7">
            <a:alphaModFix/>
          </a:blip>
          <a:stretch>
            <a:fillRect/>
          </a:stretch>
        </p:blipFill>
        <p:spPr>
          <a:xfrm>
            <a:off x="3372425" y="6127088"/>
            <a:ext cx="8561976" cy="5971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8"/>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9" name="Google Shape;399;p18"/>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400" name="Google Shape;400;p18"/>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sp>
        <p:nvSpPr>
          <p:cNvPr id="401" name="Google Shape;401;p18"/>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2" name="Google Shape;402;p18"/>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403" name="Google Shape;403;p18"/>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404" name="Google Shape;404;p18"/>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lang="es-ES" sz="3600">
                <a:solidFill>
                  <a:srgbClr val="434343"/>
                </a:solidFill>
                <a:latin typeface="Fira Sans Extra Condensed Medium"/>
                <a:ea typeface="Fira Sans Extra Condensed Medium"/>
                <a:cs typeface="Fira Sans Extra Condensed Medium"/>
                <a:sym typeface="Fira Sans Extra Condensed Medium"/>
              </a:rPr>
              <a:t>05</a:t>
            </a:r>
            <a:endParaRPr/>
          </a:p>
        </p:txBody>
      </p:sp>
      <p:sp>
        <p:nvSpPr>
          <p:cNvPr id="405" name="Google Shape;405;p18"/>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6" name="Google Shape;406;p18"/>
          <p:cNvSpPr txBox="1"/>
          <p:nvPr/>
        </p:nvSpPr>
        <p:spPr>
          <a:xfrm>
            <a:off x="5870042" y="3425079"/>
            <a:ext cx="5152020" cy="68188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Conclusions</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407" name="Google Shape;407;p18"/>
          <p:cNvPicPr preferRelativeResize="0"/>
          <p:nvPr/>
        </p:nvPicPr>
        <p:blipFill>
          <a:blip r:embed="rId7">
            <a:alphaModFix/>
          </a:blip>
          <a:stretch>
            <a:fillRect/>
          </a:stretch>
        </p:blipFill>
        <p:spPr>
          <a:xfrm>
            <a:off x="3372425" y="6258700"/>
            <a:ext cx="8561976" cy="5971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9"/>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13" name="Google Shape;413;p19"/>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414" name="Google Shape;414;p19"/>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sp>
        <p:nvSpPr>
          <p:cNvPr id="415" name="Google Shape;415;p19"/>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16" name="Google Shape;416;p19"/>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417" name="Google Shape;417;p19"/>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418" name="Google Shape;418;p19"/>
          <p:cNvSpPr txBox="1"/>
          <p:nvPr>
            <p:ph type="title"/>
          </p:nvPr>
        </p:nvSpPr>
        <p:spPr>
          <a:xfrm>
            <a:off x="569258" y="1305672"/>
            <a:ext cx="2300941"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05 Conclusions</a:t>
            </a:r>
            <a:endParaRPr b="1" sz="2000">
              <a:solidFill>
                <a:srgbClr val="178B9B"/>
              </a:solidFill>
              <a:latin typeface="Arial"/>
              <a:ea typeface="Arial"/>
              <a:cs typeface="Arial"/>
              <a:sym typeface="Arial"/>
            </a:endParaRPr>
          </a:p>
        </p:txBody>
      </p:sp>
      <p:sp>
        <p:nvSpPr>
          <p:cNvPr id="419" name="Google Shape;419;p19"/>
          <p:cNvSpPr txBox="1"/>
          <p:nvPr/>
        </p:nvSpPr>
        <p:spPr>
          <a:xfrm>
            <a:off x="3745949" y="1265459"/>
            <a:ext cx="7734097"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rgbClr val="000000"/>
                </a:solidFill>
                <a:latin typeface="Calibri"/>
                <a:ea typeface="Calibri"/>
                <a:cs typeface="Calibri"/>
                <a:sym typeface="Calibri"/>
              </a:rPr>
              <a:t>Paris Agreement</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lang="es-ES" sz="1800">
                <a:solidFill>
                  <a:srgbClr val="000000"/>
                </a:solidFill>
                <a:latin typeface="Calibri"/>
                <a:ea typeface="Calibri"/>
                <a:cs typeface="Calibri"/>
                <a:sym typeface="Calibri"/>
              </a:rPr>
              <a:t>Portugal intends to ensure a sustainable trajectory of reduction of GHG emissions in order to reach, in relation to 2005, a target of -18% to -23% in 2020 and of -30% to -40% in 2030.</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lang="es-ES" sz="1800">
                <a:solidFill>
                  <a:srgbClr val="000000"/>
                </a:solidFill>
                <a:latin typeface="Calibri"/>
                <a:ea typeface="Calibri"/>
                <a:cs typeface="Calibri"/>
                <a:sym typeface="Calibri"/>
              </a:rPr>
              <a:t>Between 2005 and 2018, RAM had a reduction of:</a:t>
            </a:r>
            <a:endParaRPr/>
          </a:p>
          <a:p>
            <a:pPr indent="-285750" lvl="1" marL="742950" marR="0" rtl="0" algn="l">
              <a:spcBef>
                <a:spcPts val="0"/>
              </a:spcBef>
              <a:spcAft>
                <a:spcPts val="0"/>
              </a:spcAft>
              <a:buClr>
                <a:srgbClr val="000000"/>
              </a:buClr>
              <a:buSzPts val="1800"/>
              <a:buFont typeface="Arial"/>
              <a:buChar char="•"/>
            </a:pPr>
            <a:r>
              <a:rPr b="0" i="0" lang="es-ES" sz="1800" u="none" cap="none" strike="noStrike">
                <a:solidFill>
                  <a:srgbClr val="000000"/>
                </a:solidFill>
                <a:latin typeface="Calibri"/>
                <a:ea typeface="Calibri"/>
                <a:cs typeface="Calibri"/>
                <a:sym typeface="Calibri"/>
              </a:rPr>
              <a:t>25.4% of GHG emissions (not considering Land Use).</a:t>
            </a:r>
            <a:endParaRPr/>
          </a:p>
          <a:p>
            <a:pPr indent="-285750" lvl="1" marL="742950" marR="0" rtl="0" algn="l">
              <a:spcBef>
                <a:spcPts val="0"/>
              </a:spcBef>
              <a:spcAft>
                <a:spcPts val="0"/>
              </a:spcAft>
              <a:buClr>
                <a:srgbClr val="000000"/>
              </a:buClr>
              <a:buSzPts val="1800"/>
              <a:buFont typeface="Arial"/>
              <a:buChar char="•"/>
            </a:pPr>
            <a:r>
              <a:rPr b="0" i="0" lang="es-ES" sz="1800" u="none" cap="none" strike="noStrike">
                <a:solidFill>
                  <a:srgbClr val="000000"/>
                </a:solidFill>
                <a:latin typeface="Calibri"/>
                <a:ea typeface="Calibri"/>
                <a:cs typeface="Calibri"/>
                <a:sym typeface="Calibri"/>
              </a:rPr>
              <a:t>26.5% of GHG emissions (considering Land Use).</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lang="es-ES" sz="1800">
                <a:solidFill>
                  <a:srgbClr val="000000"/>
                </a:solidFill>
                <a:latin typeface="Calibri"/>
                <a:ea typeface="Calibri"/>
                <a:cs typeface="Calibri"/>
                <a:sym typeface="Calibri"/>
              </a:rPr>
              <a:t>The Energy sector is the main source of GHG emissions, where mitigation policies will have to focus.</a:t>
            </a:r>
            <a:endParaRPr/>
          </a:p>
          <a:p>
            <a:pPr indent="-171450" lvl="0" marL="28575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b="1" lang="es-ES" sz="1800">
                <a:solidFill>
                  <a:srgbClr val="000000"/>
                </a:solidFill>
                <a:latin typeface="Calibri"/>
                <a:ea typeface="Calibri"/>
                <a:cs typeface="Calibri"/>
                <a:sym typeface="Calibri"/>
              </a:rPr>
              <a:t>In RAM, the emission reduction trend is in line with the Paris Agreement objectives.</a:t>
            </a:r>
            <a:endParaRPr b="1" sz="1800">
              <a:solidFill>
                <a:srgbClr val="000000"/>
              </a:solidFill>
              <a:latin typeface="Calibri"/>
              <a:ea typeface="Calibri"/>
              <a:cs typeface="Calibri"/>
              <a:sym typeface="Calibri"/>
            </a:endParaRPr>
          </a:p>
        </p:txBody>
      </p:sp>
      <p:pic>
        <p:nvPicPr>
          <p:cNvPr id="420" name="Google Shape;420;p19"/>
          <p:cNvPicPr preferRelativeResize="0"/>
          <p:nvPr/>
        </p:nvPicPr>
        <p:blipFill>
          <a:blip r:embed="rId7">
            <a:alphaModFix/>
          </a:blip>
          <a:stretch>
            <a:fillRect/>
          </a:stretch>
        </p:blipFill>
        <p:spPr>
          <a:xfrm>
            <a:off x="3332013" y="6172075"/>
            <a:ext cx="8561976" cy="5971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05" name="Google Shape;105;p2"/>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07" name="Google Shape;107;p2"/>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108" name="Google Shape;108;p2"/>
          <p:cNvSpPr txBox="1"/>
          <p:nvPr>
            <p:ph type="title"/>
          </p:nvPr>
        </p:nvSpPr>
        <p:spPr>
          <a:xfrm>
            <a:off x="569259" y="1305672"/>
            <a:ext cx="2034092"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INDEX</a:t>
            </a:r>
            <a:endParaRPr/>
          </a:p>
        </p:txBody>
      </p:sp>
      <p:pic>
        <p:nvPicPr>
          <p:cNvPr id="109" name="Google Shape;109;p2"/>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10" name="Google Shape;110;p2"/>
          <p:cNvSpPr txBox="1"/>
          <p:nvPr/>
        </p:nvSpPr>
        <p:spPr>
          <a:xfrm>
            <a:off x="3411775" y="2278947"/>
            <a:ext cx="2869907"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Tasks to be developed </a:t>
            </a:r>
            <a:endParaRPr/>
          </a:p>
        </p:txBody>
      </p:sp>
      <p:sp>
        <p:nvSpPr>
          <p:cNvPr id="111" name="Google Shape;111;p2"/>
          <p:cNvSpPr txBox="1"/>
          <p:nvPr/>
        </p:nvSpPr>
        <p:spPr>
          <a:xfrm>
            <a:off x="3387502" y="1653607"/>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s-ES" sz="6000" u="none" cap="none" strike="noStrike">
                <a:solidFill>
                  <a:srgbClr val="178B9B"/>
                </a:solidFill>
                <a:latin typeface="Fira Sans Extra Condensed Medium"/>
                <a:ea typeface="Fira Sans Extra Condensed Medium"/>
                <a:cs typeface="Fira Sans Extra Condensed Medium"/>
                <a:sym typeface="Fira Sans Extra Condensed Medium"/>
              </a:rPr>
              <a:t>01</a:t>
            </a:r>
            <a:endParaRPr/>
          </a:p>
        </p:txBody>
      </p:sp>
      <p:sp>
        <p:nvSpPr>
          <p:cNvPr id="112" name="Google Shape;112;p2"/>
          <p:cNvSpPr txBox="1"/>
          <p:nvPr/>
        </p:nvSpPr>
        <p:spPr>
          <a:xfrm>
            <a:off x="6113418" y="2389921"/>
            <a:ext cx="2400662" cy="11291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IRERPA - Regional Inventory of Emissions by Sources and Removal by Sinks of Atmospheric Pollutants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3" name="Google Shape;113;p2"/>
          <p:cNvSpPr txBox="1"/>
          <p:nvPr/>
        </p:nvSpPr>
        <p:spPr>
          <a:xfrm>
            <a:off x="6399562" y="1669500"/>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s-ES" sz="6000" u="none" cap="none" strike="noStrike">
                <a:solidFill>
                  <a:srgbClr val="178B9B"/>
                </a:solidFill>
                <a:latin typeface="Fira Sans Extra Condensed Medium"/>
                <a:ea typeface="Fira Sans Extra Condensed Medium"/>
                <a:cs typeface="Fira Sans Extra Condensed Medium"/>
                <a:sym typeface="Fira Sans Extra Condensed Medium"/>
              </a:rPr>
              <a:t>02</a:t>
            </a:r>
            <a:endParaRPr/>
          </a:p>
        </p:txBody>
      </p:sp>
      <p:sp>
        <p:nvSpPr>
          <p:cNvPr id="114" name="Google Shape;114;p2"/>
          <p:cNvSpPr txBox="1"/>
          <p:nvPr/>
        </p:nvSpPr>
        <p:spPr>
          <a:xfrm>
            <a:off x="3369144" y="4338570"/>
            <a:ext cx="2629200" cy="609622"/>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Results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GHG emissions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5" name="Google Shape;115;p2"/>
          <p:cNvSpPr txBox="1"/>
          <p:nvPr/>
        </p:nvSpPr>
        <p:spPr>
          <a:xfrm>
            <a:off x="9028762" y="1653607"/>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s-ES" sz="6000" u="none" cap="none" strike="noStrike">
                <a:solidFill>
                  <a:srgbClr val="178B9B"/>
                </a:solidFill>
                <a:latin typeface="Fira Sans Extra Condensed Medium"/>
                <a:ea typeface="Fira Sans Extra Condensed Medium"/>
                <a:cs typeface="Fira Sans Extra Condensed Medium"/>
                <a:sym typeface="Fira Sans Extra Condensed Medium"/>
              </a:rPr>
              <a:t>03</a:t>
            </a:r>
            <a:endParaRPr/>
          </a:p>
        </p:txBody>
      </p:sp>
      <p:sp>
        <p:nvSpPr>
          <p:cNvPr id="116" name="Google Shape;116;p2"/>
          <p:cNvSpPr txBox="1"/>
          <p:nvPr/>
        </p:nvSpPr>
        <p:spPr>
          <a:xfrm>
            <a:off x="6399562" y="4106488"/>
            <a:ext cx="2629200" cy="577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Conclusions</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17" name="Google Shape;117;p2"/>
          <p:cNvSpPr txBox="1"/>
          <p:nvPr/>
        </p:nvSpPr>
        <p:spPr>
          <a:xfrm>
            <a:off x="3384202" y="3528304"/>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s-ES" sz="6000" u="none" cap="none" strike="noStrike">
                <a:solidFill>
                  <a:srgbClr val="178B9B"/>
                </a:solidFill>
                <a:latin typeface="Fira Sans Extra Condensed Medium"/>
                <a:ea typeface="Fira Sans Extra Condensed Medium"/>
                <a:cs typeface="Fira Sans Extra Condensed Medium"/>
                <a:sym typeface="Fira Sans Extra Condensed Medium"/>
              </a:rPr>
              <a:t>04</a:t>
            </a:r>
            <a:endParaRPr/>
          </a:p>
        </p:txBody>
      </p:sp>
      <p:sp>
        <p:nvSpPr>
          <p:cNvPr id="118" name="Google Shape;118;p2"/>
          <p:cNvSpPr txBox="1"/>
          <p:nvPr/>
        </p:nvSpPr>
        <p:spPr>
          <a:xfrm>
            <a:off x="8974308" y="2419746"/>
            <a:ext cx="2629200" cy="56807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Methodology</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434343"/>
              </a:buClr>
              <a:buSzPts val="1400"/>
              <a:buFont typeface="Fira Sans Extra Condensed Medium"/>
              <a:buNone/>
            </a:pPr>
            <a:r>
              <a:rPr b="1" i="0" lang="es-ES" sz="14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a:p>
        </p:txBody>
      </p:sp>
      <p:sp>
        <p:nvSpPr>
          <p:cNvPr id="119" name="Google Shape;119;p2"/>
          <p:cNvSpPr txBox="1"/>
          <p:nvPr/>
        </p:nvSpPr>
        <p:spPr>
          <a:xfrm>
            <a:off x="6411942" y="3566126"/>
            <a:ext cx="1753800" cy="57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34343"/>
              </a:buClr>
              <a:buSzPts val="6000"/>
              <a:buFont typeface="Fira Sans Extra Condensed Medium"/>
              <a:buNone/>
            </a:pPr>
            <a:r>
              <a:rPr b="0" i="0" lang="es-ES" sz="6000" u="none" cap="none" strike="noStrike">
                <a:solidFill>
                  <a:srgbClr val="178B9B"/>
                </a:solidFill>
                <a:latin typeface="Fira Sans Extra Condensed Medium"/>
                <a:ea typeface="Fira Sans Extra Condensed Medium"/>
                <a:cs typeface="Fira Sans Extra Condensed Medium"/>
                <a:sym typeface="Fira Sans Extra Condensed Medium"/>
              </a:rPr>
              <a:t>05</a:t>
            </a:r>
            <a:endParaRPr/>
          </a:p>
        </p:txBody>
      </p:sp>
      <p:sp>
        <p:nvSpPr>
          <p:cNvPr id="120" name="Google Shape;120;p2"/>
          <p:cNvSpPr/>
          <p:nvPr/>
        </p:nvSpPr>
        <p:spPr>
          <a:xfrm>
            <a:off x="2864836" y="2374028"/>
            <a:ext cx="7142763" cy="59309"/>
          </a:xfrm>
          <a:prstGeom prst="rect">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
          <p:cNvSpPr/>
          <p:nvPr/>
        </p:nvSpPr>
        <p:spPr>
          <a:xfrm>
            <a:off x="2870200" y="4256707"/>
            <a:ext cx="4546600" cy="46563"/>
          </a:xfrm>
          <a:prstGeom prst="rect">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2" name="Google Shape;122;p2"/>
          <p:cNvPicPr preferRelativeResize="0"/>
          <p:nvPr/>
        </p:nvPicPr>
        <p:blipFill>
          <a:blip r:embed="rId7">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0"/>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6" name="Google Shape;426;p20"/>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427" name="Google Shape;427;p20"/>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sp>
        <p:nvSpPr>
          <p:cNvPr id="428" name="Google Shape;428;p20"/>
          <p:cNvSpPr txBox="1"/>
          <p:nvPr/>
        </p:nvSpPr>
        <p:spPr>
          <a:xfrm>
            <a:off x="4586766" y="1468005"/>
            <a:ext cx="5420316" cy="2778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78B9B"/>
              </a:buClr>
              <a:buSzPts val="3200"/>
              <a:buFont typeface="Arial"/>
              <a:buNone/>
            </a:pPr>
            <a:r>
              <a:rPr lang="es-ES" sz="3200">
                <a:solidFill>
                  <a:srgbClr val="178B9B"/>
                </a:solidFill>
                <a:latin typeface="Arial"/>
                <a:ea typeface="Arial"/>
                <a:cs typeface="Arial"/>
                <a:sym typeface="Arial"/>
              </a:rPr>
              <a:t>Gracias</a:t>
            </a:r>
            <a:endParaRPr/>
          </a:p>
          <a:p>
            <a:pPr indent="0" lvl="0" marL="0" marR="0" rtl="0" algn="ctr">
              <a:lnSpc>
                <a:spcPct val="100000"/>
              </a:lnSpc>
              <a:spcBef>
                <a:spcPts val="0"/>
              </a:spcBef>
              <a:spcAft>
                <a:spcPts val="0"/>
              </a:spcAft>
              <a:buClr>
                <a:schemeClr val="dk1"/>
              </a:buClr>
              <a:buSzPts val="3200"/>
              <a:buFont typeface="Calibri"/>
              <a:buNone/>
            </a:pPr>
            <a:r>
              <a:t/>
            </a:r>
            <a:endParaRPr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3200"/>
              <a:buFont typeface="Arial"/>
              <a:buNone/>
            </a:pPr>
            <a:r>
              <a:rPr lang="es-ES" sz="3200">
                <a:solidFill>
                  <a:srgbClr val="002060"/>
                </a:solidFill>
                <a:latin typeface="Arial"/>
                <a:ea typeface="Arial"/>
                <a:cs typeface="Arial"/>
                <a:sym typeface="Arial"/>
              </a:rPr>
              <a:t>Obrigado</a:t>
            </a:r>
            <a:endParaRPr sz="3200">
              <a:solidFill>
                <a:srgbClr val="00206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Calibri"/>
              <a:buNone/>
            </a:pPr>
            <a:r>
              <a:t/>
            </a:r>
            <a:endParaRPr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178B9B"/>
              </a:buClr>
              <a:buSzPts val="3200"/>
              <a:buFont typeface="Arial"/>
              <a:buNone/>
            </a:pPr>
            <a:r>
              <a:rPr lang="es-ES" sz="3200">
                <a:solidFill>
                  <a:srgbClr val="178B9B"/>
                </a:solidFill>
                <a:latin typeface="Arial"/>
                <a:ea typeface="Arial"/>
                <a:cs typeface="Arial"/>
                <a:sym typeface="Arial"/>
              </a:rPr>
              <a:t>Merci Beaucoup </a:t>
            </a:r>
            <a:endParaRPr/>
          </a:p>
          <a:p>
            <a:pPr indent="0" lvl="0" marL="0" marR="0" rtl="0" algn="ctr">
              <a:lnSpc>
                <a:spcPct val="100000"/>
              </a:lnSpc>
              <a:spcBef>
                <a:spcPts val="0"/>
              </a:spcBef>
              <a:spcAft>
                <a:spcPts val="0"/>
              </a:spcAft>
              <a:buClr>
                <a:schemeClr val="dk1"/>
              </a:buClr>
              <a:buSzPts val="3200"/>
              <a:buFont typeface="Calibri"/>
              <a:buNone/>
            </a:pPr>
            <a:r>
              <a:t/>
            </a:r>
            <a:endParaRPr b="1" sz="3200">
              <a:solidFill>
                <a:srgbClr val="178B9B"/>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3200"/>
              <a:buFont typeface="Arial"/>
              <a:buNone/>
            </a:pPr>
            <a:r>
              <a:rPr b="1" lang="es-ES" sz="3200">
                <a:solidFill>
                  <a:srgbClr val="002060"/>
                </a:solidFill>
                <a:latin typeface="Arial"/>
                <a:ea typeface="Arial"/>
                <a:cs typeface="Arial"/>
                <a:sym typeface="Arial"/>
              </a:rPr>
              <a:t>THANK YOU</a:t>
            </a:r>
            <a:endParaRPr/>
          </a:p>
        </p:txBody>
      </p:sp>
      <p:sp>
        <p:nvSpPr>
          <p:cNvPr id="429" name="Google Shape;429;p20"/>
          <p:cNvSpPr/>
          <p:nvPr/>
        </p:nvSpPr>
        <p:spPr>
          <a:xfrm>
            <a:off x="8446052" y="4624251"/>
            <a:ext cx="3122061" cy="114953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0" name="Google Shape;430;p20"/>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431" name="Google Shape;431;p20"/>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pic>
        <p:nvPicPr>
          <p:cNvPr id="432" name="Google Shape;432;p20"/>
          <p:cNvPicPr preferRelativeResize="0"/>
          <p:nvPr/>
        </p:nvPicPr>
        <p:blipFill>
          <a:blip r:embed="rId7">
            <a:alphaModFix/>
          </a:blip>
          <a:stretch>
            <a:fillRect/>
          </a:stretch>
        </p:blipFill>
        <p:spPr>
          <a:xfrm>
            <a:off x="3372425" y="6172075"/>
            <a:ext cx="8561976" cy="597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3"/>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29" name="Google Shape;129;p3"/>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0" name="Google Shape;130;p3"/>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31" name="Google Shape;131;p3"/>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132" name="Google Shape;132;p3"/>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33" name="Google Shape;133;p3"/>
          <p:cNvSpPr txBox="1"/>
          <p:nvPr/>
        </p:nvSpPr>
        <p:spPr>
          <a:xfrm>
            <a:off x="4988875" y="2900899"/>
            <a:ext cx="6207761" cy="1223738"/>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Tasks to be carried out by DRAAC in the MACCLIMA Project</a:t>
            </a: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 </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34" name="Google Shape;134;p3"/>
          <p:cNvSpPr txBox="1"/>
          <p:nvPr/>
        </p:nvSpPr>
        <p:spPr>
          <a:xfrm>
            <a:off x="9255554" y="4522616"/>
            <a:ext cx="1844100" cy="1304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434343"/>
              </a:buClr>
              <a:buSzPts val="1200"/>
              <a:buFont typeface="Roboto Slab"/>
              <a:buNone/>
            </a:pPr>
            <a:r>
              <a:t/>
            </a:r>
            <a:endParaRPr b="0" i="0" sz="1200" u="none" cap="none" strike="noStrike">
              <a:solidFill>
                <a:srgbClr val="434343"/>
              </a:solidFill>
              <a:latin typeface="Roboto Slab"/>
              <a:ea typeface="Roboto Slab"/>
              <a:cs typeface="Roboto Slab"/>
              <a:sym typeface="Roboto Slab"/>
            </a:endParaRPr>
          </a:p>
        </p:txBody>
      </p:sp>
      <p:sp>
        <p:nvSpPr>
          <p:cNvPr id="135" name="Google Shape;135;p3"/>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lang="es-ES" sz="3600">
                <a:solidFill>
                  <a:srgbClr val="434343"/>
                </a:solidFill>
                <a:latin typeface="Fira Sans Extra Condensed Medium"/>
                <a:ea typeface="Fira Sans Extra Condensed Medium"/>
                <a:cs typeface="Fira Sans Extra Condensed Medium"/>
                <a:sym typeface="Fira Sans Extra Condensed Medium"/>
              </a:rPr>
              <a:t>01</a:t>
            </a:r>
            <a:endParaRPr/>
          </a:p>
        </p:txBody>
      </p:sp>
      <p:sp>
        <p:nvSpPr>
          <p:cNvPr id="136" name="Google Shape;136;p3"/>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137" name="Google Shape;137;p3"/>
          <p:cNvPicPr preferRelativeResize="0"/>
          <p:nvPr/>
        </p:nvPicPr>
        <p:blipFill>
          <a:blip r:embed="rId7">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44" name="Google Shape;144;p4"/>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4"/>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46" name="Google Shape;146;p4"/>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147" name="Google Shape;147;p4"/>
          <p:cNvSpPr txBox="1"/>
          <p:nvPr>
            <p:ph type="title"/>
          </p:nvPr>
        </p:nvSpPr>
        <p:spPr>
          <a:xfrm>
            <a:off x="569259" y="1305672"/>
            <a:ext cx="2034092"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01 Tasks to be developed </a:t>
            </a:r>
            <a:endParaRPr/>
          </a:p>
        </p:txBody>
      </p:sp>
      <p:pic>
        <p:nvPicPr>
          <p:cNvPr id="148" name="Google Shape;148;p4"/>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49" name="Google Shape;149;p4"/>
          <p:cNvSpPr txBox="1"/>
          <p:nvPr/>
        </p:nvSpPr>
        <p:spPr>
          <a:xfrm>
            <a:off x="3267769" y="1306399"/>
            <a:ext cx="1739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lt1"/>
                </a:solidFill>
                <a:latin typeface="Twentieth Century"/>
                <a:ea typeface="Twentieth Century"/>
                <a:cs typeface="Twentieth Century"/>
                <a:sym typeface="Twentieth Century"/>
              </a:rPr>
              <a:t>1,757,54,28€</a:t>
            </a:r>
            <a:endParaRPr/>
          </a:p>
        </p:txBody>
      </p:sp>
      <p:sp>
        <p:nvSpPr>
          <p:cNvPr id="150" name="Google Shape;150;p4"/>
          <p:cNvSpPr txBox="1"/>
          <p:nvPr/>
        </p:nvSpPr>
        <p:spPr>
          <a:xfrm>
            <a:off x="50773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lt1"/>
                </a:solidFill>
                <a:latin typeface="Twentieth Century"/>
                <a:ea typeface="Twentieth Century"/>
                <a:cs typeface="Twentieth Century"/>
                <a:sym typeface="Twentieth Century"/>
              </a:rPr>
              <a:t>36</a:t>
            </a:r>
            <a:endParaRPr/>
          </a:p>
        </p:txBody>
      </p:sp>
      <p:sp>
        <p:nvSpPr>
          <p:cNvPr id="151" name="Google Shape;151;p4"/>
          <p:cNvSpPr txBox="1"/>
          <p:nvPr/>
        </p:nvSpPr>
        <p:spPr>
          <a:xfrm>
            <a:off x="6849759" y="1281576"/>
            <a:ext cx="1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lt1"/>
                </a:solidFill>
                <a:latin typeface="Twentieth Century"/>
                <a:ea typeface="Twentieth Century"/>
                <a:cs typeface="Twentieth Century"/>
                <a:sym typeface="Twentieth Century"/>
              </a:rPr>
              <a:t>12</a:t>
            </a:r>
            <a:endParaRPr/>
          </a:p>
        </p:txBody>
      </p:sp>
      <p:sp>
        <p:nvSpPr>
          <p:cNvPr id="152" name="Google Shape;152;p4"/>
          <p:cNvSpPr txBox="1"/>
          <p:nvPr/>
        </p:nvSpPr>
        <p:spPr>
          <a:xfrm>
            <a:off x="3819455" y="625380"/>
            <a:ext cx="15584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Our goals</a:t>
            </a:r>
            <a:endParaRPr sz="1800">
              <a:solidFill>
                <a:schemeClr val="dk1"/>
              </a:solidFill>
              <a:latin typeface="Calibri"/>
              <a:ea typeface="Calibri"/>
              <a:cs typeface="Calibri"/>
              <a:sym typeface="Calibri"/>
            </a:endParaRPr>
          </a:p>
        </p:txBody>
      </p:sp>
      <p:graphicFrame>
        <p:nvGraphicFramePr>
          <p:cNvPr id="153" name="Google Shape;153;p4"/>
          <p:cNvGraphicFramePr/>
          <p:nvPr/>
        </p:nvGraphicFramePr>
        <p:xfrm>
          <a:off x="3179204" y="1026989"/>
          <a:ext cx="3000000" cy="3000000"/>
        </p:xfrm>
        <a:graphic>
          <a:graphicData uri="http://schemas.openxmlformats.org/drawingml/2006/table">
            <a:tbl>
              <a:tblPr bandRow="1" firstCol="1" firstRow="1">
                <a:noFill/>
                <a:tableStyleId>{6360033E-615D-4267-97FA-4FAB33EF7B1E}</a:tableStyleId>
              </a:tblPr>
              <a:tblGrid>
                <a:gridCol w="808100"/>
                <a:gridCol w="7770575"/>
              </a:tblGrid>
              <a:tr h="675350">
                <a:tc>
                  <a:txBody>
                    <a:bodyPr/>
                    <a:lstStyle/>
                    <a:p>
                      <a:pPr indent="0" lvl="0" marL="0" marR="0" rtl="0" algn="ctr">
                        <a:spcBef>
                          <a:spcPts val="0"/>
                        </a:spcBef>
                        <a:spcAft>
                          <a:spcPts val="0"/>
                        </a:spcAft>
                        <a:buNone/>
                      </a:pPr>
                      <a:r>
                        <a:rPr lang="es-ES" sz="1200" u="none" cap="none" strike="noStrike"/>
                        <a:t>Specific objectives</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spcBef>
                          <a:spcPts val="0"/>
                        </a:spcBef>
                        <a:spcAft>
                          <a:spcPts val="0"/>
                        </a:spcAft>
                        <a:buNone/>
                      </a:pPr>
                      <a:r>
                        <a:rPr lang="es-ES" sz="1200" u="none" cap="none" strike="noStrike"/>
                        <a:t>Tasks to be developed</a:t>
                      </a:r>
                      <a:endParaRPr sz="1200" u="none" cap="none" strike="noStrike">
                        <a:latin typeface="Calibri"/>
                        <a:ea typeface="Calibri"/>
                        <a:cs typeface="Calibri"/>
                        <a:sym typeface="Calibri"/>
                      </a:endParaRPr>
                    </a:p>
                  </a:txBody>
                  <a:tcPr marT="0" marB="0" marR="68575" marL="68575" anchor="ctr"/>
                </a:tc>
              </a:tr>
              <a:tr h="547050">
                <a:tc>
                  <a:txBody>
                    <a:bodyPr/>
                    <a:lstStyle/>
                    <a:p>
                      <a:pPr indent="0" lvl="0" marL="0" marR="0" rtl="0" algn="ctr">
                        <a:spcBef>
                          <a:spcPts val="0"/>
                        </a:spcBef>
                        <a:spcAft>
                          <a:spcPts val="0"/>
                        </a:spcAft>
                        <a:buNone/>
                      </a:pPr>
                      <a:r>
                        <a:rPr lang="es-ES" sz="1200" u="none" cap="none" strike="noStrike"/>
                        <a:t>1.1.1.</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solidFill>
                            <a:schemeClr val="accent6"/>
                          </a:solidFill>
                        </a:rPr>
                        <a:t>Promotion of institutional cooperation through multilateral meetings:</a:t>
                      </a:r>
                      <a:endParaRPr b="1" sz="1200" u="none" cap="none" strike="noStrike">
                        <a:solidFill>
                          <a:schemeClr val="accent6"/>
                        </a:solidFill>
                      </a:endParaRPr>
                    </a:p>
                    <a:p>
                      <a:pPr indent="-176213" lvl="0" marL="176213" marR="0" rtl="0" algn="l">
                        <a:spcBef>
                          <a:spcPts val="0"/>
                        </a:spcBef>
                        <a:spcAft>
                          <a:spcPts val="0"/>
                        </a:spcAft>
                        <a:buClr>
                          <a:schemeClr val="accent6"/>
                        </a:buClr>
                        <a:buSzPts val="1200"/>
                        <a:buFont typeface="Noto Sans Symbols"/>
                        <a:buChar char="∙"/>
                      </a:pPr>
                      <a:r>
                        <a:rPr b="1" lang="es-ES" sz="1200" u="none" cap="none" strike="noStrike">
                          <a:solidFill>
                            <a:schemeClr val="accent6"/>
                          </a:solidFill>
                        </a:rPr>
                        <a:t> Participation in conferences to be held in each of the territories of the cooperation space</a:t>
                      </a:r>
                      <a:endParaRPr b="1" sz="1200" u="none" cap="none" strike="noStrike">
                        <a:solidFill>
                          <a:schemeClr val="accent6"/>
                        </a:solidFill>
                        <a:latin typeface="Calibri"/>
                        <a:ea typeface="Calibri"/>
                        <a:cs typeface="Calibri"/>
                        <a:sym typeface="Calibri"/>
                      </a:endParaRPr>
                    </a:p>
                  </a:txBody>
                  <a:tcPr marT="0" marB="0" marR="68575" marL="68575"/>
                </a:tc>
              </a:tr>
              <a:tr h="312275">
                <a:tc>
                  <a:txBody>
                    <a:bodyPr/>
                    <a:lstStyle/>
                    <a:p>
                      <a:pPr indent="0" lvl="0" marL="0" marR="0" rtl="0" algn="ctr">
                        <a:spcBef>
                          <a:spcPts val="0"/>
                        </a:spcBef>
                        <a:spcAft>
                          <a:spcPts val="0"/>
                        </a:spcAft>
                        <a:buNone/>
                      </a:pPr>
                      <a:r>
                        <a:rPr lang="es-ES" sz="1200" u="none" cap="none" strike="noStrike"/>
                        <a:t>2.2.1.</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solidFill>
                            <a:srgbClr val="FF0000"/>
                          </a:solidFill>
                        </a:rPr>
                        <a:t>Seminar for discussion and presentation of SRIERPA results</a:t>
                      </a:r>
                      <a:endParaRPr b="1" sz="1200" u="none" cap="none" strike="noStrike">
                        <a:solidFill>
                          <a:srgbClr val="FF0000"/>
                        </a:solidFill>
                        <a:latin typeface="Calibri"/>
                        <a:ea typeface="Calibri"/>
                        <a:cs typeface="Calibri"/>
                        <a:sym typeface="Calibri"/>
                      </a:endParaRPr>
                    </a:p>
                  </a:txBody>
                  <a:tcPr marT="0" marB="0" marR="68575" marL="68575"/>
                </a:tc>
              </a:tr>
              <a:tr h="820575">
                <a:tc>
                  <a:txBody>
                    <a:bodyPr/>
                    <a:lstStyle/>
                    <a:p>
                      <a:pPr indent="0" lvl="0" marL="0" marR="0" rtl="0" algn="ctr">
                        <a:spcBef>
                          <a:spcPts val="0"/>
                        </a:spcBef>
                        <a:spcAft>
                          <a:spcPts val="0"/>
                        </a:spcAft>
                        <a:buNone/>
                      </a:pPr>
                      <a:r>
                        <a:rPr lang="es-ES" sz="1200" u="none" cap="none" strike="noStrike"/>
                        <a:t>2.2.2.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t>SRIERPA -Regional System for Inventory of Emissions by Sources and Removal by Sinks of Atmospheric Pollutants:</a:t>
                      </a:r>
                      <a:endParaRPr b="1" sz="1200" u="none" cap="none" strike="noStrike"/>
                    </a:p>
                    <a:p>
                      <a:pPr indent="-176213" lvl="0" marL="176213" marR="0" rtl="0" algn="l">
                        <a:spcBef>
                          <a:spcPts val="0"/>
                        </a:spcBef>
                        <a:spcAft>
                          <a:spcPts val="0"/>
                        </a:spcAft>
                        <a:buClr>
                          <a:schemeClr val="dk1"/>
                        </a:buClr>
                        <a:buSzPts val="1200"/>
                        <a:buFont typeface="Noto Sans Symbols"/>
                        <a:buChar char="∙"/>
                      </a:pPr>
                      <a:r>
                        <a:rPr b="1" lang="es-ES" sz="1200" u="none" cap="none" strike="noStrike"/>
                        <a:t>Production and Publication of IRERPA 2020 (1990-2018)</a:t>
                      </a:r>
                      <a:endParaRPr b="1" sz="1200" u="none" cap="none" strike="noStrike"/>
                    </a:p>
                    <a:p>
                      <a:pPr indent="0" lvl="0" marL="8255" marR="0" rtl="0" algn="l">
                        <a:spcBef>
                          <a:spcPts val="0"/>
                        </a:spcBef>
                        <a:spcAft>
                          <a:spcPts val="0"/>
                        </a:spcAft>
                        <a:buNone/>
                      </a:pPr>
                      <a:r>
                        <a:rPr b="1" lang="es-ES" sz="1200" u="none" cap="none" strike="noStrike"/>
                        <a:t>     (IRERPA - Regional Inventory of Emissions by Sources and Removal by Sinks of Atmospheric Pollutants)</a:t>
                      </a:r>
                      <a:endParaRPr b="1" sz="1200" u="none" cap="none" strike="noStrike">
                        <a:latin typeface="Calibri"/>
                        <a:ea typeface="Calibri"/>
                        <a:cs typeface="Calibri"/>
                        <a:sym typeface="Calibri"/>
                      </a:endParaRPr>
                    </a:p>
                  </a:txBody>
                  <a:tcPr marT="0" marB="0" marR="68575" marL="68575"/>
                </a:tc>
              </a:tr>
              <a:tr h="312275">
                <a:tc>
                  <a:txBody>
                    <a:bodyPr/>
                    <a:lstStyle/>
                    <a:p>
                      <a:pPr indent="0" lvl="0" marL="0" marR="0" rtl="0" algn="ctr">
                        <a:spcBef>
                          <a:spcPts val="0"/>
                        </a:spcBef>
                        <a:spcAft>
                          <a:spcPts val="0"/>
                        </a:spcAft>
                        <a:buNone/>
                      </a:pPr>
                      <a:r>
                        <a:rPr lang="es-ES" sz="1200" u="none" cap="none" strike="noStrike"/>
                        <a:t>2.2.3.</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solidFill>
                            <a:srgbClr val="C55A11"/>
                          </a:solidFill>
                        </a:rPr>
                        <a:t>Training actions/awareness for the various heads of regional and local public administration</a:t>
                      </a:r>
                      <a:endParaRPr b="1" sz="1200" u="none" cap="none" strike="noStrike">
                        <a:solidFill>
                          <a:srgbClr val="C55A11"/>
                        </a:solidFill>
                        <a:latin typeface="Calibri"/>
                        <a:ea typeface="Calibri"/>
                        <a:cs typeface="Calibri"/>
                        <a:sym typeface="Calibri"/>
                      </a:endParaRPr>
                    </a:p>
                  </a:txBody>
                  <a:tcPr marT="0" marB="0" marR="68575" marL="68575"/>
                </a:tc>
              </a:tr>
              <a:tr h="820575">
                <a:tc>
                  <a:txBody>
                    <a:bodyPr/>
                    <a:lstStyle/>
                    <a:p>
                      <a:pPr indent="0" lvl="0" marL="0" marR="0" rtl="0" algn="ctr">
                        <a:spcBef>
                          <a:spcPts val="0"/>
                        </a:spcBef>
                        <a:spcAft>
                          <a:spcPts val="0"/>
                        </a:spcAft>
                        <a:buNone/>
                      </a:pPr>
                      <a:r>
                        <a:rPr lang="es-ES" sz="1200" u="none" cap="none" strike="noStrike"/>
                        <a:t>3.3.1.</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solidFill>
                            <a:srgbClr val="C55A11"/>
                          </a:solidFill>
                        </a:rPr>
                        <a:t>Survey (Perception study) to the population to know the perception of citizens on the phenomenon of climate change and their vulnerabilities:</a:t>
                      </a:r>
                      <a:endParaRPr b="1" sz="1200" u="none" cap="none" strike="noStrike">
                        <a:solidFill>
                          <a:srgbClr val="C55A11"/>
                        </a:solidFill>
                      </a:endParaRPr>
                    </a:p>
                    <a:p>
                      <a:pPr indent="-176213" lvl="0" marL="176213" marR="0" rtl="0" algn="l">
                        <a:spcBef>
                          <a:spcPts val="0"/>
                        </a:spcBef>
                        <a:spcAft>
                          <a:spcPts val="0"/>
                        </a:spcAft>
                        <a:buClr>
                          <a:srgbClr val="C55A11"/>
                        </a:buClr>
                        <a:buSzPts val="1200"/>
                        <a:buFont typeface="Noto Sans Symbols"/>
                        <a:buChar char="∙"/>
                      </a:pPr>
                      <a:r>
                        <a:rPr b="1" lang="es-ES" sz="1200" u="none" cap="none" strike="noStrike">
                          <a:solidFill>
                            <a:srgbClr val="C55A11"/>
                          </a:solidFill>
                        </a:rPr>
                        <a:t>Data analysis and report production</a:t>
                      </a:r>
                      <a:endParaRPr b="1" sz="1200" u="none" cap="none" strike="noStrike">
                        <a:solidFill>
                          <a:srgbClr val="C55A11"/>
                        </a:solidFill>
                        <a:latin typeface="Calibri"/>
                        <a:ea typeface="Calibri"/>
                        <a:cs typeface="Calibri"/>
                        <a:sym typeface="Calibri"/>
                      </a:endParaRPr>
                    </a:p>
                  </a:txBody>
                  <a:tcPr marT="0" marB="0" marR="68575" marL="68575"/>
                </a:tc>
              </a:tr>
              <a:tr h="820575">
                <a:tc>
                  <a:txBody>
                    <a:bodyPr/>
                    <a:lstStyle/>
                    <a:p>
                      <a:pPr indent="0" lvl="0" marL="0" marR="0" rtl="0" algn="ctr">
                        <a:spcBef>
                          <a:spcPts val="0"/>
                        </a:spcBef>
                        <a:spcAft>
                          <a:spcPts val="0"/>
                        </a:spcAft>
                        <a:buNone/>
                      </a:pPr>
                      <a:r>
                        <a:rPr lang="es-ES" sz="1200" u="none" cap="none" strike="noStrike"/>
                        <a:t>3.3.2.</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l">
                        <a:spcBef>
                          <a:spcPts val="0"/>
                        </a:spcBef>
                        <a:spcAft>
                          <a:spcPts val="0"/>
                        </a:spcAft>
                        <a:buNone/>
                      </a:pPr>
                      <a:r>
                        <a:rPr b="1" lang="es-ES" sz="1200" u="none" cap="none" strike="noStrike">
                          <a:solidFill>
                            <a:srgbClr val="C55A11"/>
                          </a:solidFill>
                        </a:rPr>
                        <a:t>Communication and awareness plan in order to improve the level of knowledge of the population about the phenomena of climate change:</a:t>
                      </a:r>
                      <a:endParaRPr b="1" sz="1200" u="none" cap="none" strike="noStrike">
                        <a:solidFill>
                          <a:srgbClr val="C55A11"/>
                        </a:solidFill>
                      </a:endParaRPr>
                    </a:p>
                    <a:p>
                      <a:pPr indent="-176213" lvl="0" marL="176213" marR="0" rtl="0" algn="l">
                        <a:spcBef>
                          <a:spcPts val="0"/>
                        </a:spcBef>
                        <a:spcAft>
                          <a:spcPts val="0"/>
                        </a:spcAft>
                        <a:buClr>
                          <a:srgbClr val="C55A11"/>
                        </a:buClr>
                        <a:buSzPts val="1200"/>
                        <a:buFont typeface="Noto Sans Symbols"/>
                        <a:buChar char="∙"/>
                      </a:pPr>
                      <a:r>
                        <a:rPr b="1" lang="es-ES" sz="1200" u="none" cap="none" strike="noStrike">
                          <a:solidFill>
                            <a:srgbClr val="C55A11"/>
                          </a:solidFill>
                        </a:rPr>
                        <a:t>Training/awareness actions for different target groups (foresters, farmers, teachers, journalists and other citizens)</a:t>
                      </a:r>
                      <a:endParaRPr b="1" sz="1200" u="none" cap="none" strike="noStrike">
                        <a:solidFill>
                          <a:srgbClr val="C55A11"/>
                        </a:solidFill>
                        <a:latin typeface="Calibri"/>
                        <a:ea typeface="Calibri"/>
                        <a:cs typeface="Calibri"/>
                        <a:sym typeface="Calibri"/>
                      </a:endParaRPr>
                    </a:p>
                  </a:txBody>
                  <a:tcPr marT="0" marB="0" marR="68575" marL="68575"/>
                </a:tc>
              </a:tr>
            </a:tbl>
          </a:graphicData>
        </a:graphic>
      </p:graphicFrame>
      <p:sp>
        <p:nvSpPr>
          <p:cNvPr id="154" name="Google Shape;154;p4"/>
          <p:cNvSpPr/>
          <p:nvPr/>
        </p:nvSpPr>
        <p:spPr>
          <a:xfrm>
            <a:off x="4913730" y="5476240"/>
            <a:ext cx="508000" cy="2032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4"/>
          <p:cNvSpPr txBox="1"/>
          <p:nvPr/>
        </p:nvSpPr>
        <p:spPr>
          <a:xfrm>
            <a:off x="5377860" y="5439340"/>
            <a:ext cx="1849592"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Ongoing</a:t>
            </a:r>
            <a:endParaRPr sz="1200">
              <a:solidFill>
                <a:schemeClr val="dk1"/>
              </a:solidFill>
              <a:latin typeface="Calibri"/>
              <a:ea typeface="Calibri"/>
              <a:cs typeface="Calibri"/>
              <a:sym typeface="Calibri"/>
            </a:endParaRPr>
          </a:p>
          <a:p>
            <a:pPr indent="0" lvl="0" marL="0" marR="0" rtl="0" algn="l">
              <a:spcBef>
                <a:spcPts val="600"/>
              </a:spcBef>
              <a:spcAft>
                <a:spcPts val="0"/>
              </a:spcAft>
              <a:buNone/>
            </a:pPr>
            <a:r>
              <a:rPr lang="es-ES" sz="1200">
                <a:solidFill>
                  <a:schemeClr val="dk1"/>
                </a:solidFill>
                <a:latin typeface="Calibri"/>
                <a:ea typeface="Calibri"/>
                <a:cs typeface="Calibri"/>
                <a:sym typeface="Calibri"/>
              </a:rPr>
              <a:t>Due to the pandemic, the Meeting in Madeira?</a:t>
            </a:r>
            <a:endParaRPr sz="1200">
              <a:solidFill>
                <a:schemeClr val="dk1"/>
              </a:solidFill>
              <a:latin typeface="Calibri"/>
              <a:ea typeface="Calibri"/>
              <a:cs typeface="Calibri"/>
              <a:sym typeface="Calibri"/>
            </a:endParaRPr>
          </a:p>
        </p:txBody>
      </p:sp>
      <p:sp>
        <p:nvSpPr>
          <p:cNvPr id="156" name="Google Shape;156;p4"/>
          <p:cNvSpPr/>
          <p:nvPr/>
        </p:nvSpPr>
        <p:spPr>
          <a:xfrm>
            <a:off x="7198405" y="5476240"/>
            <a:ext cx="508000" cy="203200"/>
          </a:xfrm>
          <a:prstGeom prst="rect">
            <a:avLst/>
          </a:prstGeom>
          <a:solidFill>
            <a:srgbClr val="FF0000"/>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4"/>
          <p:cNvSpPr txBox="1"/>
          <p:nvPr/>
        </p:nvSpPr>
        <p:spPr>
          <a:xfrm>
            <a:off x="7681007" y="5439340"/>
            <a:ext cx="13528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Deferred to 2022 </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due to pandemic</a:t>
            </a:r>
            <a:endParaRPr sz="1200">
              <a:solidFill>
                <a:schemeClr val="dk1"/>
              </a:solidFill>
              <a:latin typeface="Calibri"/>
              <a:ea typeface="Calibri"/>
              <a:cs typeface="Calibri"/>
              <a:sym typeface="Calibri"/>
            </a:endParaRPr>
          </a:p>
        </p:txBody>
      </p:sp>
      <p:sp>
        <p:nvSpPr>
          <p:cNvPr id="158" name="Google Shape;158;p4"/>
          <p:cNvSpPr/>
          <p:nvPr/>
        </p:nvSpPr>
        <p:spPr>
          <a:xfrm>
            <a:off x="9054930" y="5476240"/>
            <a:ext cx="508000" cy="203200"/>
          </a:xfrm>
          <a:prstGeom prst="rect">
            <a:avLst/>
          </a:prstGeom>
          <a:solidFill>
            <a:srgbClr val="C55A11"/>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4"/>
          <p:cNvSpPr txBox="1"/>
          <p:nvPr/>
        </p:nvSpPr>
        <p:spPr>
          <a:xfrm>
            <a:off x="9537532" y="5439340"/>
            <a:ext cx="22203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In the process of being awarded</a:t>
            </a:r>
            <a:endParaRPr/>
          </a:p>
          <a:p>
            <a:pPr indent="0" lvl="0" marL="0" marR="0" rtl="0" algn="l">
              <a:spcBef>
                <a:spcPts val="0"/>
              </a:spcBef>
              <a:spcAft>
                <a:spcPts val="0"/>
              </a:spcAft>
              <a:buNone/>
            </a:pPr>
            <a:r>
              <a:rPr lang="es-ES" sz="1200">
                <a:solidFill>
                  <a:schemeClr val="dk1"/>
                </a:solidFill>
                <a:latin typeface="Calibri"/>
                <a:ea typeface="Calibri"/>
                <a:cs typeface="Calibri"/>
                <a:sym typeface="Calibri"/>
              </a:rPr>
              <a:t>Delayed due to pandemic</a:t>
            </a:r>
            <a:endParaRPr sz="1200">
              <a:solidFill>
                <a:schemeClr val="dk1"/>
              </a:solidFill>
              <a:latin typeface="Calibri"/>
              <a:ea typeface="Calibri"/>
              <a:cs typeface="Calibri"/>
              <a:sym typeface="Calibri"/>
            </a:endParaRPr>
          </a:p>
        </p:txBody>
      </p:sp>
      <p:sp>
        <p:nvSpPr>
          <p:cNvPr id="160" name="Google Shape;160;p4"/>
          <p:cNvSpPr/>
          <p:nvPr/>
        </p:nvSpPr>
        <p:spPr>
          <a:xfrm>
            <a:off x="3634505" y="5480864"/>
            <a:ext cx="508000" cy="203200"/>
          </a:xfrm>
          <a:prstGeom prst="rect">
            <a:avLst/>
          </a:prstGeom>
          <a:solidFill>
            <a:schemeClr val="dk1"/>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4"/>
          <p:cNvSpPr txBox="1"/>
          <p:nvPr/>
        </p:nvSpPr>
        <p:spPr>
          <a:xfrm>
            <a:off x="4126343" y="5443964"/>
            <a:ext cx="83820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Executed</a:t>
            </a:r>
            <a:endParaRPr sz="1200">
              <a:solidFill>
                <a:schemeClr val="dk1"/>
              </a:solidFill>
              <a:latin typeface="Calibri"/>
              <a:ea typeface="Calibri"/>
              <a:cs typeface="Calibri"/>
              <a:sym typeface="Calibri"/>
            </a:endParaRPr>
          </a:p>
        </p:txBody>
      </p:sp>
      <p:pic>
        <p:nvPicPr>
          <p:cNvPr id="162" name="Google Shape;162;p4"/>
          <p:cNvPicPr preferRelativeResize="0"/>
          <p:nvPr/>
        </p:nvPicPr>
        <p:blipFill>
          <a:blip r:embed="rId7">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5"/>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169" name="Google Shape;169;p5"/>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0" name="Google Shape;170;p5"/>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171" name="Google Shape;171;p5"/>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pic>
        <p:nvPicPr>
          <p:cNvPr id="172" name="Google Shape;172;p5"/>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73" name="Google Shape;173;p5"/>
          <p:cNvSpPr txBox="1"/>
          <p:nvPr/>
        </p:nvSpPr>
        <p:spPr>
          <a:xfrm>
            <a:off x="5093204" y="2183888"/>
            <a:ext cx="6103432" cy="1955447"/>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Regional Inventory of Emissions by Sources and Removal by Sinks of Atmospheric Pollutants</a:t>
            </a:r>
            <a:endParaRPr/>
          </a:p>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IRERPA 2020 (1990-2018)</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174" name="Google Shape;174;p5"/>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lang="es-ES" sz="3600">
                <a:solidFill>
                  <a:srgbClr val="434343"/>
                </a:solidFill>
                <a:latin typeface="Fira Sans Extra Condensed Medium"/>
                <a:ea typeface="Fira Sans Extra Condensed Medium"/>
                <a:cs typeface="Fira Sans Extra Condensed Medium"/>
                <a:sym typeface="Fira Sans Extra Condensed Medium"/>
              </a:rPr>
              <a:t>02</a:t>
            </a:r>
            <a:endParaRPr/>
          </a:p>
        </p:txBody>
      </p:sp>
      <p:sp>
        <p:nvSpPr>
          <p:cNvPr id="175" name="Google Shape;175;p5"/>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Uma imagem com texto, exterior, símbolo&#10;&#10;Descrição gerada automaticamente" id="176" name="Google Shape;176;p5"/>
          <p:cNvPicPr preferRelativeResize="0"/>
          <p:nvPr/>
        </p:nvPicPr>
        <p:blipFill rotWithShape="1">
          <a:blip r:embed="rId7">
            <a:alphaModFix/>
          </a:blip>
          <a:srcRect b="0" l="0" r="0" t="0"/>
          <a:stretch/>
        </p:blipFill>
        <p:spPr>
          <a:xfrm>
            <a:off x="252359" y="1167491"/>
            <a:ext cx="2617841" cy="3713018"/>
          </a:xfrm>
          <a:prstGeom prst="rect">
            <a:avLst/>
          </a:prstGeom>
          <a:noFill/>
          <a:ln>
            <a:noFill/>
          </a:ln>
        </p:spPr>
      </p:pic>
      <p:pic>
        <p:nvPicPr>
          <p:cNvPr id="177" name="Google Shape;177;p5"/>
          <p:cNvPicPr preferRelativeResize="0"/>
          <p:nvPr/>
        </p:nvPicPr>
        <p:blipFill>
          <a:blip r:embed="rId8">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3" name="Google Shape;183;p6"/>
          <p:cNvPicPr preferRelativeResize="0"/>
          <p:nvPr/>
        </p:nvPicPr>
        <p:blipFill rotWithShape="1">
          <a:blip r:embed="rId3">
            <a:alphaModFix/>
          </a:blip>
          <a:srcRect b="0" l="0" r="0" t="0"/>
          <a:stretch/>
        </p:blipFill>
        <p:spPr>
          <a:xfrm>
            <a:off x="0" y="6083300"/>
            <a:ext cx="2870200" cy="774700"/>
          </a:xfrm>
          <a:prstGeom prst="rect">
            <a:avLst/>
          </a:prstGeom>
          <a:noFill/>
          <a:ln>
            <a:noFill/>
          </a:ln>
        </p:spPr>
      </p:pic>
      <p:pic>
        <p:nvPicPr>
          <p:cNvPr id="184" name="Google Shape;184;p6"/>
          <p:cNvPicPr preferRelativeResize="0"/>
          <p:nvPr/>
        </p:nvPicPr>
        <p:blipFill rotWithShape="1">
          <a:blip r:embed="rId4">
            <a:alphaModFix/>
          </a:blip>
          <a:srcRect b="0" l="0" r="0" t="0"/>
          <a:stretch/>
        </p:blipFill>
        <p:spPr>
          <a:xfrm>
            <a:off x="609600" y="365125"/>
            <a:ext cx="1651000" cy="330200"/>
          </a:xfrm>
          <a:prstGeom prst="rect">
            <a:avLst/>
          </a:prstGeom>
          <a:noFill/>
          <a:ln>
            <a:noFill/>
          </a:ln>
        </p:spPr>
      </p:pic>
      <p:sp>
        <p:nvSpPr>
          <p:cNvPr id="185" name="Google Shape;185;p6"/>
          <p:cNvSpPr txBox="1"/>
          <p:nvPr>
            <p:ph type="title"/>
          </p:nvPr>
        </p:nvSpPr>
        <p:spPr>
          <a:xfrm>
            <a:off x="569259" y="1305672"/>
            <a:ext cx="2034092"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02 IRERPA objectives</a:t>
            </a:r>
            <a:endParaRPr b="1" sz="2000">
              <a:solidFill>
                <a:srgbClr val="178B9B"/>
              </a:solidFill>
              <a:latin typeface="Arial"/>
              <a:ea typeface="Arial"/>
              <a:cs typeface="Arial"/>
              <a:sym typeface="Arial"/>
            </a:endParaRPr>
          </a:p>
        </p:txBody>
      </p:sp>
      <p:sp>
        <p:nvSpPr>
          <p:cNvPr id="186" name="Google Shape;186;p6"/>
          <p:cNvSpPr txBox="1"/>
          <p:nvPr/>
        </p:nvSpPr>
        <p:spPr>
          <a:xfrm>
            <a:off x="4103818" y="3413023"/>
            <a:ext cx="501986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600">
                <a:solidFill>
                  <a:srgbClr val="178B9B"/>
                </a:solidFill>
                <a:latin typeface="Arial"/>
                <a:ea typeface="Arial"/>
                <a:cs typeface="Arial"/>
                <a:sym typeface="Arial"/>
              </a:rPr>
              <a:t>Calculate and set reduction targets</a:t>
            </a:r>
            <a:endParaRPr sz="1400">
              <a:solidFill>
                <a:schemeClr val="dk1"/>
              </a:solidFill>
              <a:latin typeface="Arial"/>
              <a:ea typeface="Arial"/>
              <a:cs typeface="Arial"/>
              <a:sym typeface="Arial"/>
            </a:endParaRPr>
          </a:p>
        </p:txBody>
      </p:sp>
      <p:sp>
        <p:nvSpPr>
          <p:cNvPr id="187" name="Google Shape;187;p6"/>
          <p:cNvSpPr txBox="1"/>
          <p:nvPr/>
        </p:nvSpPr>
        <p:spPr>
          <a:xfrm>
            <a:off x="4103819" y="4149955"/>
            <a:ext cx="5019862" cy="42184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600">
                <a:solidFill>
                  <a:srgbClr val="178B9B"/>
                </a:solidFill>
                <a:latin typeface="Arial"/>
                <a:ea typeface="Arial"/>
                <a:cs typeface="Arial"/>
                <a:sym typeface="Arial"/>
              </a:rPr>
              <a:t>Estimate the efforts needed to reduce emissions</a:t>
            </a:r>
            <a:endParaRPr sz="1600">
              <a:solidFill>
                <a:schemeClr val="dk1"/>
              </a:solidFill>
              <a:latin typeface="Calibri"/>
              <a:ea typeface="Calibri"/>
              <a:cs typeface="Calibri"/>
              <a:sym typeface="Calibri"/>
            </a:endParaRPr>
          </a:p>
        </p:txBody>
      </p:sp>
      <p:sp>
        <p:nvSpPr>
          <p:cNvPr id="188" name="Google Shape;188;p6"/>
          <p:cNvSpPr txBox="1"/>
          <p:nvPr/>
        </p:nvSpPr>
        <p:spPr>
          <a:xfrm>
            <a:off x="4103819" y="5023812"/>
            <a:ext cx="6035862"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600">
                <a:solidFill>
                  <a:srgbClr val="178B9B"/>
                </a:solidFill>
                <a:latin typeface="Arial"/>
                <a:ea typeface="Arial"/>
                <a:cs typeface="Arial"/>
                <a:sym typeface="Arial"/>
              </a:rPr>
              <a:t>Monitor and verify compliance with established targets</a:t>
            </a:r>
            <a:endParaRPr sz="1600">
              <a:solidFill>
                <a:schemeClr val="dk1"/>
              </a:solidFill>
              <a:latin typeface="Calibri"/>
              <a:ea typeface="Calibri"/>
              <a:cs typeface="Calibri"/>
              <a:sym typeface="Calibri"/>
            </a:endParaRPr>
          </a:p>
        </p:txBody>
      </p:sp>
      <p:sp>
        <p:nvSpPr>
          <p:cNvPr id="189" name="Google Shape;189;p6"/>
          <p:cNvSpPr txBox="1"/>
          <p:nvPr/>
        </p:nvSpPr>
        <p:spPr>
          <a:xfrm>
            <a:off x="3406452" y="3256645"/>
            <a:ext cx="5389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800">
                <a:solidFill>
                  <a:srgbClr val="7F7F7F"/>
                </a:solidFill>
                <a:latin typeface="Arial"/>
                <a:ea typeface="Arial"/>
                <a:cs typeface="Arial"/>
                <a:sym typeface="Arial"/>
              </a:rPr>
              <a:t>1</a:t>
            </a:r>
            <a:endParaRPr/>
          </a:p>
        </p:txBody>
      </p:sp>
      <p:sp>
        <p:nvSpPr>
          <p:cNvPr id="190" name="Google Shape;190;p6"/>
          <p:cNvSpPr txBox="1"/>
          <p:nvPr/>
        </p:nvSpPr>
        <p:spPr>
          <a:xfrm>
            <a:off x="3436429" y="3993931"/>
            <a:ext cx="5389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800">
                <a:solidFill>
                  <a:srgbClr val="7F7F7F"/>
                </a:solidFill>
                <a:latin typeface="Arial"/>
                <a:ea typeface="Arial"/>
                <a:cs typeface="Arial"/>
                <a:sym typeface="Arial"/>
              </a:rPr>
              <a:t>2</a:t>
            </a:r>
            <a:endParaRPr/>
          </a:p>
        </p:txBody>
      </p:sp>
      <p:sp>
        <p:nvSpPr>
          <p:cNvPr id="191" name="Google Shape;191;p6"/>
          <p:cNvSpPr txBox="1"/>
          <p:nvPr/>
        </p:nvSpPr>
        <p:spPr>
          <a:xfrm>
            <a:off x="3443658" y="4820851"/>
            <a:ext cx="5389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4800">
                <a:solidFill>
                  <a:srgbClr val="7F7F7F"/>
                </a:solidFill>
                <a:latin typeface="Arial"/>
                <a:ea typeface="Arial"/>
                <a:cs typeface="Arial"/>
                <a:sym typeface="Arial"/>
              </a:rPr>
              <a:t>3</a:t>
            </a:r>
            <a:endParaRPr/>
          </a:p>
        </p:txBody>
      </p:sp>
      <p:pic>
        <p:nvPicPr>
          <p:cNvPr id="192" name="Google Shape;192;p6"/>
          <p:cNvPicPr preferRelativeResize="0"/>
          <p:nvPr/>
        </p:nvPicPr>
        <p:blipFill rotWithShape="1">
          <a:blip r:embed="rId5">
            <a:alphaModFix/>
          </a:blip>
          <a:srcRect b="0" l="0" r="0" t="0"/>
          <a:stretch/>
        </p:blipFill>
        <p:spPr>
          <a:xfrm>
            <a:off x="3372433" y="6185107"/>
            <a:ext cx="8561978" cy="481121"/>
          </a:xfrm>
          <a:prstGeom prst="rect">
            <a:avLst/>
          </a:prstGeom>
          <a:noFill/>
          <a:ln>
            <a:noFill/>
          </a:ln>
        </p:spPr>
      </p:pic>
      <p:pic>
        <p:nvPicPr>
          <p:cNvPr id="193" name="Google Shape;193;p6"/>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194" name="Google Shape;194;p6"/>
          <p:cNvSpPr txBox="1"/>
          <p:nvPr/>
        </p:nvSpPr>
        <p:spPr>
          <a:xfrm>
            <a:off x="3172610" y="1348160"/>
            <a:ext cx="8894166" cy="1668214"/>
          </a:xfrm>
          <a:prstGeom prst="rect">
            <a:avLst/>
          </a:prstGeom>
          <a:noFill/>
          <a:ln cap="flat" cmpd="sng" w="9525">
            <a:solidFill>
              <a:srgbClr val="179B9C"/>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s-ES" sz="1400">
                <a:solidFill>
                  <a:srgbClr val="178B9B"/>
                </a:solidFill>
                <a:latin typeface="Arial"/>
                <a:ea typeface="Arial"/>
                <a:cs typeface="Arial"/>
                <a:sym typeface="Arial"/>
              </a:rPr>
              <a:t>The main objective of the Inventory is to obtain reliable data and contribute to the knowledge of the annual balance between emissions and removal of greenhouse gases (GHG), covering anthropic activities that emit greenhouse gases or remove pollutants from the atmosphere in the territory, fundamental information to support the climate policy of the region in the mitigation and adaptation components</a:t>
            </a:r>
            <a:endParaRPr b="1" sz="1400">
              <a:solidFill>
                <a:srgbClr val="178B9B"/>
              </a:solidFill>
              <a:latin typeface="Arial"/>
              <a:ea typeface="Arial"/>
              <a:cs typeface="Arial"/>
              <a:sym typeface="Arial"/>
            </a:endParaRPr>
          </a:p>
        </p:txBody>
      </p:sp>
      <p:sp>
        <p:nvSpPr>
          <p:cNvPr id="195" name="Google Shape;195;p6"/>
          <p:cNvSpPr txBox="1"/>
          <p:nvPr/>
        </p:nvSpPr>
        <p:spPr>
          <a:xfrm>
            <a:off x="3851020" y="804949"/>
            <a:ext cx="44903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rgbClr val="C9C9C9"/>
                </a:solidFill>
                <a:latin typeface="Arial"/>
                <a:ea typeface="Arial"/>
                <a:cs typeface="Arial"/>
                <a:sym typeface="Arial"/>
              </a:rPr>
              <a:t>Climate Policy Tool in RAM</a:t>
            </a:r>
            <a:endParaRPr sz="2400">
              <a:solidFill>
                <a:srgbClr val="C9C9C9"/>
              </a:solidFill>
              <a:latin typeface="Arial"/>
              <a:ea typeface="Arial"/>
              <a:cs typeface="Arial"/>
              <a:sym typeface="Arial"/>
            </a:endParaRPr>
          </a:p>
        </p:txBody>
      </p:sp>
      <p:pic>
        <p:nvPicPr>
          <p:cNvPr id="196" name="Google Shape;196;p6"/>
          <p:cNvPicPr preferRelativeResize="0"/>
          <p:nvPr/>
        </p:nvPicPr>
        <p:blipFill>
          <a:blip r:embed="rId7">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7"/>
          <p:cNvPicPr preferRelativeResize="0"/>
          <p:nvPr/>
        </p:nvPicPr>
        <p:blipFill rotWithShape="1">
          <a:blip r:embed="rId3">
            <a:alphaModFix/>
          </a:blip>
          <a:srcRect b="0" l="0" r="0" t="0"/>
          <a:stretch/>
        </p:blipFill>
        <p:spPr>
          <a:xfrm>
            <a:off x="3372433" y="6185107"/>
            <a:ext cx="8561978" cy="481121"/>
          </a:xfrm>
          <a:prstGeom prst="rect">
            <a:avLst/>
          </a:prstGeom>
          <a:noFill/>
          <a:ln>
            <a:noFill/>
          </a:ln>
        </p:spPr>
      </p:pic>
      <p:sp>
        <p:nvSpPr>
          <p:cNvPr id="203" name="Google Shape;203;p7"/>
          <p:cNvSpPr/>
          <p:nvPr/>
        </p:nvSpPr>
        <p:spPr>
          <a:xfrm>
            <a:off x="0" y="0"/>
            <a:ext cx="2870200" cy="604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4" name="Google Shape;204;p7"/>
          <p:cNvPicPr preferRelativeResize="0"/>
          <p:nvPr/>
        </p:nvPicPr>
        <p:blipFill rotWithShape="1">
          <a:blip r:embed="rId4">
            <a:alphaModFix/>
          </a:blip>
          <a:srcRect b="0" l="0" r="0" t="0"/>
          <a:stretch/>
        </p:blipFill>
        <p:spPr>
          <a:xfrm>
            <a:off x="0" y="6083300"/>
            <a:ext cx="2870200" cy="774700"/>
          </a:xfrm>
          <a:prstGeom prst="rect">
            <a:avLst/>
          </a:prstGeom>
          <a:noFill/>
          <a:ln>
            <a:noFill/>
          </a:ln>
        </p:spPr>
      </p:pic>
      <p:pic>
        <p:nvPicPr>
          <p:cNvPr id="205" name="Google Shape;205;p7"/>
          <p:cNvPicPr preferRelativeResize="0"/>
          <p:nvPr/>
        </p:nvPicPr>
        <p:blipFill rotWithShape="1">
          <a:blip r:embed="rId5">
            <a:alphaModFix/>
          </a:blip>
          <a:srcRect b="0" l="0" r="0" t="0"/>
          <a:stretch/>
        </p:blipFill>
        <p:spPr>
          <a:xfrm>
            <a:off x="609600" y="365125"/>
            <a:ext cx="1651000" cy="330200"/>
          </a:xfrm>
          <a:prstGeom prst="rect">
            <a:avLst/>
          </a:prstGeom>
          <a:noFill/>
          <a:ln>
            <a:noFill/>
          </a:ln>
        </p:spPr>
      </p:pic>
      <p:sp>
        <p:nvSpPr>
          <p:cNvPr id="206" name="Google Shape;206;p7"/>
          <p:cNvSpPr txBox="1"/>
          <p:nvPr>
            <p:ph type="title"/>
          </p:nvPr>
        </p:nvSpPr>
        <p:spPr>
          <a:xfrm>
            <a:off x="569258" y="1305672"/>
            <a:ext cx="2300941" cy="1325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78B9B"/>
              </a:buClr>
              <a:buSzPts val="2000"/>
              <a:buFont typeface="Arial"/>
              <a:buNone/>
            </a:pPr>
            <a:r>
              <a:rPr b="1" lang="es-ES" sz="2000">
                <a:solidFill>
                  <a:srgbClr val="178B9B"/>
                </a:solidFill>
                <a:latin typeface="Arial"/>
                <a:ea typeface="Arial"/>
                <a:cs typeface="Arial"/>
                <a:sym typeface="Arial"/>
              </a:rPr>
              <a:t>03 Methodology</a:t>
            </a:r>
            <a:endParaRPr b="1" sz="2000">
              <a:solidFill>
                <a:srgbClr val="178B9B"/>
              </a:solidFill>
              <a:latin typeface="Arial"/>
              <a:ea typeface="Arial"/>
              <a:cs typeface="Arial"/>
              <a:sym typeface="Arial"/>
            </a:endParaRPr>
          </a:p>
        </p:txBody>
      </p:sp>
      <p:pic>
        <p:nvPicPr>
          <p:cNvPr id="207" name="Google Shape;207;p7"/>
          <p:cNvPicPr preferRelativeResize="0"/>
          <p:nvPr/>
        </p:nvPicPr>
        <p:blipFill rotWithShape="1">
          <a:blip r:embed="rId6">
            <a:alphaModFix/>
          </a:blip>
          <a:srcRect b="1123" l="22815" r="0" t="0"/>
          <a:stretch/>
        </p:blipFill>
        <p:spPr>
          <a:xfrm>
            <a:off x="7923636" y="175542"/>
            <a:ext cx="4010776" cy="678593"/>
          </a:xfrm>
          <a:prstGeom prst="rect">
            <a:avLst/>
          </a:prstGeom>
          <a:noFill/>
          <a:ln>
            <a:noFill/>
          </a:ln>
        </p:spPr>
      </p:pic>
      <p:sp>
        <p:nvSpPr>
          <p:cNvPr id="208" name="Google Shape;208;p7"/>
          <p:cNvSpPr txBox="1"/>
          <p:nvPr/>
        </p:nvSpPr>
        <p:spPr>
          <a:xfrm>
            <a:off x="4523790" y="2963858"/>
            <a:ext cx="6546000" cy="1111525"/>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434343"/>
                </a:solidFill>
                <a:latin typeface="Fira Sans Extra Condensed Medium"/>
                <a:ea typeface="Fira Sans Extra Condensed Medium"/>
                <a:cs typeface="Fira Sans Extra Condensed Medium"/>
                <a:sym typeface="Fira Sans Extra Condensed Medium"/>
              </a:rPr>
              <a:t>General Methodology Used in The Preparation of IRERPA</a:t>
            </a:r>
            <a:endParaRPr b="0" i="0" sz="32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sp>
        <p:nvSpPr>
          <p:cNvPr id="209" name="Google Shape;209;p7"/>
          <p:cNvSpPr txBox="1"/>
          <p:nvPr/>
        </p:nvSpPr>
        <p:spPr>
          <a:xfrm>
            <a:off x="3776099" y="1123135"/>
            <a:ext cx="7476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lang="es-ES" sz="3600">
                <a:solidFill>
                  <a:srgbClr val="434343"/>
                </a:solidFill>
                <a:latin typeface="Fira Sans Extra Condensed Medium"/>
                <a:ea typeface="Fira Sans Extra Condensed Medium"/>
                <a:cs typeface="Fira Sans Extra Condensed Medium"/>
                <a:sym typeface="Fira Sans Extra Condensed Medium"/>
              </a:rPr>
              <a:t>03</a:t>
            </a:r>
            <a:endParaRPr/>
          </a:p>
        </p:txBody>
      </p:sp>
      <p:sp>
        <p:nvSpPr>
          <p:cNvPr id="210" name="Google Shape;210;p7"/>
          <p:cNvSpPr/>
          <p:nvPr/>
        </p:nvSpPr>
        <p:spPr>
          <a:xfrm flipH="1">
            <a:off x="4650636" y="1123135"/>
            <a:ext cx="6546000" cy="3016200"/>
          </a:xfrm>
          <a:prstGeom prst="rect">
            <a:avLst/>
          </a:prstGeom>
          <a:noFill/>
          <a:ln cap="flat" cmpd="sng" w="28575">
            <a:solidFill>
              <a:srgbClr val="179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11" name="Google Shape;211;p7"/>
          <p:cNvPicPr preferRelativeResize="0"/>
          <p:nvPr/>
        </p:nvPicPr>
        <p:blipFill>
          <a:blip r:embed="rId7">
            <a:alphaModFix/>
          </a:blip>
          <a:stretch>
            <a:fillRect/>
          </a:stretch>
        </p:blipFill>
        <p:spPr>
          <a:xfrm>
            <a:off x="2924922" y="6126650"/>
            <a:ext cx="9267078" cy="57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8"/>
          <p:cNvPicPr preferRelativeResize="0"/>
          <p:nvPr/>
        </p:nvPicPr>
        <p:blipFill rotWithShape="1">
          <a:blip r:embed="rId3">
            <a:alphaModFix/>
          </a:blip>
          <a:srcRect b="1123" l="22815" r="0" t="0"/>
          <a:stretch/>
        </p:blipFill>
        <p:spPr>
          <a:xfrm>
            <a:off x="7923636" y="175542"/>
            <a:ext cx="4010776" cy="678593"/>
          </a:xfrm>
          <a:prstGeom prst="rect">
            <a:avLst/>
          </a:prstGeom>
          <a:noFill/>
          <a:ln>
            <a:noFill/>
          </a:ln>
        </p:spPr>
      </p:pic>
      <p:sp>
        <p:nvSpPr>
          <p:cNvPr id="218" name="Google Shape;218;p8"/>
          <p:cNvSpPr/>
          <p:nvPr/>
        </p:nvSpPr>
        <p:spPr>
          <a:xfrm>
            <a:off x="5022273" y="849288"/>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2020</a:t>
            </a:r>
            <a:endParaRPr sz="1800">
              <a:solidFill>
                <a:schemeClr val="lt1"/>
              </a:solidFill>
              <a:latin typeface="Calibri"/>
              <a:ea typeface="Calibri"/>
              <a:cs typeface="Calibri"/>
              <a:sym typeface="Calibri"/>
            </a:endParaRPr>
          </a:p>
        </p:txBody>
      </p:sp>
      <p:sp>
        <p:nvSpPr>
          <p:cNvPr id="219" name="Google Shape;219;p8"/>
          <p:cNvSpPr/>
          <p:nvPr/>
        </p:nvSpPr>
        <p:spPr>
          <a:xfrm>
            <a:off x="7764833" y="854135"/>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2021</a:t>
            </a:r>
            <a:endParaRPr sz="1800">
              <a:solidFill>
                <a:schemeClr val="lt1"/>
              </a:solidFill>
              <a:latin typeface="Calibri"/>
              <a:ea typeface="Calibri"/>
              <a:cs typeface="Calibri"/>
              <a:sym typeface="Calibri"/>
            </a:endParaRPr>
          </a:p>
        </p:txBody>
      </p:sp>
      <p:sp>
        <p:nvSpPr>
          <p:cNvPr id="220" name="Google Shape;220;p8"/>
          <p:cNvSpPr/>
          <p:nvPr/>
        </p:nvSpPr>
        <p:spPr>
          <a:xfrm>
            <a:off x="10332408" y="839656"/>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2022</a:t>
            </a:r>
            <a:endParaRPr sz="1800">
              <a:solidFill>
                <a:schemeClr val="lt1"/>
              </a:solidFill>
              <a:latin typeface="Calibri"/>
              <a:ea typeface="Calibri"/>
              <a:cs typeface="Calibri"/>
              <a:sym typeface="Calibri"/>
            </a:endParaRPr>
          </a:p>
        </p:txBody>
      </p:sp>
      <p:sp>
        <p:nvSpPr>
          <p:cNvPr id="221" name="Google Shape;221;p8"/>
          <p:cNvSpPr txBox="1"/>
          <p:nvPr/>
        </p:nvSpPr>
        <p:spPr>
          <a:xfrm>
            <a:off x="372092" y="81339"/>
            <a:ext cx="7698482" cy="746061"/>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BFBFBF"/>
                </a:solidFill>
                <a:latin typeface="Fira Sans Extra Condensed Medium"/>
                <a:ea typeface="Fira Sans Extra Condensed Medium"/>
                <a:cs typeface="Fira Sans Extra Condensed Medium"/>
                <a:sym typeface="Fira Sans Extra Condensed Medium"/>
              </a:rPr>
              <a:t>Methodology - Continuation</a:t>
            </a:r>
            <a:endParaRPr b="0" i="0" sz="3200" u="none" cap="none" strike="noStrike">
              <a:solidFill>
                <a:srgbClr val="BFBFBF"/>
              </a:solidFill>
              <a:latin typeface="Fira Sans Extra Condensed Medium"/>
              <a:ea typeface="Fira Sans Extra Condensed Medium"/>
              <a:cs typeface="Fira Sans Extra Condensed Medium"/>
              <a:sym typeface="Fira Sans Extra Condensed Medium"/>
            </a:endParaRPr>
          </a:p>
        </p:txBody>
      </p:sp>
      <p:pic>
        <p:nvPicPr>
          <p:cNvPr id="222" name="Google Shape;222;p8"/>
          <p:cNvPicPr preferRelativeResize="0"/>
          <p:nvPr/>
        </p:nvPicPr>
        <p:blipFill rotWithShape="1">
          <a:blip r:embed="rId4">
            <a:alphaModFix/>
          </a:blip>
          <a:srcRect b="0" l="0" r="0" t="0"/>
          <a:stretch/>
        </p:blipFill>
        <p:spPr>
          <a:xfrm>
            <a:off x="1183341" y="5944546"/>
            <a:ext cx="10255623" cy="576291"/>
          </a:xfrm>
          <a:prstGeom prst="rect">
            <a:avLst/>
          </a:prstGeom>
          <a:noFill/>
          <a:ln>
            <a:noFill/>
          </a:ln>
        </p:spPr>
      </p:pic>
      <p:sp>
        <p:nvSpPr>
          <p:cNvPr id="223" name="Google Shape;223;p8"/>
          <p:cNvSpPr txBox="1"/>
          <p:nvPr/>
        </p:nvSpPr>
        <p:spPr>
          <a:xfrm>
            <a:off x="562708" y="1026224"/>
            <a:ext cx="11196717" cy="480555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The IRERPA report follows the structure and methodologies set out in the 2006 Intergovernmental Panel on Climate Change Guidelines (IPCC 2006).</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These are the guidelines to which the signatory countries of the United Nations Framework Convention on Climate Change (UNFCCC), the Kyoto Protocol (KP) and the Paris Agreement (PA) are obliged and that guarantee the comparability and quality of the information reported.</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This choice thus has the objective of producing information comparable to that produced in other geographies and facilitating the preparation of information submitted by the country as a whole in its National Inventory of Emissions, prepared by the Portuguese Environment Agency and which follows the same guidelines.</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General Approach to Emissions Calculation</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The Emissions Calculation follows a relatively simple general methodology that can be summarized in Figure</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Illustration of the Calculation of Emissions</a:t>
            </a:r>
            <a:endParaRPr b="1"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224" name="Google Shape;224;p8"/>
          <p:cNvPicPr preferRelativeResize="0"/>
          <p:nvPr/>
        </p:nvPicPr>
        <p:blipFill rotWithShape="1">
          <a:blip r:embed="rId5">
            <a:alphaModFix/>
          </a:blip>
          <a:srcRect b="0" l="0" r="0" t="0"/>
          <a:stretch/>
        </p:blipFill>
        <p:spPr>
          <a:xfrm>
            <a:off x="4269824" y="4553896"/>
            <a:ext cx="5619750" cy="1390650"/>
          </a:xfrm>
          <a:prstGeom prst="rect">
            <a:avLst/>
          </a:prstGeom>
          <a:noFill/>
          <a:ln>
            <a:noFill/>
          </a:ln>
        </p:spPr>
      </p:pic>
      <p:pic>
        <p:nvPicPr>
          <p:cNvPr id="225" name="Google Shape;225;p8"/>
          <p:cNvPicPr preferRelativeResize="0"/>
          <p:nvPr/>
        </p:nvPicPr>
        <p:blipFill>
          <a:blip r:embed="rId6">
            <a:alphaModFix/>
          </a:blip>
          <a:stretch>
            <a:fillRect/>
          </a:stretch>
        </p:blipFill>
        <p:spPr>
          <a:xfrm>
            <a:off x="1296775" y="5943800"/>
            <a:ext cx="9754975" cy="577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b="1123" l="22815" r="0" t="0"/>
          <a:stretch/>
        </p:blipFill>
        <p:spPr>
          <a:xfrm>
            <a:off x="7923636" y="175542"/>
            <a:ext cx="4010776" cy="678593"/>
          </a:xfrm>
          <a:prstGeom prst="rect">
            <a:avLst/>
          </a:prstGeom>
          <a:noFill/>
          <a:ln>
            <a:noFill/>
          </a:ln>
        </p:spPr>
      </p:pic>
      <p:sp>
        <p:nvSpPr>
          <p:cNvPr id="232" name="Google Shape;232;p9"/>
          <p:cNvSpPr/>
          <p:nvPr/>
        </p:nvSpPr>
        <p:spPr>
          <a:xfrm>
            <a:off x="5022273" y="849288"/>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2020</a:t>
            </a:r>
            <a:endParaRPr sz="1800">
              <a:solidFill>
                <a:schemeClr val="lt1"/>
              </a:solidFill>
              <a:latin typeface="Calibri"/>
              <a:ea typeface="Calibri"/>
              <a:cs typeface="Calibri"/>
              <a:sym typeface="Calibri"/>
            </a:endParaRPr>
          </a:p>
        </p:txBody>
      </p:sp>
      <p:sp>
        <p:nvSpPr>
          <p:cNvPr id="233" name="Google Shape;233;p9"/>
          <p:cNvSpPr/>
          <p:nvPr/>
        </p:nvSpPr>
        <p:spPr>
          <a:xfrm>
            <a:off x="7764833" y="854135"/>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2021</a:t>
            </a:r>
            <a:endParaRPr sz="1800">
              <a:solidFill>
                <a:schemeClr val="lt1"/>
              </a:solidFill>
              <a:latin typeface="Calibri"/>
              <a:ea typeface="Calibri"/>
              <a:cs typeface="Calibri"/>
              <a:sym typeface="Calibri"/>
            </a:endParaRPr>
          </a:p>
        </p:txBody>
      </p:sp>
      <p:sp>
        <p:nvSpPr>
          <p:cNvPr id="234" name="Google Shape;234;p9"/>
          <p:cNvSpPr/>
          <p:nvPr/>
        </p:nvSpPr>
        <p:spPr>
          <a:xfrm>
            <a:off x="10332408" y="839656"/>
            <a:ext cx="1427018" cy="35121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AÑO 2022</a:t>
            </a:r>
            <a:endParaRPr sz="1800">
              <a:solidFill>
                <a:schemeClr val="lt1"/>
              </a:solidFill>
              <a:latin typeface="Calibri"/>
              <a:ea typeface="Calibri"/>
              <a:cs typeface="Calibri"/>
              <a:sym typeface="Calibri"/>
            </a:endParaRPr>
          </a:p>
        </p:txBody>
      </p:sp>
      <p:sp>
        <p:nvSpPr>
          <p:cNvPr id="235" name="Google Shape;235;p9"/>
          <p:cNvSpPr txBox="1"/>
          <p:nvPr/>
        </p:nvSpPr>
        <p:spPr>
          <a:xfrm>
            <a:off x="372092" y="81339"/>
            <a:ext cx="7698482" cy="746061"/>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0" i="0" lang="es-ES" sz="3200" u="none" cap="none" strike="noStrike">
                <a:solidFill>
                  <a:srgbClr val="BFBFBF"/>
                </a:solidFill>
                <a:latin typeface="Fira Sans Extra Condensed Medium"/>
                <a:ea typeface="Fira Sans Extra Condensed Medium"/>
                <a:cs typeface="Fira Sans Extra Condensed Medium"/>
                <a:sym typeface="Fira Sans Extra Condensed Medium"/>
              </a:rPr>
              <a:t>Methodology - Continuation</a:t>
            </a:r>
            <a:endParaRPr b="0" i="0" sz="3200" u="none" cap="none" strike="noStrike">
              <a:solidFill>
                <a:srgbClr val="BFBFBF"/>
              </a:solidFill>
              <a:latin typeface="Fira Sans Extra Condensed Medium"/>
              <a:ea typeface="Fira Sans Extra Condensed Medium"/>
              <a:cs typeface="Fira Sans Extra Condensed Medium"/>
              <a:sym typeface="Fira Sans Extra Condensed Medium"/>
            </a:endParaRPr>
          </a:p>
        </p:txBody>
      </p:sp>
      <p:pic>
        <p:nvPicPr>
          <p:cNvPr id="236" name="Google Shape;236;p9"/>
          <p:cNvPicPr preferRelativeResize="0"/>
          <p:nvPr/>
        </p:nvPicPr>
        <p:blipFill rotWithShape="1">
          <a:blip r:embed="rId4">
            <a:alphaModFix/>
          </a:blip>
          <a:srcRect b="0" l="0" r="0" t="0"/>
          <a:stretch/>
        </p:blipFill>
        <p:spPr>
          <a:xfrm>
            <a:off x="1183341" y="5944546"/>
            <a:ext cx="10255623" cy="576291"/>
          </a:xfrm>
          <a:prstGeom prst="rect">
            <a:avLst/>
          </a:prstGeom>
          <a:noFill/>
          <a:ln>
            <a:noFill/>
          </a:ln>
        </p:spPr>
      </p:pic>
      <p:sp>
        <p:nvSpPr>
          <p:cNvPr id="237" name="Google Shape;237;p9"/>
          <p:cNvSpPr txBox="1"/>
          <p:nvPr/>
        </p:nvSpPr>
        <p:spPr>
          <a:xfrm>
            <a:off x="1183341" y="1325169"/>
            <a:ext cx="10255623" cy="352819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Activity data refer to activities in the various sectors that give rise to emissions (eg diesel consumption; tonnes of fertilizer used; burned hectares), while emission factors refer to the amounts of different gases emitted by various activities. Both activity data and emission factors naturally vary from sector to sector, but they also vary with the greenhouse gas considered and the methodological level adopted for each emission category.</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1"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Greenhouse Gases and Global Warming Potentials</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There are several greenhouse gases considered by the IPCC 2006.</a:t>
            </a:r>
            <a:endParaRPr/>
          </a:p>
          <a:p>
            <a:pPr indent="0" lvl="0" marL="0" marR="0" rtl="0" algn="l">
              <a:lnSpc>
                <a:spcPct val="100000"/>
              </a:lnSpc>
              <a:spcBef>
                <a:spcPts val="0"/>
              </a:spcBef>
              <a:spcAft>
                <a:spcPts val="0"/>
              </a:spcAft>
              <a:buClr>
                <a:srgbClr val="FFFFFF"/>
              </a:buClr>
              <a:buSzPts val="4800"/>
              <a:buFont typeface="Fira Sans Extra Condensed Medium"/>
              <a:buNone/>
            </a:pPr>
            <a:r>
              <a:t/>
            </a:r>
            <a:endParaRPr b="0" i="0" sz="1600" u="none" cap="none" strike="noStrike">
              <a:solidFill>
                <a:srgbClr val="434343"/>
              </a:solidFill>
              <a:latin typeface="Fira Sans Extra Condensed Medium"/>
              <a:ea typeface="Fira Sans Extra Condensed Medium"/>
              <a:cs typeface="Fira Sans Extra Condensed Medium"/>
              <a:sym typeface="Fira Sans Extra Condensed Medium"/>
            </a:endParaRPr>
          </a:p>
          <a:p>
            <a:pPr indent="0" lvl="0" marL="0" marR="0" rtl="0" algn="l">
              <a:lnSpc>
                <a:spcPct val="100000"/>
              </a:lnSpc>
              <a:spcBef>
                <a:spcPts val="0"/>
              </a:spcBef>
              <a:spcAft>
                <a:spcPts val="0"/>
              </a:spcAft>
              <a:buClr>
                <a:srgbClr val="FFFFFF"/>
              </a:buClr>
              <a:buSzPts val="4800"/>
              <a:buFont typeface="Fira Sans Extra Condensed Medium"/>
              <a:buNone/>
            </a:pPr>
            <a:r>
              <a:rPr b="0" i="0" lang="es-ES" sz="1600" u="none" cap="none" strike="noStrike">
                <a:solidFill>
                  <a:srgbClr val="434343"/>
                </a:solidFill>
                <a:latin typeface="Fira Sans Extra Condensed Medium"/>
                <a:ea typeface="Fira Sans Extra Condensed Medium"/>
                <a:cs typeface="Fira Sans Extra Condensed Medium"/>
                <a:sym typeface="Fira Sans Extra Condensed Medium"/>
              </a:rPr>
              <a:t>IRERPA uses the Global Warming Potentials (GWP) in effect for reporting emissions by Developed Countries under the UNFCCC. GWPs are used to convert the emissions of various greenhouse gases into an equivalent carbon dioxide emission</a:t>
            </a:r>
            <a:endParaRPr b="1" i="0" sz="1400" u="none" cap="none" strike="noStrike">
              <a:solidFill>
                <a:srgbClr val="434343"/>
              </a:solidFill>
              <a:latin typeface="Fira Sans Extra Condensed Medium"/>
              <a:ea typeface="Fira Sans Extra Condensed Medium"/>
              <a:cs typeface="Fira Sans Extra Condensed Medium"/>
              <a:sym typeface="Fira Sans Extra Condensed Medium"/>
            </a:endParaRPr>
          </a:p>
        </p:txBody>
      </p:sp>
      <p:pic>
        <p:nvPicPr>
          <p:cNvPr id="238" name="Google Shape;238;p9"/>
          <p:cNvPicPr preferRelativeResize="0"/>
          <p:nvPr/>
        </p:nvPicPr>
        <p:blipFill>
          <a:blip r:embed="rId5">
            <a:alphaModFix/>
          </a:blip>
          <a:stretch>
            <a:fillRect/>
          </a:stretch>
        </p:blipFill>
        <p:spPr>
          <a:xfrm>
            <a:off x="1296775" y="5943800"/>
            <a:ext cx="9754975" cy="577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2020-02-25T12:45:58Z</dcterms:created>
  <dc:creator>Usuario de Microsoft Office</dc:creator>
</cp:coreProperties>
</file>