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9" r:id="rId6"/>
    <p:sldId id="259" r:id="rId7"/>
    <p:sldId id="271" r:id="rId8"/>
    <p:sldId id="272" r:id="rId9"/>
    <p:sldId id="282" r:id="rId10"/>
    <p:sldId id="264" r:id="rId11"/>
    <p:sldId id="285" r:id="rId12"/>
    <p:sldId id="270" r:id="rId13"/>
    <p:sldId id="284" r:id="rId14"/>
    <p:sldId id="274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38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13A6D1"/>
    <a:srgbClr val="FF79BC"/>
    <a:srgbClr val="3904BC"/>
    <a:srgbClr val="2F528F"/>
    <a:srgbClr val="179B9C"/>
    <a:srgbClr val="434343"/>
    <a:srgbClr val="339933"/>
    <a:srgbClr val="9A001D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24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-564" y="-96"/>
      </p:cViewPr>
      <p:guideLst>
        <p:guide orient="horz" pos="1638"/>
        <p:guide pos="41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84FFE-1F81-2142-A1AA-7B72B87AF788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045B-5F96-6F49-9E5B-CC943E07D380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596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172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8942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2420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48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020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999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7045B-5F96-6F49-9E5B-CC943E07D38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957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7045B-5F96-6F49-9E5B-CC943E07D38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97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6C1504-562A-6A4C-84C8-EE8A9D6CA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952FF50-96E6-544D-ADAA-6202CF6CA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EC47EF-4CA7-6E4D-A626-0519D4A8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3E8D6EA-A3D3-CD45-AF9A-458874C5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198BFFD-FBE7-014E-BDE2-BFF29CE4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313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D1AA74-B5D2-084D-8CE5-32DB8F41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093282B-5DD4-0C42-92B5-06AC1FF35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40536AB-6DC9-2344-9FAF-65E86B8A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533C71D-BE5A-B444-A22D-6D63A0EE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B7CD7A-3603-3A4B-B088-C8C0F547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84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6EF1D5F-D5AD-D84A-86C4-236AAF9E6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2BFD8A8-3201-E24B-A124-DC8B968B2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5AB8442-C08E-7448-9019-7A46C8CB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1DDD563-39E0-6C49-9432-F1A71FDD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E81BB55-8ED3-2243-84B7-5D721EA9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12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F62948-DB3E-7147-B844-352260A4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718AA63-C4EC-1C4E-A801-2EC3A3D3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3F598C7-4DD6-6546-8823-90C61E16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3AEE51-358F-2240-862C-4D341C6A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4CC28B0-0489-1E43-A5A7-46553112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692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25122E-FDEA-BF47-A2FA-C7C16349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7FAF07A-B251-844D-AE4F-8FE0AE9D6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529968-BE64-7644-8B1D-9C4C789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10BDD8-1877-1B4B-B7EC-EDBC4D32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5A39785-F299-1441-BE95-157C72A5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067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DEF07B-252D-5F4F-A655-D6826F5A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BC5176B-6FAE-6743-8B95-CD5BAD015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DB3DA9F-BAC0-064D-A616-F634B081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0128327-D054-E041-80C8-7E1FC312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A09DB49-3804-9146-BDE6-AD4EEA85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DA45A90-6D6F-DC49-B0BE-46EFDC40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981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16EC931-67D5-684F-939C-F614409A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3B27446-B9B1-6745-8595-35415049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E496133-E6CE-A644-AA16-750019DFB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44C45D5-D341-7043-84C0-BDD9CCC50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1360C74-9C3A-D14A-A1FC-76E723526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D5E1922-6AD5-4941-A907-FAA8410D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192E447-6B8A-7D42-A974-E68C43D1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8EA1F63-6904-EC46-89D0-526350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353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C5200A-222E-4C40-90D8-7A385E9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3EC2673-0C52-4E4E-8E4C-11E1F43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7F90363-2EFA-4147-A895-877A4893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3CD514B-A8A9-E64F-BB52-81627682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21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7D26D50-A987-BF4B-870D-E5130184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77FF78-F753-A34A-8511-8E9DAFEE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8925ECD-302D-FF48-BAC4-932DA68B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5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3FB1DE-E92B-7D43-BA7C-C275062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78E0DA-B4F2-D54D-8BD6-BD4C6406D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6707C9D-3B7D-4545-BE6C-E96352D3A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2B1BE4-30C3-D642-8B00-9C6A3E5C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A789441-2474-214E-BBF3-6F398F14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E6D42E8-9CBD-E24E-8D6A-23DA8DFF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656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26DE0C-B1DE-9D44-8765-120FA43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5F78A09-78A3-2543-A272-8E257C2CE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7127BF2-1BD5-C24C-AFAC-ACFD4EC2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55A115A-B391-2941-8CD1-A801DB68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7A85C33-8DB2-F44F-B05E-3C62BE31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CB4476E-BC55-AC41-ABD7-09BF812A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029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87EC10D-B0E0-1645-8134-FEE48D2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667D49-0787-634C-9BBB-EE58A210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CC48503-719C-734B-A84B-57B81CB2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0D28-C621-8E42-9AF3-29C8C0D99C17}" type="datetimeFigureOut">
              <a:rPr lang="es-ES" smtClean="0"/>
              <a:pPr/>
              <a:t>01/12/2021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3AC73B3-17BB-F04F-8097-304DF13A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362B17F-6E63-0640-8AEA-8AE515406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FD14-D860-ED46-A5C6-4C163EE0164D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91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wmf"/><Relationship Id="rId5" Type="http://schemas.openxmlformats.org/officeDocument/2006/relationships/image" Target="../media/image3.jpeg"/><Relationship Id="rId10" Type="http://schemas.openxmlformats.org/officeDocument/2006/relationships/image" Target="../media/image23.jpe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2BA038EA-7977-8C40-990E-1F66CD3B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1" y="6119232"/>
            <a:ext cx="11074400" cy="622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6216684-E0A6-2F48-956B-2028E699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9475"/>
            <a:ext cx="5232400" cy="12954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31E83ED-0C19-EB42-84DD-5ACA5ED52A7B}"/>
              </a:ext>
            </a:extLst>
          </p:cNvPr>
          <p:cNvSpPr/>
          <p:nvPr/>
        </p:nvSpPr>
        <p:spPr>
          <a:xfrm>
            <a:off x="5232400" y="0"/>
            <a:ext cx="6996112" cy="59920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A0E0ED7-4121-C042-9EEF-CB705B53F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8226" y="2654906"/>
            <a:ext cx="5418271" cy="682195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MAC2/3.5b/254)</a:t>
            </a:r>
            <a:endParaRPr lang="es-ES" sz="2000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882A747-67D0-2D45-9E94-3DDC90D86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604" y="1413249"/>
            <a:ext cx="2408444" cy="268541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ED84CD81-B236-D843-9CA3-3A5F0D84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5280" y="583396"/>
            <a:ext cx="6447771" cy="1659705"/>
          </a:xfrm>
          <a:solidFill>
            <a:schemeClr val="accent2"/>
          </a:solidFill>
          <a:ln>
            <a:solidFill>
              <a:srgbClr val="13A6D1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 smtClean="0"/>
              <a:t>Meteorological and oceanic observation system in Mauritania  as a tool for promoting resilience and adaptation to climate change in the cooperation space (</a:t>
            </a:r>
            <a:r>
              <a:rPr lang="en-US" sz="2400" b="1" dirty="0" smtClean="0"/>
              <a:t>MAC-CLIMA </a:t>
            </a:r>
            <a:r>
              <a:rPr lang="en-US" sz="2400" b="1" dirty="0" smtClean="0"/>
              <a:t>)</a:t>
            </a:r>
            <a:r>
              <a:rPr lang="es-ES" sz="24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C43B6C2-9783-8F44-B30B-C4EB77F73D1B}"/>
              </a:ext>
            </a:extLst>
          </p:cNvPr>
          <p:cNvSpPr txBox="1"/>
          <p:nvPr/>
        </p:nvSpPr>
        <p:spPr>
          <a:xfrm>
            <a:off x="8456164" y="5644310"/>
            <a:ext cx="4176413" cy="4693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9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ES" sz="9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COFINANCIADO AL 85% POR </a:t>
            </a:r>
            <a:r>
              <a:rPr lang="es-ES" sz="9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UNIÓN EUROPEA</a:t>
            </a:r>
          </a:p>
          <a:p>
            <a:endParaRPr lang="es-E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88485" y="3521209"/>
            <a:ext cx="6803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1st Mac-</a:t>
            </a:r>
            <a:r>
              <a:rPr lang="fr-FR" sz="2400" b="1" dirty="0" err="1" smtClean="0"/>
              <a:t>Climate</a:t>
            </a:r>
            <a:r>
              <a:rPr lang="fr-FR" sz="2400" b="1" dirty="0" smtClean="0"/>
              <a:t> Face-to-Face meeting   </a:t>
            </a:r>
            <a:r>
              <a:rPr lang="es-ES" sz="2400" b="1" dirty="0" smtClean="0"/>
              <a:t>1 et 2 </a:t>
            </a:r>
            <a:r>
              <a:rPr lang="es-ES" sz="2400" b="1" dirty="0" err="1" smtClean="0"/>
              <a:t>décembre</a:t>
            </a:r>
            <a:r>
              <a:rPr lang="es-ES" sz="2400" b="1" dirty="0" smtClean="0"/>
              <a:t> 2021</a:t>
            </a:r>
          </a:p>
          <a:p>
            <a:endParaRPr lang="es-ES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Palmas de Gran Canaria (</a:t>
            </a:r>
            <a:r>
              <a:rPr lang="es-ES" sz="24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Espagne</a:t>
            </a:r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275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5DB398-1485-F648-B52E-FD7DB0629E68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4FA1BF0-5798-E243-B026-D0DF5AC5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4DA308D-B29C-E74F-98F7-FA3AAE98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7958EE4-A145-8641-BE7F-D16A34C8EB13}"/>
              </a:ext>
            </a:extLst>
          </p:cNvPr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96AF327-71EA-5D4F-86A8-3CE9BE9B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35B1700-E835-BA47-9F1A-3B4729DD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1305672"/>
            <a:ext cx="2300941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000" b="1" dirty="0" smtClean="0"/>
              <a:t>Current network 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7166" y="735080"/>
            <a:ext cx="3623716" cy="292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llipse 14"/>
          <p:cNvSpPr/>
          <p:nvPr/>
        </p:nvSpPr>
        <p:spPr>
          <a:xfrm>
            <a:off x="10292200" y="1548023"/>
            <a:ext cx="984739" cy="1083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939" y="3783058"/>
            <a:ext cx="2286000" cy="1990725"/>
          </a:xfrm>
          <a:prstGeom prst="rect">
            <a:avLst/>
          </a:prstGeom>
        </p:spPr>
      </p:pic>
      <p:sp>
        <p:nvSpPr>
          <p:cNvPr id="18" name="Google Shape;204;p33"/>
          <p:cNvSpPr txBox="1">
            <a:spLocks/>
          </p:cNvSpPr>
          <p:nvPr/>
        </p:nvSpPr>
        <p:spPr>
          <a:xfrm>
            <a:off x="2495473" y="2175669"/>
            <a:ext cx="9438939" cy="245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- </a:t>
            </a:r>
            <a:r>
              <a:rPr lang="fr-FR" sz="2800" dirty="0" smtClean="0">
                <a:solidFill>
                  <a:schemeClr val="tx1"/>
                </a:solidFill>
              </a:rPr>
              <a:t>15 </a:t>
            </a:r>
            <a:r>
              <a:rPr lang="fr-FR" sz="2800" dirty="0" err="1" smtClean="0">
                <a:solidFill>
                  <a:schemeClr val="tx1"/>
                </a:solidFill>
              </a:rPr>
              <a:t>Synoptic</a:t>
            </a:r>
            <a:r>
              <a:rPr lang="fr-FR" sz="2800" dirty="0" smtClean="0">
                <a:solidFill>
                  <a:schemeClr val="tx1"/>
                </a:solidFill>
              </a:rPr>
              <a:t> stations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</a:p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-  </a:t>
            </a:r>
            <a:r>
              <a:rPr lang="fr-FR" sz="2800" dirty="0" smtClean="0">
                <a:solidFill>
                  <a:schemeClr val="tx1"/>
                </a:solidFill>
              </a:rPr>
              <a:t>11 Agro-</a:t>
            </a:r>
            <a:r>
              <a:rPr lang="fr-FR" sz="2800" dirty="0" err="1" smtClean="0">
                <a:solidFill>
                  <a:schemeClr val="tx1"/>
                </a:solidFill>
              </a:rPr>
              <a:t>meteorological</a:t>
            </a:r>
            <a:r>
              <a:rPr lang="fr-FR" sz="2800" dirty="0" smtClean="0">
                <a:solidFill>
                  <a:schemeClr val="tx1"/>
                </a:solidFill>
              </a:rPr>
              <a:t> stations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</a:p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-  0</a:t>
            </a:r>
            <a:r>
              <a:rPr lang="fr-FR" sz="2800" dirty="0" smtClean="0">
                <a:solidFill>
                  <a:schemeClr val="tx1"/>
                </a:solidFill>
              </a:rPr>
              <a:t>3 Costal stations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</a:p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-  More than 200 </a:t>
            </a:r>
            <a:r>
              <a:rPr lang="en-US" sz="2800" dirty="0" err="1" smtClean="0">
                <a:solidFill>
                  <a:schemeClr val="tx1"/>
                </a:solidFill>
              </a:rPr>
              <a:t>pluviometric</a:t>
            </a:r>
            <a:r>
              <a:rPr lang="en-US" sz="2800" dirty="0" smtClean="0">
                <a:solidFill>
                  <a:schemeClr val="tx1"/>
                </a:solidFill>
              </a:rPr>
              <a:t> post</a:t>
            </a:r>
            <a:r>
              <a:rPr lang="fr-FR" sz="2800" dirty="0" smtClean="0">
                <a:solidFill>
                  <a:schemeClr val="tx1"/>
                </a:solidFill>
              </a:rPr>
              <a:t>;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0">
              <a:defRPr/>
            </a:pP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19" name="Google Shape;204;p33"/>
          <p:cNvSpPr txBox="1">
            <a:spLocks/>
          </p:cNvSpPr>
          <p:nvPr/>
        </p:nvSpPr>
        <p:spPr>
          <a:xfrm>
            <a:off x="3123028" y="4368948"/>
            <a:ext cx="9068972" cy="15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- </a:t>
            </a:r>
            <a:r>
              <a:rPr lang="en-US" sz="2800" smtClean="0">
                <a:solidFill>
                  <a:schemeClr val="tx1"/>
                </a:solidFill>
              </a:rPr>
              <a:t>3 Marine </a:t>
            </a:r>
            <a:r>
              <a:rPr lang="en-US" sz="2800" dirty="0" smtClean="0">
                <a:solidFill>
                  <a:schemeClr val="tx1"/>
                </a:solidFill>
              </a:rPr>
              <a:t>stations out of service; </a:t>
            </a:r>
          </a:p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20" name="Google Shape;204;p33"/>
          <p:cNvSpPr txBox="1">
            <a:spLocks/>
          </p:cNvSpPr>
          <p:nvPr/>
        </p:nvSpPr>
        <p:spPr>
          <a:xfrm>
            <a:off x="3123028" y="231531"/>
            <a:ext cx="4551203" cy="1074141"/>
          </a:xfrm>
          <a:prstGeom prst="rect">
            <a:avLst/>
          </a:prstGeom>
          <a:solidFill>
            <a:srgbClr val="FF79BC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Current meteorological and ocean observation network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3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5DB398-1485-F648-B52E-FD7DB0629E68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4FA1BF0-5798-E243-B026-D0DF5AC5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4DA308D-B29C-E74F-98F7-FA3AAE98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7958EE4-A145-8641-BE7F-D16A34C8EB13}"/>
              </a:ext>
            </a:extLst>
          </p:cNvPr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96AF327-71EA-5D4F-86A8-3CE9BE9B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E35B1700-E835-BA47-9F1A-3B4729DD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1305672"/>
            <a:ext cx="2300941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000" b="1" dirty="0" smtClean="0"/>
              <a:t>Current network 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04;p33"/>
          <p:cNvSpPr txBox="1">
            <a:spLocks/>
          </p:cNvSpPr>
          <p:nvPr/>
        </p:nvSpPr>
        <p:spPr>
          <a:xfrm>
            <a:off x="3056578" y="2022173"/>
            <a:ext cx="6139239" cy="245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just">
              <a:defRPr/>
            </a:pPr>
            <a:r>
              <a:rPr lang="en-US" sz="2400" dirty="0">
                <a:solidFill>
                  <a:schemeClr val="tx1"/>
                </a:solidFill>
              </a:rPr>
              <a:t>Station offered by AEMET as part of </a:t>
            </a:r>
            <a:r>
              <a:rPr lang="en-US" sz="2400" dirty="0" smtClean="0">
                <a:solidFill>
                  <a:schemeClr val="tx1"/>
                </a:solidFill>
              </a:rPr>
              <a:t>Mac-</a:t>
            </a:r>
            <a:r>
              <a:rPr lang="en-US" sz="2400" dirty="0" err="1" smtClean="0">
                <a:solidFill>
                  <a:schemeClr val="tx1"/>
                </a:solidFill>
              </a:rPr>
              <a:t>Clima</a:t>
            </a:r>
            <a:r>
              <a:rPr lang="en-US" sz="2400" dirty="0">
                <a:solidFill>
                  <a:schemeClr val="tx1"/>
                </a:solidFill>
              </a:rPr>
              <a:t>, it measures weather parameters and size of dust and sand </a:t>
            </a:r>
            <a:r>
              <a:rPr lang="en-US" sz="2400" dirty="0" smtClean="0">
                <a:solidFill>
                  <a:schemeClr val="tx1"/>
                </a:solidFill>
              </a:rPr>
              <a:t>particles (PM10). </a:t>
            </a:r>
            <a:r>
              <a:rPr lang="en-US" sz="2400" dirty="0">
                <a:solidFill>
                  <a:schemeClr val="tx1"/>
                </a:solidFill>
              </a:rPr>
              <a:t>It can strengthen collaboration in the field of health and climate </a:t>
            </a:r>
            <a:r>
              <a:rPr lang="en-US" sz="2400" dirty="0" smtClean="0">
                <a:solidFill>
                  <a:schemeClr val="tx1"/>
                </a:solidFill>
              </a:rPr>
              <a:t>research,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20" name="Google Shape;204;p33"/>
          <p:cNvSpPr txBox="1">
            <a:spLocks/>
          </p:cNvSpPr>
          <p:nvPr/>
        </p:nvSpPr>
        <p:spPr>
          <a:xfrm>
            <a:off x="3372432" y="317064"/>
            <a:ext cx="4551203" cy="1074141"/>
          </a:xfrm>
          <a:prstGeom prst="rect">
            <a:avLst/>
          </a:prstGeom>
          <a:solidFill>
            <a:srgbClr val="FF79BC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Current meteorological and ocean observation network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WhatsApp Image 2021-11-24 at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543" y="864461"/>
            <a:ext cx="1957694" cy="26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WhatsApp Image 2021-11-24 at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196" y="3532429"/>
            <a:ext cx="1998980" cy="266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8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5DB398-1485-F648-B52E-FD7DB0629E68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4FA1BF0-5798-E243-B026-D0DF5AC5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4DA308D-B29C-E74F-98F7-FA3AAE98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7958EE4-A145-8641-BE7F-D16A34C8EB13}"/>
              </a:ext>
            </a:extLst>
          </p:cNvPr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96AF327-71EA-5D4F-86A8-3CE9BE9B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5" name="Google Shape;204;p33"/>
          <p:cNvSpPr txBox="1">
            <a:spLocks/>
          </p:cNvSpPr>
          <p:nvPr/>
        </p:nvSpPr>
        <p:spPr>
          <a:xfrm>
            <a:off x="4848254" y="1324303"/>
            <a:ext cx="5152020" cy="148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Products for decision making and risk reduction</a:t>
            </a:r>
            <a:endParaRPr lang="fr-F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375CEC24-8322-4317-8D8C-1385175C8809}"/>
              </a:ext>
            </a:extLst>
          </p:cNvPr>
          <p:cNvSpPr txBox="1"/>
          <p:nvPr/>
        </p:nvSpPr>
        <p:spPr>
          <a:xfrm>
            <a:off x="3186163" y="963345"/>
            <a:ext cx="7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BZ" sz="3600" kern="0" dirty="0" smtClean="0">
                <a:solidFill>
                  <a:srgbClr val="434343"/>
                </a:solidFill>
                <a:latin typeface="Fira Sans Extra Condensed Medium"/>
                <a:cs typeface="Arial"/>
                <a:sym typeface="Arial"/>
              </a:rPr>
              <a:t>04</a:t>
            </a:r>
            <a:endParaRPr lang="en-BZ" sz="3600" kern="0" dirty="0">
              <a:solidFill>
                <a:srgbClr val="434343"/>
              </a:solidFill>
              <a:latin typeface="Fira Sans Extra Condensed Medium"/>
              <a:cs typeface="Arial"/>
              <a:sym typeface="Arial"/>
            </a:endParaRPr>
          </a:p>
        </p:txBody>
      </p:sp>
      <p:sp>
        <p:nvSpPr>
          <p:cNvPr id="19" name="Google Shape;203;p33"/>
          <p:cNvSpPr/>
          <p:nvPr/>
        </p:nvSpPr>
        <p:spPr>
          <a:xfrm flipH="1">
            <a:off x="4249817" y="96334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08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BE97092-24C0-CE42-AA32-D5E02247868D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5A9D3D9-AA8A-2D48-A18E-BDF36F72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DB4A6F0-5228-ED45-A950-D5458F6F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763261B-7EE2-A142-BF91-A372C26C1C82}"/>
              </a:ext>
            </a:extLst>
          </p:cNvPr>
          <p:cNvSpPr txBox="1">
            <a:spLocks/>
          </p:cNvSpPr>
          <p:nvPr/>
        </p:nvSpPr>
        <p:spPr>
          <a:xfrm>
            <a:off x="0" y="1305672"/>
            <a:ext cx="2870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fr-FR" sz="1800" b="1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8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fr-FR" sz="18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C99ED0E-D53E-EB44-A9F9-2BECE8E5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pic>
        <p:nvPicPr>
          <p:cNvPr id="13" name="Picture 10" descr="N°046bu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01697">
            <a:off x="10033451" y="1149332"/>
            <a:ext cx="1861079" cy="26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Deuxième décade du mois d'août 2010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27755">
            <a:off x="8532644" y="3012862"/>
            <a:ext cx="2199334" cy="31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BullA2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10424">
            <a:off x="6116949" y="3888176"/>
            <a:ext cx="1870937" cy="24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413" y="3799653"/>
            <a:ext cx="2523106" cy="144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17878">
            <a:off x="5305655" y="1647246"/>
            <a:ext cx="2576119" cy="1821297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0250" y="975582"/>
            <a:ext cx="1561428" cy="214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6061" y="628240"/>
            <a:ext cx="2107199" cy="24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1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95DB398-1485-F648-B52E-FD7DB0629E68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4FA1BF0-5798-E243-B026-D0DF5AC55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4DA308D-B29C-E74F-98F7-FA3AAE98D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6EBB8A21-D505-2242-A069-8B3A5F55C52C}"/>
              </a:ext>
            </a:extLst>
          </p:cNvPr>
          <p:cNvSpPr txBox="1">
            <a:spLocks/>
          </p:cNvSpPr>
          <p:nvPr/>
        </p:nvSpPr>
        <p:spPr>
          <a:xfrm>
            <a:off x="4586766" y="1468005"/>
            <a:ext cx="5420316" cy="2778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3200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ctr">
              <a:lnSpc>
                <a:spcPct val="100000"/>
              </a:lnSpc>
            </a:pPr>
            <a:endParaRPr lang="es-ES" sz="3200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es-E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s-ES" sz="3200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3200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es-ES" sz="3200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</a:t>
            </a:r>
            <a:r>
              <a:rPr lang="es-ES" sz="3200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es-ES" sz="32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7958EE4-A145-8641-BE7F-D16A34C8EB13}"/>
              </a:ext>
            </a:extLst>
          </p:cNvPr>
          <p:cNvSpPr/>
          <p:nvPr/>
        </p:nvSpPr>
        <p:spPr>
          <a:xfrm>
            <a:off x="8446052" y="4624251"/>
            <a:ext cx="3122061" cy="114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96AF327-71EA-5D4F-86A8-3CE9BE9B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2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F129F13-EDCD-6842-B5B8-DB341889B67E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E95954-A890-3C46-AA53-75F2E622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B86A24-0FED-DC48-8A86-2274275F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5B1700-E835-BA47-9F1A-3B4729DD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2182787"/>
            <a:ext cx="2359417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</a:t>
            </a: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</a:t>
            </a: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b="1" dirty="0" err="1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Nouakchott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7" name="Google Shape;175;p31"/>
          <p:cNvSpPr txBox="1">
            <a:spLocks/>
          </p:cNvSpPr>
          <p:nvPr/>
        </p:nvSpPr>
        <p:spPr>
          <a:xfrm>
            <a:off x="2933154" y="2400577"/>
            <a:ext cx="341148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defRPr sz="14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just">
              <a:spcBef>
                <a:spcPct val="0"/>
              </a:spcBef>
              <a:defRPr/>
            </a:pPr>
            <a:r>
              <a:rPr lang="fr-FR" sz="800" b="1" dirty="0" err="1"/>
              <a:t>Decrease</a:t>
            </a:r>
            <a:r>
              <a:rPr lang="fr-FR" sz="800" b="1" dirty="0"/>
              <a:t> of the  total </a:t>
            </a:r>
            <a:r>
              <a:rPr lang="fr-FR" sz="800" b="1" dirty="0" err="1"/>
              <a:t>precipitation</a:t>
            </a:r>
            <a:r>
              <a:rPr lang="fr-FR" sz="800" b="1" dirty="0"/>
              <a:t> ( PRCPTOT);</a:t>
            </a:r>
          </a:p>
        </p:txBody>
      </p:sp>
      <p:sp>
        <p:nvSpPr>
          <p:cNvPr id="28" name="Google Shape;177;p31"/>
          <p:cNvSpPr txBox="1">
            <a:spLocks/>
          </p:cNvSpPr>
          <p:nvPr/>
        </p:nvSpPr>
        <p:spPr>
          <a:xfrm>
            <a:off x="3004457" y="1001486"/>
            <a:ext cx="2821577" cy="12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tabLst/>
              <a:defRPr/>
            </a:pP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178B9B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29" name="Google Shape;178;p31"/>
          <p:cNvSpPr txBox="1">
            <a:spLocks/>
          </p:cNvSpPr>
          <p:nvPr/>
        </p:nvSpPr>
        <p:spPr>
          <a:xfrm>
            <a:off x="5592911" y="2384375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defRPr sz="14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sz="800" b="1" dirty="0"/>
              <a:t>Increase in  the consecutive dry days </a:t>
            </a:r>
            <a:r>
              <a:rPr lang="fr-FR" sz="800" b="1" dirty="0"/>
              <a:t>(CDD);</a:t>
            </a:r>
          </a:p>
        </p:txBody>
      </p:sp>
      <p:sp>
        <p:nvSpPr>
          <p:cNvPr id="31" name="Google Shape;180;p31"/>
          <p:cNvSpPr txBox="1">
            <a:spLocks/>
          </p:cNvSpPr>
          <p:nvPr/>
        </p:nvSpPr>
        <p:spPr>
          <a:xfrm>
            <a:off x="5367351" y="943069"/>
            <a:ext cx="2798391" cy="137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tabLst/>
              <a:defRPr/>
            </a:pP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178B9B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32" name="Google Shape;181;p31"/>
          <p:cNvSpPr txBox="1">
            <a:spLocks/>
          </p:cNvSpPr>
          <p:nvPr/>
        </p:nvSpPr>
        <p:spPr>
          <a:xfrm>
            <a:off x="3004457" y="4825968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defRPr sz="14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just">
              <a:spcBef>
                <a:spcPct val="0"/>
              </a:spcBef>
              <a:defRPr/>
            </a:pPr>
            <a:r>
              <a:rPr lang="en-US" sz="800" b="1" dirty="0"/>
              <a:t> Decrease in the consecutive wet days </a:t>
            </a:r>
            <a:r>
              <a:rPr lang="fr-FR" sz="800" b="1" dirty="0"/>
              <a:t>(CWD)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34" name="Google Shape;183;p31"/>
          <p:cNvSpPr txBox="1">
            <a:spLocks/>
          </p:cNvSpPr>
          <p:nvPr/>
        </p:nvSpPr>
        <p:spPr>
          <a:xfrm>
            <a:off x="8289213" y="786806"/>
            <a:ext cx="2493349" cy="160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tabLst/>
              <a:defRPr/>
            </a:pP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178B9B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35" name="Google Shape;184;p31"/>
          <p:cNvSpPr txBox="1">
            <a:spLocks/>
          </p:cNvSpPr>
          <p:nvPr/>
        </p:nvSpPr>
        <p:spPr>
          <a:xfrm>
            <a:off x="6646585" y="4654448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defRPr sz="14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just">
              <a:spcBef>
                <a:spcPct val="0"/>
              </a:spcBef>
              <a:defRPr/>
            </a:pPr>
            <a:r>
              <a:rPr lang="fr-FR" sz="800" b="1" dirty="0" smtClean="0"/>
              <a:t> </a:t>
            </a:r>
            <a:r>
              <a:rPr lang="en-US" sz="800" b="1" dirty="0"/>
              <a:t>Decrease in the difference between the monthly </a:t>
            </a:r>
            <a:r>
              <a:rPr lang="en-US" sz="800" b="1" dirty="0" smtClean="0"/>
              <a:t>    average </a:t>
            </a:r>
            <a:r>
              <a:rPr lang="fr-FR" sz="800" b="1" dirty="0"/>
              <a:t>TX et TN (DTR);</a:t>
            </a:r>
          </a:p>
        </p:txBody>
      </p:sp>
      <p:sp>
        <p:nvSpPr>
          <p:cNvPr id="36" name="Google Shape;186;p31"/>
          <p:cNvSpPr txBox="1">
            <a:spLocks/>
          </p:cNvSpPr>
          <p:nvPr/>
        </p:nvSpPr>
        <p:spPr>
          <a:xfrm>
            <a:off x="3035534" y="2845569"/>
            <a:ext cx="2246812" cy="138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tabLst/>
              <a:defRPr/>
            </a:pP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178B9B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38" name="Google Shape;178;p31"/>
          <p:cNvSpPr txBox="1">
            <a:spLocks/>
          </p:cNvSpPr>
          <p:nvPr/>
        </p:nvSpPr>
        <p:spPr>
          <a:xfrm>
            <a:off x="8310606" y="2546408"/>
            <a:ext cx="2629200" cy="5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defRPr sz="14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fr-FR" sz="800" b="1" dirty="0" err="1"/>
              <a:t>Increase</a:t>
            </a:r>
            <a:r>
              <a:rPr lang="fr-FR" sz="800" b="1" dirty="0"/>
              <a:t> in the warm </a:t>
            </a:r>
            <a:r>
              <a:rPr lang="fr-FR" sz="800" b="1" dirty="0" err="1"/>
              <a:t>nights</a:t>
            </a:r>
            <a:r>
              <a:rPr lang="fr-FR" sz="800" b="1" dirty="0"/>
              <a:t> (TN90P);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  <a:tabLst/>
              <a:defRPr/>
            </a:pPr>
            <a:r>
              <a:rPr lang="es-ES" sz="800" b="1" dirty="0"/>
              <a:t> </a:t>
            </a:r>
          </a:p>
        </p:txBody>
      </p:sp>
      <p:sp>
        <p:nvSpPr>
          <p:cNvPr id="39" name="Google Shape;186;p31"/>
          <p:cNvSpPr txBox="1">
            <a:spLocks/>
          </p:cNvSpPr>
          <p:nvPr/>
        </p:nvSpPr>
        <p:spPr>
          <a:xfrm>
            <a:off x="6408710" y="3147603"/>
            <a:ext cx="2714205" cy="13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  <a:tabLst/>
              <a:defRPr/>
            </a:pPr>
            <a:endParaRPr kumimoji="0" lang="es" sz="6000" b="0" i="0" u="none" strike="noStrike" kern="0" cap="none" spc="0" normalizeH="0" baseline="0" noProof="0" dirty="0">
              <a:ln>
                <a:noFill/>
              </a:ln>
              <a:solidFill>
                <a:srgbClr val="178B9B"/>
              </a:solidFill>
              <a:effectLst/>
              <a:uLnTx/>
              <a:uFillTx/>
              <a:latin typeface="Fira Sans Extra Condensed Medium"/>
              <a:sym typeface="Fira Sans Extra Condensed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7723" y="2591310"/>
            <a:ext cx="700197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ángulo 39"/>
          <p:cNvSpPr/>
          <p:nvPr/>
        </p:nvSpPr>
        <p:spPr>
          <a:xfrm flipV="1">
            <a:off x="3056708" y="4593684"/>
            <a:ext cx="6345552" cy="58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9776" y="927687"/>
            <a:ext cx="2178337" cy="16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Users\Administrator\Documents\PLOTs of Indices climatiques Mauritania\plots Nouakchott\NKC_CD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7322" y="947754"/>
            <a:ext cx="2265654" cy="1595339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3541" y="913367"/>
            <a:ext cx="2204489" cy="162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 descr="C:\Users\Administrator\Documents\PLOTs of Indices climatiques Mauritania\plots Néma\Nema_CW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5534" y="3147603"/>
            <a:ext cx="2476992" cy="1381165"/>
          </a:xfrm>
          <a:prstGeom prst="rect">
            <a:avLst/>
          </a:prstGeom>
          <a:noFill/>
        </p:spPr>
      </p:pic>
      <p:pic>
        <p:nvPicPr>
          <p:cNvPr id="41" name="Picture 4" descr="C:\Users\Administrator\Documents\PLOTs of Indices climatiques Mauritania\plots Néma\Nema_DT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3680" y="3000645"/>
            <a:ext cx="2480841" cy="1502154"/>
          </a:xfrm>
          <a:prstGeom prst="rect">
            <a:avLst/>
          </a:prstGeom>
          <a:noFill/>
        </p:spPr>
      </p:pic>
      <p:sp>
        <p:nvSpPr>
          <p:cNvPr id="25" name="Ellipse 24"/>
          <p:cNvSpPr/>
          <p:nvPr/>
        </p:nvSpPr>
        <p:spPr>
          <a:xfrm>
            <a:off x="9402260" y="3192522"/>
            <a:ext cx="2529429" cy="1633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same trends are observed on all synoptic stations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3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F129F13-EDCD-6842-B5B8-DB341889B67E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E95954-A890-3C46-AA53-75F2E622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B86A24-0FED-DC48-8A86-2274275F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4" name="Google Shape;204;p33"/>
          <p:cNvSpPr txBox="1">
            <a:spLocks/>
          </p:cNvSpPr>
          <p:nvPr/>
        </p:nvSpPr>
        <p:spPr>
          <a:xfrm>
            <a:off x="4748328" y="2282250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fr-FR" sz="36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RCP scénario for</a:t>
            </a:r>
          </a:p>
          <a:p>
            <a:pPr algn="ctr"/>
            <a:r>
              <a:rPr lang="fr-FR" sz="3600" b="1" dirty="0" err="1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Mauritania</a:t>
            </a:r>
            <a:endParaRPr lang="fr-FR" sz="36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 </a:t>
            </a: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sp>
        <p:nvSpPr>
          <p:cNvPr id="26" name="Google Shape;205;p33"/>
          <p:cNvSpPr txBox="1">
            <a:spLocks/>
          </p:cNvSpPr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 Regular"/>
              <a:buNone/>
              <a:defRPr sz="12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 Slab Regular"/>
              <a:buNone/>
              <a:defRPr sz="2800" b="0" i="0" u="none" strike="noStrike" cap="none">
                <a:solidFill>
                  <a:srgbClr val="43434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 Regular"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 Slab Regular"/>
              <a:ea typeface="Roboto Slab Regular"/>
              <a:sym typeface="Roboto Slab Regular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375CEC24-8322-4317-8D8C-1385175C8809}"/>
              </a:ext>
            </a:extLst>
          </p:cNvPr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BZ" sz="3600" kern="0" dirty="0">
                <a:solidFill>
                  <a:srgbClr val="434343"/>
                </a:solidFill>
                <a:latin typeface="Fira Sans Extra Condensed Medium"/>
                <a:cs typeface="Arial"/>
                <a:sym typeface="Arial"/>
              </a:rPr>
              <a:t>01</a:t>
            </a:r>
          </a:p>
        </p:txBody>
      </p:sp>
      <p:sp>
        <p:nvSpPr>
          <p:cNvPr id="42" name="Google Shape;203;p3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285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F129F13-EDCD-6842-B5B8-DB341889B67E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E95954-A890-3C46-AA53-75F2E622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B86A24-0FED-DC48-8A86-2274275F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5B1700-E835-BA47-9F1A-3B4729DD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717101"/>
            <a:ext cx="2481431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 for Mauritania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7E12952-F80D-4DCF-BB53-736DB4184D81}"/>
              </a:ext>
            </a:extLst>
          </p:cNvPr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1,757,54,28€</a:t>
            </a:r>
            <a:endParaRPr lang="en-BZ" sz="1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DC96D2D-472C-4DB2-B8D3-8D8B64A12D12}"/>
              </a:ext>
            </a:extLst>
          </p:cNvPr>
          <p:cNvSpPr txBox="1"/>
          <p:nvPr/>
        </p:nvSpPr>
        <p:spPr>
          <a:xfrm>
            <a:off x="5077359" y="1281576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36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DC96D2D-472C-4DB2-B8D3-8D8B64A12D12}"/>
              </a:ext>
            </a:extLst>
          </p:cNvPr>
          <p:cNvSpPr txBox="1"/>
          <p:nvPr/>
        </p:nvSpPr>
        <p:spPr>
          <a:xfrm>
            <a:off x="6849759" y="1281576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12</a:t>
            </a:r>
            <a:endParaRPr lang="en-BZ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Image 11" descr="tasmax_MR_MIROC-MIROC5_change_r1i1p1_SMHI-RCA4_v1_rc4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80" y="1550531"/>
            <a:ext cx="2997200" cy="194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:\TUTORIAL\png\tasmin_MR_MIROC-MIROC5_change_r1i1p1_SMHI-RCA4_v1_rc45.nc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8239" y="1681686"/>
            <a:ext cx="2667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9"/>
          <a:stretch>
            <a:fillRect/>
          </a:stretch>
        </p:blipFill>
        <p:spPr>
          <a:xfrm>
            <a:off x="8622159" y="1402080"/>
            <a:ext cx="3072130" cy="226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5607532" y="3749419"/>
            <a:ext cx="4240048" cy="124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/>
              <a:t>The different scenarios are inanimate for an increase in temperatures</a:t>
            </a:r>
            <a:r>
              <a:rPr lang="fr-FR" b="1" dirty="0" smtClean="0">
                <a:latin typeface="+mj-lt"/>
                <a:ea typeface="+mj-ea"/>
                <a:cs typeface="+mj-cs"/>
              </a:rPr>
              <a:t>;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dirty="0" smtClean="0"/>
              <a:t>the results for precipitation differ according to the different scenarios</a:t>
            </a:r>
            <a:r>
              <a:rPr lang="fr-FR" b="1" dirty="0" smtClean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43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F129F13-EDCD-6842-B5B8-DB341889B67E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E95954-A890-3C46-AA53-75F2E622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B86A24-0FED-DC48-8A86-2274275F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4" name="Google Shape;204;p33"/>
          <p:cNvSpPr txBox="1">
            <a:spLocks/>
          </p:cNvSpPr>
          <p:nvPr/>
        </p:nvSpPr>
        <p:spPr>
          <a:xfrm>
            <a:off x="5077412" y="1416407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Improve product quality for better resilience and       adaptation to climate change </a:t>
            </a:r>
            <a:r>
              <a:rPr lang="en-US" sz="1600" dirty="0" smtClean="0"/>
              <a:t>and adaptation to climate change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375CEC24-8322-4317-8D8C-1385175C8809}"/>
              </a:ext>
            </a:extLst>
          </p:cNvPr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BZ" sz="3600" kern="0" dirty="0" smtClean="0">
                <a:solidFill>
                  <a:srgbClr val="434343"/>
                </a:solidFill>
                <a:latin typeface="Fira Sans Extra Condensed Medium"/>
                <a:cs typeface="Arial"/>
                <a:sym typeface="Arial"/>
              </a:rPr>
              <a:t>02</a:t>
            </a:r>
            <a:endParaRPr lang="en-BZ" sz="3600" kern="0" dirty="0">
              <a:solidFill>
                <a:srgbClr val="434343"/>
              </a:solidFill>
              <a:latin typeface="Fira Sans Extra Condensed Medium"/>
              <a:cs typeface="Arial"/>
              <a:sym typeface="Arial"/>
            </a:endParaRPr>
          </a:p>
        </p:txBody>
      </p:sp>
      <p:sp>
        <p:nvSpPr>
          <p:cNvPr id="42" name="Google Shape;203;p3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64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5C9B061-4632-C34B-9796-D81948F262B3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FB80C3A3-AE2E-8544-B298-D83D284F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DEA9AAA6-D162-7B4D-A53C-29BE4B8E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7289CA57-6D2F-3F42-AE6B-71FFA1109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9" y="1305672"/>
            <a:ext cx="2034092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en-US" sz="2000" b="1" dirty="0" smtClean="0"/>
              <a:t>Improve product quality 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ABF2B2E5-3DC2-E247-9EBA-BE125AC564C9}"/>
              </a:ext>
            </a:extLst>
          </p:cNvPr>
          <p:cNvSpPr txBox="1"/>
          <p:nvPr/>
        </p:nvSpPr>
        <p:spPr>
          <a:xfrm>
            <a:off x="4286237" y="1915123"/>
            <a:ext cx="7784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/>
              <a:t>Rehabilitation and densification of the meteorological and oceanic observation network: (03 agro-meteorological stations have already been installed and two maritime stations being acquired for the ports of NKC and </a:t>
            </a:r>
            <a:r>
              <a:rPr lang="en-US" sz="1400" b="1" dirty="0" err="1" smtClean="0"/>
              <a:t>N’Diago</a:t>
            </a:r>
            <a:r>
              <a:rPr lang="en-US" sz="1400" b="1" dirty="0" smtClean="0"/>
              <a:t>; three coastal stations acquired by the </a:t>
            </a:r>
            <a:r>
              <a:rPr lang="en-US" sz="1400" b="1" dirty="0" err="1" smtClean="0"/>
              <a:t>MarinMet</a:t>
            </a:r>
            <a:r>
              <a:rPr lang="en-US" sz="1400" b="1" dirty="0" smtClean="0"/>
              <a:t> project are to be rehabilitated over the next month);</a:t>
            </a:r>
            <a:endParaRPr lang="es-ES" sz="14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FCDA832D-AE24-6E48-BE80-042723169D2A}"/>
              </a:ext>
            </a:extLst>
          </p:cNvPr>
          <p:cNvSpPr txBox="1"/>
          <p:nvPr/>
        </p:nvSpPr>
        <p:spPr>
          <a:xfrm>
            <a:off x="4286237" y="3496916"/>
            <a:ext cx="778901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 smtClean="0"/>
              <a:t>Exchange with different users (farmers, breeders, fishermen, etc.) to better take into account their needs in the development of products;</a:t>
            </a:r>
            <a:endParaRPr lang="es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3C7EB1F8-D00A-0047-B25E-3429AC997582}"/>
              </a:ext>
            </a:extLst>
          </p:cNvPr>
          <p:cNvSpPr txBox="1"/>
          <p:nvPr/>
        </p:nvSpPr>
        <p:spPr>
          <a:xfrm>
            <a:off x="4402985" y="4631948"/>
            <a:ext cx="778901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s-ES" sz="11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/>
              <a:t>Wide dissemination of specific products using media, social media and  roving seminars</a:t>
            </a:r>
            <a:endParaRPr lang="es-ES" sz="14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36733FB5-456F-6845-AC6B-E388D7D39EB3}"/>
              </a:ext>
            </a:extLst>
          </p:cNvPr>
          <p:cNvSpPr txBox="1"/>
          <p:nvPr/>
        </p:nvSpPr>
        <p:spPr>
          <a:xfrm>
            <a:off x="3436429" y="1828512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AC1B464A-7918-FE4B-8F1F-4CD7F52C605D}"/>
              </a:ext>
            </a:extLst>
          </p:cNvPr>
          <p:cNvSpPr txBox="1"/>
          <p:nvPr/>
        </p:nvSpPr>
        <p:spPr>
          <a:xfrm>
            <a:off x="3443658" y="3272362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8D757F0D-78E4-D248-9DE0-2C7F81F77791}"/>
              </a:ext>
            </a:extLst>
          </p:cNvPr>
          <p:cNvSpPr txBox="1"/>
          <p:nvPr/>
        </p:nvSpPr>
        <p:spPr>
          <a:xfrm>
            <a:off x="3443658" y="4477601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78BCD505-1E89-094F-BFB0-B6EF71F8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36733FB5-456F-6845-AC6B-E388D7D39EB3}"/>
              </a:ext>
            </a:extLst>
          </p:cNvPr>
          <p:cNvSpPr txBox="1"/>
          <p:nvPr/>
        </p:nvSpPr>
        <p:spPr>
          <a:xfrm>
            <a:off x="5199529" y="971197"/>
            <a:ext cx="4142591" cy="523220"/>
          </a:xfrm>
          <a:prstGeom prst="rect">
            <a:avLst/>
          </a:prstGeom>
          <a:solidFill>
            <a:srgbClr val="FF79BC"/>
          </a:solidFill>
        </p:spPr>
        <p:txBody>
          <a:bodyPr wrap="square" rtlCol="0" anchor="t">
            <a:spAutoFit/>
          </a:bodyPr>
          <a:lstStyle/>
          <a:p>
            <a:r>
              <a:rPr lang="fr-FR" sz="2800" b="1" dirty="0" smtClean="0"/>
              <a:t>     The main objectives</a:t>
            </a:r>
            <a:endParaRPr lang="es-E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3" y="6185107"/>
            <a:ext cx="8561978" cy="48112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9F129F13-EDCD-6842-B5B8-DB341889B67E}"/>
              </a:ext>
            </a:extLst>
          </p:cNvPr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AE95954-A890-3C46-AA53-75F2E622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300"/>
            <a:ext cx="2870200" cy="7747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7B86A24-0FED-DC48-8A86-2274275F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125"/>
            <a:ext cx="1651000" cy="33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5B1700-E835-BA47-9F1A-3B4729DD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1305672"/>
            <a:ext cx="2300941" cy="132556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en-US" sz="2000" b="1" dirty="0" smtClean="0"/>
              <a:t>Continuou</a:t>
            </a:r>
            <a:r>
              <a:rPr lang="en-US" sz="2400" b="1" dirty="0" smtClean="0"/>
              <a:t>s</a:t>
            </a:r>
            <a:r>
              <a:rPr lang="en-US" sz="2800" b="1" dirty="0" smtClean="0"/>
              <a:t> </a:t>
            </a:r>
            <a:r>
              <a:rPr lang="en-US" sz="2000" b="1" dirty="0" smtClean="0"/>
              <a:t>training </a:t>
            </a:r>
            <a:endParaRPr lang="es-ES" sz="2000" b="1" dirty="0">
              <a:solidFill>
                <a:srgbClr val="178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24" name="Google Shape;204;p33"/>
          <p:cNvSpPr txBox="1">
            <a:spLocks/>
          </p:cNvSpPr>
          <p:nvPr/>
        </p:nvSpPr>
        <p:spPr>
          <a:xfrm>
            <a:off x="5347626" y="1889485"/>
            <a:ext cx="515202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Continuou</a:t>
            </a:r>
            <a:r>
              <a:rPr lang="en-US" sz="4000" dirty="0" smtClean="0">
                <a:solidFill>
                  <a:schemeClr val="tx1"/>
                </a:solidFill>
              </a:rPr>
              <a:t>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training of technical staff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375CEC24-8322-4317-8D8C-1385175C8809}"/>
              </a:ext>
            </a:extLst>
          </p:cNvPr>
          <p:cNvSpPr txBox="1"/>
          <p:nvPr/>
        </p:nvSpPr>
        <p:spPr>
          <a:xfrm>
            <a:off x="3566161" y="1123135"/>
            <a:ext cx="95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BZ" sz="3600" kern="0" dirty="0" smtClean="0">
                <a:solidFill>
                  <a:srgbClr val="434343"/>
                </a:solidFill>
                <a:latin typeface="Fira Sans Extra Condensed Medium"/>
                <a:cs typeface="Arial"/>
                <a:sym typeface="Arial"/>
              </a:rPr>
              <a:t>2.1</a:t>
            </a:r>
            <a:endParaRPr lang="en-BZ" sz="3600" kern="0" dirty="0">
              <a:solidFill>
                <a:srgbClr val="434343"/>
              </a:solidFill>
              <a:latin typeface="Fira Sans Extra Condensed Medium"/>
              <a:cs typeface="Arial"/>
              <a:sym typeface="Arial"/>
            </a:endParaRPr>
          </a:p>
        </p:txBody>
      </p:sp>
      <p:sp>
        <p:nvSpPr>
          <p:cNvPr id="42" name="Google Shape;203;p3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56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022273" y="849288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AÑO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764833" y="854135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AÑO 2021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332408" y="839656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AÑO 2022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Google Shape;204;p33"/>
          <p:cNvSpPr txBox="1">
            <a:spLocks/>
          </p:cNvSpPr>
          <p:nvPr/>
        </p:nvSpPr>
        <p:spPr>
          <a:xfrm>
            <a:off x="225154" y="2164080"/>
            <a:ext cx="10336166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- 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Observers</a:t>
            </a:r>
            <a:r>
              <a:rPr lang="fr-FR" sz="3200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 - 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Forecasters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;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sz="3200" kern="0" dirty="0" smtClean="0">
                <a:solidFill>
                  <a:schemeClr val="tx1"/>
                </a:solidFill>
                <a:latin typeface="Fira Sans Extra Condensed Medium" panose="020B0604020202020204" charset="0"/>
              </a:rPr>
              <a:t> -  </a:t>
            </a:r>
            <a:r>
              <a:rPr lang="fr-FR" sz="3200" kern="0" dirty="0" err="1" smtClean="0">
                <a:solidFill>
                  <a:schemeClr val="tx1"/>
                </a:solidFill>
                <a:latin typeface="Fira Sans Extra Condensed Medium" panose="020B0604020202020204" charset="0"/>
              </a:rPr>
              <a:t>C</a:t>
            </a:r>
            <a:r>
              <a:rPr lang="fr-FR" sz="3200" dirty="0" err="1" smtClean="0">
                <a:solidFill>
                  <a:schemeClr val="tx1"/>
                </a:solidFill>
              </a:rPr>
              <a:t>limatologists</a:t>
            </a:r>
            <a:r>
              <a:rPr lang="fr-FR" sz="3200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 -  </a:t>
            </a:r>
            <a:r>
              <a:rPr lang="fr-FR" sz="3200" dirty="0" smtClean="0">
                <a:solidFill>
                  <a:schemeClr val="tx1"/>
                </a:solidFill>
              </a:rPr>
              <a:t>Maintenance </a:t>
            </a:r>
            <a:r>
              <a:rPr lang="fr-FR" sz="3200" dirty="0" err="1" smtClean="0">
                <a:solidFill>
                  <a:schemeClr val="tx1"/>
                </a:solidFill>
              </a:rPr>
              <a:t>technicians</a:t>
            </a:r>
            <a:r>
              <a:rPr lang="fr-FR" sz="3200" dirty="0" smtClean="0">
                <a:solidFill>
                  <a:schemeClr val="tx1"/>
                </a:solidFill>
              </a:rPr>
              <a:t>.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  <a:p>
            <a:pPr lvl="0">
              <a:buFont typeface="Wingdings" pitchFamily="2" charset="2"/>
              <a:buChar char="ü"/>
              <a:defRPr/>
            </a:pP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  <a:p>
            <a:pPr lvl="0">
              <a:buFont typeface="Wingdings" pitchFamily="2" charset="2"/>
              <a:buChar char="ü"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41" y="5944546"/>
            <a:ext cx="10255623" cy="576291"/>
          </a:xfrm>
          <a:prstGeom prst="rect">
            <a:avLst/>
          </a:prstGeom>
        </p:spPr>
      </p:pic>
      <p:sp>
        <p:nvSpPr>
          <p:cNvPr id="9" name="Google Shape;204;p33"/>
          <p:cNvSpPr txBox="1">
            <a:spLocks/>
          </p:cNvSpPr>
          <p:nvPr/>
        </p:nvSpPr>
        <p:spPr>
          <a:xfrm>
            <a:off x="1335741" y="913639"/>
            <a:ext cx="7698482" cy="12504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Improving the quality of data and products </a:t>
            </a:r>
            <a:r>
              <a:rPr lang="fr-FR" sz="3200" dirty="0" smtClean="0">
                <a:solidFill>
                  <a:schemeClr val="tx1"/>
                </a:solidFill>
              </a:rPr>
              <a:t>requiers </a:t>
            </a:r>
            <a:r>
              <a:rPr lang="fr-FR" sz="3200" dirty="0" err="1" smtClean="0">
                <a:solidFill>
                  <a:schemeClr val="tx1"/>
                </a:solidFill>
              </a:rPr>
              <a:t>continuous</a:t>
            </a:r>
            <a:r>
              <a:rPr lang="fr-FR" sz="3200" dirty="0" smtClean="0">
                <a:solidFill>
                  <a:schemeClr val="tx1"/>
                </a:solidFill>
              </a:rPr>
              <a:t> training for: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27209" y="2651760"/>
            <a:ext cx="3505199" cy="1935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 count a lot on the participation of the MACCLIMA project in the realization of these activities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33A223F-4205-AB42-9DC7-3751238C3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022273" y="849288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AÑO 2020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764833" y="854135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AÑO 2021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332408" y="839656"/>
            <a:ext cx="1427018" cy="35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AÑO 2022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F3B9B41B-C42B-C44B-B7DB-215D19A4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41" y="5944546"/>
            <a:ext cx="10255623" cy="576291"/>
          </a:xfrm>
          <a:prstGeom prst="rect">
            <a:avLst/>
          </a:prstGeom>
        </p:spPr>
      </p:pic>
      <p:sp>
        <p:nvSpPr>
          <p:cNvPr id="11" name="Google Shape;204;p33"/>
          <p:cNvSpPr txBox="1">
            <a:spLocks/>
          </p:cNvSpPr>
          <p:nvPr/>
        </p:nvSpPr>
        <p:spPr>
          <a:xfrm>
            <a:off x="225154" y="364618"/>
            <a:ext cx="7698482" cy="12504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Improving data and products requires training in the following areas </a:t>
            </a:r>
            <a:r>
              <a:rPr lang="fr-FR" sz="3200" dirty="0" smtClean="0">
                <a:solidFill>
                  <a:schemeClr val="tx1"/>
                </a:solidFill>
              </a:rPr>
              <a:t>: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sp>
        <p:nvSpPr>
          <p:cNvPr id="12" name="Google Shape;204;p33"/>
          <p:cNvSpPr txBox="1">
            <a:spLocks/>
          </p:cNvSpPr>
          <p:nvPr/>
        </p:nvSpPr>
        <p:spPr>
          <a:xfrm>
            <a:off x="1183341" y="2194560"/>
            <a:ext cx="9438939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- </a:t>
            </a:r>
            <a:r>
              <a:rPr lang="en-US" sz="2400" dirty="0" smtClean="0">
                <a:solidFill>
                  <a:schemeClr val="tx1"/>
                </a:solidFill>
              </a:rPr>
              <a:t>Observation codes; 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Analysis of satellite images; 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Marine meteorology; 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fr-FR" sz="2400" dirty="0" err="1" smtClean="0">
                <a:solidFill>
                  <a:schemeClr val="tx1"/>
                </a:solidFill>
              </a:rPr>
              <a:t>Forecasting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tools</a:t>
            </a:r>
            <a:r>
              <a:rPr lang="fr-FR" sz="2400" dirty="0" smtClean="0">
                <a:solidFill>
                  <a:schemeClr val="tx1"/>
                </a:solidFill>
              </a:rPr>
              <a:t>;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Data processing tools; 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Database management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Climate change and </a:t>
            </a:r>
            <a:r>
              <a:rPr lang="en-US" sz="2400" dirty="0" err="1" smtClean="0">
                <a:solidFill>
                  <a:schemeClr val="tx1"/>
                </a:solidFill>
              </a:rPr>
              <a:t>scénario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- Monitoring and maintenance</a:t>
            </a:r>
          </a:p>
          <a:p>
            <a:pPr lvl="0"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of automatic stations.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827209" y="2651760"/>
            <a:ext cx="3505199" cy="1935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 count a lot on the participation of the MACCLIMA project in the realization of these activities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450</Words>
  <Application>Microsoft Office PowerPoint</Application>
  <PresentationFormat>Personnalisé</PresentationFormat>
  <Paragraphs>90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Tema de Office</vt:lpstr>
      <vt:lpstr>Meteorological and oceanic observation system in Mauritania  as a tool for promoting resilience and adaptation to climate change in the cooperation space (MAC-CLIMA )  </vt:lpstr>
      <vt:lpstr>Climatic indices in Nouakchott</vt:lpstr>
      <vt:lpstr>Diapositive 3</vt:lpstr>
      <vt:lpstr>Scénario for Mauritania</vt:lpstr>
      <vt:lpstr>Diapositive 5</vt:lpstr>
      <vt:lpstr>02 Improve product quality </vt:lpstr>
      <vt:lpstr>2.1 Continuous training </vt:lpstr>
      <vt:lpstr>Diapositive 8</vt:lpstr>
      <vt:lpstr>Diapositive 9</vt:lpstr>
      <vt:lpstr>03 Current network </vt:lpstr>
      <vt:lpstr>03 Current network 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Administrator</cp:lastModifiedBy>
  <cp:revision>187</cp:revision>
  <cp:lastPrinted>2020-05-08T11:09:34Z</cp:lastPrinted>
  <dcterms:created xsi:type="dcterms:W3CDTF">2020-02-25T12:45:58Z</dcterms:created>
  <dcterms:modified xsi:type="dcterms:W3CDTF">2021-12-01T20:34:07Z</dcterms:modified>
</cp:coreProperties>
</file>