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6858000" cx="12192000"/>
  <p:notesSz cx="6858000" cy="9144000"/>
  <p:embeddedFontLst>
    <p:embeddedFont>
      <p:font typeface="Roboto Slab"/>
      <p:regular r:id="rId31"/>
      <p:bold r:id="rId32"/>
    </p:embeddedFont>
    <p:embeddedFont>
      <p:font typeface="Garamond"/>
      <p:regular r:id="rId33"/>
      <p:bold r:id="rId34"/>
      <p:italic r:id="rId35"/>
      <p:boldItalic r:id="rId36"/>
    </p:embeddedFont>
    <p:embeddedFont>
      <p:font typeface="Fira Sans Extra Condensed Medium"/>
      <p:regular r:id="rId37"/>
      <p:bold r:id="rId38"/>
      <p:italic r:id="rId39"/>
      <p:boldItalic r:id="rId40"/>
    </p:embeddedFont>
    <p:embeddedFont>
      <p:font typeface="Century Gothic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38">
          <p15:clr>
            <a:srgbClr val="A4A3A4"/>
          </p15:clr>
        </p15:guide>
        <p15:guide id="2" pos="415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5" roundtripDataSignature="AMtx7mgRPSAs7/jaaaS7yGv40MVBTCWz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5E3082E-8BF3-445E-AE46-06713B7FABE0}">
  <a:tblStyle styleId="{55E3082E-8BF3-445E-AE46-06713B7FABE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38" orient="horz"/>
        <p:guide pos="41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ExtraCondensedMedium-boldItalic.fntdata"/><Relationship Id="rId20" Type="http://schemas.openxmlformats.org/officeDocument/2006/relationships/slide" Target="slides/slide14.xml"/><Relationship Id="rId42" Type="http://schemas.openxmlformats.org/officeDocument/2006/relationships/font" Target="fonts/CenturyGothic-bold.fntdata"/><Relationship Id="rId41" Type="http://schemas.openxmlformats.org/officeDocument/2006/relationships/font" Target="fonts/CenturyGothic-regular.fntdata"/><Relationship Id="rId22" Type="http://schemas.openxmlformats.org/officeDocument/2006/relationships/slide" Target="slides/slide16.xml"/><Relationship Id="rId44" Type="http://schemas.openxmlformats.org/officeDocument/2006/relationships/font" Target="fonts/CenturyGothic-boldItalic.fntdata"/><Relationship Id="rId21" Type="http://schemas.openxmlformats.org/officeDocument/2006/relationships/slide" Target="slides/slide15.xml"/><Relationship Id="rId43" Type="http://schemas.openxmlformats.org/officeDocument/2006/relationships/font" Target="fonts/CenturyGothic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Slab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Garamond-regular.fntdata"/><Relationship Id="rId10" Type="http://schemas.openxmlformats.org/officeDocument/2006/relationships/slide" Target="slides/slide4.xml"/><Relationship Id="rId32" Type="http://schemas.openxmlformats.org/officeDocument/2006/relationships/font" Target="fonts/RobotoSlab-bold.fntdata"/><Relationship Id="rId13" Type="http://schemas.openxmlformats.org/officeDocument/2006/relationships/slide" Target="slides/slide7.xml"/><Relationship Id="rId35" Type="http://schemas.openxmlformats.org/officeDocument/2006/relationships/font" Target="fonts/Garamond-italic.fntdata"/><Relationship Id="rId12" Type="http://schemas.openxmlformats.org/officeDocument/2006/relationships/slide" Target="slides/slide6.xml"/><Relationship Id="rId34" Type="http://schemas.openxmlformats.org/officeDocument/2006/relationships/font" Target="fonts/Garamond-bold.fntdata"/><Relationship Id="rId15" Type="http://schemas.openxmlformats.org/officeDocument/2006/relationships/slide" Target="slides/slide9.xml"/><Relationship Id="rId37" Type="http://schemas.openxmlformats.org/officeDocument/2006/relationships/font" Target="fonts/FiraSansExtraCondensedMedium-regular.fntdata"/><Relationship Id="rId14" Type="http://schemas.openxmlformats.org/officeDocument/2006/relationships/slide" Target="slides/slide8.xml"/><Relationship Id="rId36" Type="http://schemas.openxmlformats.org/officeDocument/2006/relationships/font" Target="fonts/Garamond-boldItalic.fntdata"/><Relationship Id="rId17" Type="http://schemas.openxmlformats.org/officeDocument/2006/relationships/slide" Target="slides/slide11.xml"/><Relationship Id="rId39" Type="http://schemas.openxmlformats.org/officeDocument/2006/relationships/font" Target="fonts/FiraSansExtraCondensedMedium-italic.fntdata"/><Relationship Id="rId16" Type="http://schemas.openxmlformats.org/officeDocument/2006/relationships/slide" Target="slides/slide10.xml"/><Relationship Id="rId38" Type="http://schemas.openxmlformats.org/officeDocument/2006/relationships/font" Target="fonts/FiraSansExtraCondensedMedium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2.2.1. </a:t>
            </a:r>
            <a:r>
              <a:rPr lang="en-GB">
                <a:highlight>
                  <a:srgbClr val="FFFF00"/>
                </a:highlight>
              </a:rPr>
              <a:t>Elaborar diversos análisis de la vulnerabilidad del espacio de cooperación ante el cambio climático para poder proponer y establecer medidas de adaptación y mitigación de los riesgos derivados del mismo y disminuir la vulnerabilidad de distintas áreas y sectores clave del espacio de cooperación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2.3.1. </a:t>
            </a:r>
            <a:r>
              <a:rPr lang="en-GB">
                <a:highlight>
                  <a:srgbClr val="FFFF00"/>
                </a:highlight>
              </a:rPr>
              <a:t>Conocer la percepción sobre el cambio climático que tiene la población del espacio de cooperación vulnerable o potencialmente vulnerable a éste con el propósito de promover y fortalecer el proceso de adaptación y mitigación, sensibilización y apropiación social del conocimiento asociado al fenómeno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2.2.1. </a:t>
            </a:r>
            <a:r>
              <a:rPr lang="en-GB">
                <a:highlight>
                  <a:srgbClr val="FFFF00"/>
                </a:highlight>
              </a:rPr>
              <a:t>Elaborar diversos análisis de la vulnerabilidad del espacio de cooperación ante el cambio climático para poder proponer y establecer medidas de adaptación y mitigación de los riesgos derivados del mismo y disminuir la vulnerabilidad de distintas áreas y sectores clave del espacio de cooperación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2.3.1. </a:t>
            </a:r>
            <a:r>
              <a:rPr lang="en-GB">
                <a:highlight>
                  <a:srgbClr val="FFFF00"/>
                </a:highlight>
              </a:rPr>
              <a:t>Conocer la percepción sobre el cambio climático que tiene la población del espacio de cooperación vulnerable o potencialmente vulnerable a éste con el propósito de promover y fortalecer el proceso de adaptación y mitigación, sensibilización y apropiación social del conocimiento asociado al fenómeno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2.2.1. </a:t>
            </a:r>
            <a:r>
              <a:rPr lang="en-GB">
                <a:highlight>
                  <a:srgbClr val="FFFF00"/>
                </a:highlight>
              </a:rPr>
              <a:t>Elaborar diversos análisis de la vulnerabilidad del espacio de cooperación ante el cambio climático para poder proponer y establecer medidas de adaptación y mitigación de los riesgos derivados del mismo y disminuir la vulnerabilidad de distintas áreas y sectores clave del espacio de cooperación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2.3.1. </a:t>
            </a:r>
            <a:r>
              <a:rPr lang="en-GB">
                <a:highlight>
                  <a:srgbClr val="FFFF00"/>
                </a:highlight>
              </a:rPr>
              <a:t>Conocer la percepción sobre el cambio climático que tiene la población del espacio de cooperación vulnerable o potencialmente vulnerable a éste con el propósito de promover y fortalecer el proceso de adaptación y mitigación, sensibilización y apropiación social del conocimiento asociado al fenómeno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2.2.1. </a:t>
            </a:r>
            <a:r>
              <a:rPr lang="en-GB">
                <a:highlight>
                  <a:srgbClr val="FFFF00"/>
                </a:highlight>
              </a:rPr>
              <a:t>Elaborar diversos análisis de la vulnerabilidad del espacio de cooperación ante el cambio climático para poder proponer y establecer medidas de adaptación y mitigación de los riesgos derivados del mismo y disminuir la vulnerabilidad de distintas áreas y sectores clave del espacio de cooperación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2.3.1. </a:t>
            </a:r>
            <a:r>
              <a:rPr lang="en-GB">
                <a:highlight>
                  <a:srgbClr val="FFFF00"/>
                </a:highlight>
              </a:rPr>
              <a:t>Conocer la percepción sobre el cambio climático que tiene la población del espacio de cooperación vulnerable o potencialmente vulnerable a éste con el propósito de promover y fortalecer el proceso de adaptación y mitigación, sensibilización y apropiación social del conocimiento asociado al fenómeno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2.2.1. </a:t>
            </a:r>
            <a:r>
              <a:rPr lang="en-GB">
                <a:highlight>
                  <a:srgbClr val="FFFF00"/>
                </a:highlight>
              </a:rPr>
              <a:t>Elaborar diversos análisis de la vulnerabilidad del espacio de cooperación ante el cambio climático para poder proponer y establecer medidas de adaptación y mitigación de los riesgos derivados del mismo y disminuir la vulnerabilidad de distintas áreas y sectores clave del espacio de cooperación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2.3.1. </a:t>
            </a:r>
            <a:r>
              <a:rPr lang="en-GB">
                <a:highlight>
                  <a:srgbClr val="FFFF00"/>
                </a:highlight>
              </a:rPr>
              <a:t>Conocer la percepción sobre el cambio climático que tiene la población del espacio de cooperación vulnerable o potencialmente vulnerable a éste con el propósito de promover y fortalecer el proceso de adaptación y mitigación, sensibilización y apropiación social del conocimiento asociado al fenómeno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2.2.1. </a:t>
            </a:r>
            <a:r>
              <a:rPr lang="en-GB">
                <a:highlight>
                  <a:srgbClr val="FFFF00"/>
                </a:highlight>
              </a:rPr>
              <a:t>Elaborar diversos análisis de la vulnerabilidad del espacio de cooperación ante el cambio climático para poder proponer y establecer medidas de adaptación y mitigación de los riesgos derivados del mismo y disminuir la vulnerabilidad de distintas áreas y sectores clave del espacio de cooperación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2.3.1. </a:t>
            </a:r>
            <a:r>
              <a:rPr lang="en-GB">
                <a:highlight>
                  <a:srgbClr val="FFFF00"/>
                </a:highlight>
              </a:rPr>
              <a:t>Conocer la percepción sobre el cambio climático que tiene la población del espacio de cooperación vulnerable o potencialmente vulnerable a éste con el propósito de promover y fortalecer el proceso de adaptación y mitigación, sensibilización y apropiación social del conocimiento asociado al fenómeno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2.2.1. </a:t>
            </a:r>
            <a:r>
              <a:rPr lang="en-GB">
                <a:highlight>
                  <a:srgbClr val="FFFF00"/>
                </a:highlight>
              </a:rPr>
              <a:t>Elaborar diversos análisis de la vulnerabilidad del espacio de cooperación ante el cambio climático para poder proponer y establecer medidas de adaptación y mitigación de los riesgos derivados del mismo y disminuir la vulnerabilidad de distintas áreas y sectores clave del espacio de cooperación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>
                <a:highlight>
                  <a:srgbClr val="FFFF00"/>
                </a:highlight>
              </a:rPr>
              <a:t>Actividad 2.3.1. </a:t>
            </a:r>
            <a:r>
              <a:rPr lang="en-GB">
                <a:highlight>
                  <a:srgbClr val="FFFF00"/>
                </a:highlight>
              </a:rPr>
              <a:t>Conocer la percepción sobre el cambio climático que tiene la población del espacio de cooperación vulnerable o potencialmente vulnerable a éste con el propósito de promover y fortalecer el proceso de adaptación y mitigación, sensibilización y apropiación social del conocimiento asociado al fenómeno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15.jpg"/><Relationship Id="rId5" Type="http://schemas.openxmlformats.org/officeDocument/2006/relationships/image" Target="../media/image3.jpg"/><Relationship Id="rId6" Type="http://schemas.openxmlformats.org/officeDocument/2006/relationships/image" Target="../media/image7.jpg"/><Relationship Id="rId7" Type="http://schemas.openxmlformats.org/officeDocument/2006/relationships/image" Target="../media/image1.png"/><Relationship Id="rId8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40.jpg"/><Relationship Id="rId5" Type="http://schemas.openxmlformats.org/officeDocument/2006/relationships/image" Target="../media/image43.png"/><Relationship Id="rId6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40.jpg"/><Relationship Id="rId5" Type="http://schemas.openxmlformats.org/officeDocument/2006/relationships/image" Target="../media/image44.png"/><Relationship Id="rId6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jpg"/><Relationship Id="rId4" Type="http://schemas.openxmlformats.org/officeDocument/2006/relationships/image" Target="../media/image42.jpg"/><Relationship Id="rId5" Type="http://schemas.openxmlformats.org/officeDocument/2006/relationships/image" Target="../media/image11.png"/><Relationship Id="rId6" Type="http://schemas.openxmlformats.org/officeDocument/2006/relationships/image" Target="../media/image23.jpg"/><Relationship Id="rId7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Relationship Id="rId4" Type="http://schemas.openxmlformats.org/officeDocument/2006/relationships/image" Target="../media/image42.jpg"/><Relationship Id="rId5" Type="http://schemas.openxmlformats.org/officeDocument/2006/relationships/image" Target="../media/image11.png"/><Relationship Id="rId6" Type="http://schemas.openxmlformats.org/officeDocument/2006/relationships/image" Target="../media/image47.png"/><Relationship Id="rId7" Type="http://schemas.openxmlformats.org/officeDocument/2006/relationships/image" Target="../media/image5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54.png"/><Relationship Id="rId5" Type="http://schemas.openxmlformats.org/officeDocument/2006/relationships/image" Target="../media/image50.jpg"/><Relationship Id="rId6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Relationship Id="rId4" Type="http://schemas.openxmlformats.org/officeDocument/2006/relationships/image" Target="../media/image50.jpg"/><Relationship Id="rId5" Type="http://schemas.openxmlformats.org/officeDocument/2006/relationships/image" Target="../media/image54.png"/><Relationship Id="rId6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Relationship Id="rId4" Type="http://schemas.openxmlformats.org/officeDocument/2006/relationships/image" Target="../media/image50.jpg"/><Relationship Id="rId5" Type="http://schemas.openxmlformats.org/officeDocument/2006/relationships/image" Target="../media/image54.png"/><Relationship Id="rId6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Relationship Id="rId4" Type="http://schemas.openxmlformats.org/officeDocument/2006/relationships/image" Target="../media/image50.jpg"/><Relationship Id="rId5" Type="http://schemas.openxmlformats.org/officeDocument/2006/relationships/image" Target="../media/image54.png"/><Relationship Id="rId6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image" Target="../media/image50.jpg"/><Relationship Id="rId5" Type="http://schemas.openxmlformats.org/officeDocument/2006/relationships/image" Target="../media/image54.png"/><Relationship Id="rId6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5" Type="http://schemas.openxmlformats.org/officeDocument/2006/relationships/image" Target="../media/image13.png"/><Relationship Id="rId6" Type="http://schemas.openxmlformats.org/officeDocument/2006/relationships/image" Target="../media/image16.jpg"/><Relationship Id="rId7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55.png"/><Relationship Id="rId5" Type="http://schemas.openxmlformats.org/officeDocument/2006/relationships/image" Target="../media/image54.png"/><Relationship Id="rId6" Type="http://schemas.openxmlformats.org/officeDocument/2006/relationships/image" Target="../media/image5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Relationship Id="rId4" Type="http://schemas.openxmlformats.org/officeDocument/2006/relationships/image" Target="../media/image50.jpg"/><Relationship Id="rId5" Type="http://schemas.openxmlformats.org/officeDocument/2006/relationships/image" Target="../media/image54.png"/><Relationship Id="rId6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Relationship Id="rId4" Type="http://schemas.openxmlformats.org/officeDocument/2006/relationships/image" Target="../media/image50.jpg"/><Relationship Id="rId5" Type="http://schemas.openxmlformats.org/officeDocument/2006/relationships/image" Target="../media/image54.png"/><Relationship Id="rId6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8.jpg"/><Relationship Id="rId4" Type="http://schemas.openxmlformats.org/officeDocument/2006/relationships/image" Target="../media/image57.jpg"/><Relationship Id="rId5" Type="http://schemas.openxmlformats.org/officeDocument/2006/relationships/image" Target="../media/image54.png"/><Relationship Id="rId6" Type="http://schemas.openxmlformats.org/officeDocument/2006/relationships/image" Target="../media/image5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jpg"/><Relationship Id="rId4" Type="http://schemas.openxmlformats.org/officeDocument/2006/relationships/image" Target="../media/image11.png"/><Relationship Id="rId5" Type="http://schemas.openxmlformats.org/officeDocument/2006/relationships/image" Target="../media/image40.jpg"/><Relationship Id="rId6" Type="http://schemas.openxmlformats.org/officeDocument/2006/relationships/image" Target="../media/image23.jpg"/><Relationship Id="rId7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2.jpg"/><Relationship Id="rId5" Type="http://schemas.openxmlformats.org/officeDocument/2006/relationships/image" Target="../media/image11.png"/><Relationship Id="rId6" Type="http://schemas.openxmlformats.org/officeDocument/2006/relationships/image" Target="../media/image9.jpg"/><Relationship Id="rId7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4.jpg"/><Relationship Id="rId7" Type="http://schemas.openxmlformats.org/officeDocument/2006/relationships/image" Target="../media/image22.png"/><Relationship Id="rId8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1" Type="http://schemas.openxmlformats.org/officeDocument/2006/relationships/image" Target="../media/image10.png"/><Relationship Id="rId10" Type="http://schemas.openxmlformats.org/officeDocument/2006/relationships/image" Target="../media/image19.png"/><Relationship Id="rId9" Type="http://schemas.openxmlformats.org/officeDocument/2006/relationships/image" Target="../media/image49.gif"/><Relationship Id="rId5" Type="http://schemas.openxmlformats.org/officeDocument/2006/relationships/image" Target="../media/image11.png"/><Relationship Id="rId6" Type="http://schemas.openxmlformats.org/officeDocument/2006/relationships/image" Target="../media/image21.jpg"/><Relationship Id="rId7" Type="http://schemas.openxmlformats.org/officeDocument/2006/relationships/image" Target="../media/image20.png"/><Relationship Id="rId8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35.png"/><Relationship Id="rId13" Type="http://schemas.openxmlformats.org/officeDocument/2006/relationships/image" Target="../media/image10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9" Type="http://schemas.openxmlformats.org/officeDocument/2006/relationships/image" Target="../media/image28.png"/><Relationship Id="rId5" Type="http://schemas.openxmlformats.org/officeDocument/2006/relationships/image" Target="../media/image11.png"/><Relationship Id="rId6" Type="http://schemas.openxmlformats.org/officeDocument/2006/relationships/image" Target="../media/image23.jpg"/><Relationship Id="rId7" Type="http://schemas.openxmlformats.org/officeDocument/2006/relationships/image" Target="../media/image30.png"/><Relationship Id="rId8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jpg"/><Relationship Id="rId4" Type="http://schemas.openxmlformats.org/officeDocument/2006/relationships/image" Target="../media/image31.jpg"/><Relationship Id="rId9" Type="http://schemas.openxmlformats.org/officeDocument/2006/relationships/image" Target="../media/image38.png"/><Relationship Id="rId5" Type="http://schemas.openxmlformats.org/officeDocument/2006/relationships/image" Target="../media/image11.png"/><Relationship Id="rId6" Type="http://schemas.openxmlformats.org/officeDocument/2006/relationships/image" Target="../media/image23.jpg"/><Relationship Id="rId7" Type="http://schemas.openxmlformats.org/officeDocument/2006/relationships/image" Target="../media/image37.png"/><Relationship Id="rId8" Type="http://schemas.openxmlformats.org/officeDocument/2006/relationships/image" Target="../media/image4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jpg"/><Relationship Id="rId4" Type="http://schemas.openxmlformats.org/officeDocument/2006/relationships/image" Target="../media/image42.jpg"/><Relationship Id="rId9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3.jpg"/><Relationship Id="rId7" Type="http://schemas.openxmlformats.org/officeDocument/2006/relationships/image" Target="../media/image41.png"/><Relationship Id="rId8" Type="http://schemas.openxmlformats.org/officeDocument/2006/relationships/image" Target="../media/image3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jpg"/><Relationship Id="rId4" Type="http://schemas.openxmlformats.org/officeDocument/2006/relationships/image" Target="../media/image42.jpg"/><Relationship Id="rId9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3.jpg"/><Relationship Id="rId7" Type="http://schemas.openxmlformats.org/officeDocument/2006/relationships/image" Target="../media/image46.png"/><Relationship Id="rId8" Type="http://schemas.openxmlformats.org/officeDocument/2006/relationships/image" Target="../media/image4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651" y="6119232"/>
            <a:ext cx="11074400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689475"/>
            <a:ext cx="523240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5232400" y="0"/>
            <a:ext cx="6996112" cy="599200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 b="1123" l="22815" r="0" t="0"/>
          <a:stretch/>
        </p:blipFill>
        <p:spPr>
          <a:xfrm>
            <a:off x="652778" y="193027"/>
            <a:ext cx="3720096" cy="62941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>
            <p:ph idx="1" type="subTitle"/>
          </p:nvPr>
        </p:nvSpPr>
        <p:spPr>
          <a:xfrm>
            <a:off x="7905562" y="2196352"/>
            <a:ext cx="5418271" cy="682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ts val="2000"/>
              <a:buNone/>
            </a:pPr>
            <a:r>
              <a:rPr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(MAC2/3.5b/254)</a:t>
            </a:r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08604" y="1413249"/>
            <a:ext cx="2408444" cy="268541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>
            <p:ph type="ctrTitle"/>
          </p:nvPr>
        </p:nvSpPr>
        <p:spPr>
          <a:xfrm>
            <a:off x="5888226" y="595223"/>
            <a:ext cx="6447771" cy="1347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ts val="2400"/>
              <a:buFont typeface="Arial"/>
              <a:buNone/>
            </a:pPr>
            <a:r>
              <a:rPr b="1" lang="en-GB" sz="24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Meteorological and Oceanic Observation System as a Tool to Promote Resilience and Adaptation to Climate Change in the Cooperation Space (MAC-CLIMA)</a:t>
            </a:r>
            <a:endParaRPr sz="2400">
              <a:solidFill>
                <a:srgbClr val="178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5424997" y="3275061"/>
            <a:ext cx="6803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400">
                <a:solidFill>
                  <a:srgbClr val="7F7F7F"/>
                </a:solidFill>
              </a:rPr>
              <a:t>1st MAC-CLIMA on-site event</a:t>
            </a:r>
            <a:endParaRPr sz="24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7F7F7F"/>
                </a:solidFill>
              </a:rPr>
              <a:t>December 1-2, 2021</a:t>
            </a:r>
            <a:endParaRPr sz="24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400">
                <a:solidFill>
                  <a:srgbClr val="7F7F7F"/>
                </a:solidFill>
              </a:rPr>
              <a:t>Las Palmas de Gran Canaria (Spain)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7905550" y="5611050"/>
            <a:ext cx="4193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-GB" sz="900">
                <a:solidFill>
                  <a:srgbClr val="7F7F7F"/>
                </a:solidFill>
              </a:rPr>
              <a:t>THE 85 PER CENT OF THE PROJECT IS FUNDED BY FEDER FUNDS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9125" y="6101275"/>
            <a:ext cx="9352875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8800" y="6092225"/>
            <a:ext cx="10543899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0"/>
          <p:cNvPicPr preferRelativeResize="0"/>
          <p:nvPr/>
        </p:nvPicPr>
        <p:blipFill rotWithShape="1">
          <a:blip r:embed="rId3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0"/>
          <p:cNvSpPr/>
          <p:nvPr/>
        </p:nvSpPr>
        <p:spPr>
          <a:xfrm>
            <a:off x="5022273" y="849288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2020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0"/>
          <p:cNvSpPr/>
          <p:nvPr/>
        </p:nvSpPr>
        <p:spPr>
          <a:xfrm>
            <a:off x="7764833" y="854135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2021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0"/>
          <p:cNvSpPr/>
          <p:nvPr/>
        </p:nvSpPr>
        <p:spPr>
          <a:xfrm>
            <a:off x="10332408" y="839656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2022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0"/>
          <p:cNvSpPr txBox="1"/>
          <p:nvPr/>
        </p:nvSpPr>
        <p:spPr>
          <a:xfrm>
            <a:off x="2624446" y="199658"/>
            <a:ext cx="4795653" cy="74606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Location of zooplankton data</a:t>
            </a:r>
            <a:endParaRPr b="0" i="0" sz="28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270" name="Google Shape;27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3341" y="5944546"/>
            <a:ext cx="10255623" cy="576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9095" y="1275715"/>
            <a:ext cx="8893810" cy="430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1526" y="5912275"/>
            <a:ext cx="9905051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1"/>
          <p:cNvPicPr preferRelativeResize="0"/>
          <p:nvPr/>
        </p:nvPicPr>
        <p:blipFill rotWithShape="1">
          <a:blip r:embed="rId3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1"/>
          <p:cNvSpPr/>
          <p:nvPr/>
        </p:nvSpPr>
        <p:spPr>
          <a:xfrm>
            <a:off x="5022273" y="849288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AÑO 2020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1"/>
          <p:cNvSpPr/>
          <p:nvPr/>
        </p:nvSpPr>
        <p:spPr>
          <a:xfrm>
            <a:off x="7764833" y="854135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AÑO 2021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1"/>
          <p:cNvSpPr/>
          <p:nvPr/>
        </p:nvSpPr>
        <p:spPr>
          <a:xfrm>
            <a:off x="10332408" y="839656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AÑO 2022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1"/>
          <p:cNvSpPr txBox="1"/>
          <p:nvPr/>
        </p:nvSpPr>
        <p:spPr>
          <a:xfrm>
            <a:off x="2395846" y="259045"/>
            <a:ext cx="5252853" cy="4902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Time-series of zooplankton (1971-2021)</a:t>
            </a:r>
            <a:endParaRPr b="0" i="0" sz="24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283" name="Google Shape;28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3341" y="5944546"/>
            <a:ext cx="10255623" cy="576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23172" y="954141"/>
            <a:ext cx="7322727" cy="495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3850" y="6004950"/>
            <a:ext cx="9751300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2433" y="6185107"/>
            <a:ext cx="8561978" cy="48112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2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0833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2"/>
          <p:cNvPicPr preferRelativeResize="0"/>
          <p:nvPr/>
        </p:nvPicPr>
        <p:blipFill rotWithShape="1">
          <a:blip r:embed="rId6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2"/>
          <p:cNvSpPr txBox="1"/>
          <p:nvPr/>
        </p:nvSpPr>
        <p:spPr>
          <a:xfrm>
            <a:off x="4845310" y="2669461"/>
            <a:ext cx="6351326" cy="14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</a:pPr>
            <a:r>
              <a:rPr b="0" i="0" lang="en-GB" sz="4800" u="none" cap="none" strike="noStrik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TIDES</a:t>
            </a:r>
            <a:endParaRPr/>
          </a:p>
        </p:txBody>
      </p:sp>
      <p:sp>
        <p:nvSpPr>
          <p:cNvPr id="297" name="Google Shape;297;p12"/>
          <p:cNvSpPr txBox="1"/>
          <p:nvPr/>
        </p:nvSpPr>
        <p:spPr>
          <a:xfrm>
            <a:off x="9255554" y="4522616"/>
            <a:ext cx="1844100" cy="13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Slab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98" name="Google Shape;298;p12"/>
          <p:cNvSpPr txBox="1"/>
          <p:nvPr/>
        </p:nvSpPr>
        <p:spPr>
          <a:xfrm>
            <a:off x="3776099" y="1123135"/>
            <a:ext cx="74769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02</a:t>
            </a:r>
            <a:endParaRPr sz="360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99" name="Google Shape;299;p12"/>
          <p:cNvSpPr/>
          <p:nvPr/>
        </p:nvSpPr>
        <p:spPr>
          <a:xfrm flipH="1">
            <a:off x="4650636" y="1123135"/>
            <a:ext cx="6546000" cy="3016200"/>
          </a:xfrm>
          <a:prstGeom prst="rect">
            <a:avLst/>
          </a:prstGeom>
          <a:noFill/>
          <a:ln cap="flat" cmpd="sng" w="28575">
            <a:solidFill>
              <a:srgbClr val="179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0088" y="6197000"/>
            <a:ext cx="9146651" cy="5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3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0833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13"/>
          <p:cNvGrpSpPr/>
          <p:nvPr/>
        </p:nvGrpSpPr>
        <p:grpSpPr>
          <a:xfrm>
            <a:off x="3626593" y="1253875"/>
            <a:ext cx="8493326" cy="4661286"/>
            <a:chOff x="3717701" y="897548"/>
            <a:chExt cx="8493326" cy="4661286"/>
          </a:xfrm>
        </p:grpSpPr>
        <p:grpSp>
          <p:nvGrpSpPr>
            <p:cNvPr id="311" name="Google Shape;311;p13"/>
            <p:cNvGrpSpPr/>
            <p:nvPr/>
          </p:nvGrpSpPr>
          <p:grpSpPr>
            <a:xfrm>
              <a:off x="3717701" y="897548"/>
              <a:ext cx="8493326" cy="4661286"/>
              <a:chOff x="3595040" y="897548"/>
              <a:chExt cx="8493326" cy="4661286"/>
            </a:xfrm>
          </p:grpSpPr>
          <p:grpSp>
            <p:nvGrpSpPr>
              <p:cNvPr id="312" name="Google Shape;312;p13"/>
              <p:cNvGrpSpPr/>
              <p:nvPr/>
            </p:nvGrpSpPr>
            <p:grpSpPr>
              <a:xfrm>
                <a:off x="4772534" y="897548"/>
                <a:ext cx="4991289" cy="4527944"/>
                <a:chOff x="1083151" y="226959"/>
                <a:chExt cx="4991289" cy="4527944"/>
              </a:xfrm>
            </p:grpSpPr>
            <p:sp>
              <p:nvSpPr>
                <p:cNvPr id="313" name="Google Shape;313;p13"/>
                <p:cNvSpPr/>
                <p:nvPr/>
              </p:nvSpPr>
              <p:spPr>
                <a:xfrm>
                  <a:off x="2049461" y="226959"/>
                  <a:ext cx="2992475" cy="2992475"/>
                </a:xfrm>
                <a:prstGeom prst="ellipse">
                  <a:avLst/>
                </a:prstGeom>
                <a:solidFill>
                  <a:srgbClr val="C4E0B2">
                    <a:alpha val="49803"/>
                  </a:srgbClr>
                </a:solidFill>
                <a:ln cap="flat" cmpd="sng" w="9525">
                  <a:solidFill>
                    <a:srgbClr val="548135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" name="Google Shape;314;p13"/>
                <p:cNvSpPr txBox="1"/>
                <p:nvPr/>
              </p:nvSpPr>
              <p:spPr>
                <a:xfrm>
                  <a:off x="2448458" y="750642"/>
                  <a:ext cx="2194481" cy="134661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85623"/>
                    </a:buClr>
                    <a:buSzPts val="2000"/>
                    <a:buFont typeface="Arial"/>
                    <a:buNone/>
                  </a:pPr>
                  <a:r>
                    <a:rPr b="1" lang="en-GB" sz="2000">
                      <a:solidFill>
                        <a:srgbClr val="38562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MAC-Clima</a:t>
                  </a:r>
                  <a:endParaRPr b="1" sz="2000">
                    <a:solidFill>
                      <a:srgbClr val="38562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ctr">
                    <a:lnSpc>
                      <a:spcPct val="90000"/>
                    </a:lnSpc>
                    <a:spcBef>
                      <a:spcPts val="700"/>
                    </a:spcBef>
                    <a:spcAft>
                      <a:spcPts val="0"/>
                    </a:spcAft>
                    <a:buClr>
                      <a:srgbClr val="385623"/>
                    </a:buClr>
                    <a:buSzPts val="2000"/>
                    <a:buFont typeface="Arial"/>
                    <a:buNone/>
                  </a:pPr>
                  <a:r>
                    <a:rPr b="1" lang="en-GB" sz="2000">
                      <a:solidFill>
                        <a:srgbClr val="38562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Final product</a:t>
                  </a:r>
                  <a:endParaRPr/>
                </a:p>
              </p:txBody>
            </p:sp>
            <p:sp>
              <p:nvSpPr>
                <p:cNvPr id="315" name="Google Shape;315;p13"/>
                <p:cNvSpPr/>
                <p:nvPr/>
              </p:nvSpPr>
              <p:spPr>
                <a:xfrm>
                  <a:off x="3081965" y="1762428"/>
                  <a:ext cx="2992475" cy="2992475"/>
                </a:xfrm>
                <a:prstGeom prst="ellipse">
                  <a:avLst/>
                </a:prstGeom>
                <a:solidFill>
                  <a:srgbClr val="B9EAE8">
                    <a:alpha val="64705"/>
                  </a:srgbClr>
                </a:solidFill>
                <a:ln cap="flat" cmpd="sng" w="9525">
                  <a:solidFill>
                    <a:srgbClr val="10565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" name="Google Shape;316;p13"/>
                <p:cNvSpPr txBox="1"/>
                <p:nvPr/>
              </p:nvSpPr>
              <p:spPr>
                <a:xfrm>
                  <a:off x="3997163" y="2535484"/>
                  <a:ext cx="1795485" cy="16458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127000" marR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195E72"/>
                    </a:buClr>
                    <a:buSzPts val="2000"/>
                    <a:buFont typeface="Arial"/>
                    <a:buNone/>
                  </a:pPr>
                  <a:r>
                    <a:rPr b="1" lang="en-GB" sz="2000">
                      <a:solidFill>
                        <a:srgbClr val="195E72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TIDES Research areas</a:t>
                  </a:r>
                  <a:endParaRPr/>
                </a:p>
              </p:txBody>
            </p:sp>
            <p:sp>
              <p:nvSpPr>
                <p:cNvPr id="317" name="Google Shape;317;p13"/>
                <p:cNvSpPr/>
                <p:nvPr/>
              </p:nvSpPr>
              <p:spPr>
                <a:xfrm>
                  <a:off x="1083151" y="1752972"/>
                  <a:ext cx="2992475" cy="2992475"/>
                </a:xfrm>
                <a:prstGeom prst="ellipse">
                  <a:avLst/>
                </a:prstGeom>
                <a:solidFill>
                  <a:srgbClr val="F7CAAC">
                    <a:alpha val="49803"/>
                  </a:srgbClr>
                </a:solidFill>
                <a:ln cap="flat" cmpd="sng" w="9525">
                  <a:solidFill>
                    <a:srgbClr val="C55A1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" name="Google Shape;318;p13"/>
                <p:cNvSpPr txBox="1"/>
                <p:nvPr/>
              </p:nvSpPr>
              <p:spPr>
                <a:xfrm>
                  <a:off x="1364942" y="2526028"/>
                  <a:ext cx="1795485" cy="16458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833C0B"/>
                    </a:buClr>
                    <a:buSzPts val="2000"/>
                    <a:buFont typeface="Arial"/>
                    <a:buNone/>
                  </a:pPr>
                  <a:r>
                    <a:rPr b="1" lang="en-GB" sz="2000">
                      <a:solidFill>
                        <a:srgbClr val="833C0B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MAC-Clima</a:t>
                  </a:r>
                  <a:endParaRPr b="1" sz="2000">
                    <a:solidFill>
                      <a:srgbClr val="833C0B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ctr">
                    <a:lnSpc>
                      <a:spcPct val="90000"/>
                    </a:lnSpc>
                    <a:spcBef>
                      <a:spcPts val="700"/>
                    </a:spcBef>
                    <a:spcAft>
                      <a:spcPts val="0"/>
                    </a:spcAft>
                    <a:buClr>
                      <a:srgbClr val="833C0B"/>
                    </a:buClr>
                    <a:buSzPts val="2000"/>
                    <a:buFont typeface="Arial"/>
                    <a:buNone/>
                  </a:pPr>
                  <a:r>
                    <a:rPr b="1" lang="en-GB" sz="2000">
                      <a:solidFill>
                        <a:srgbClr val="833C0B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Activities</a:t>
                  </a:r>
                  <a:endParaRPr/>
                </a:p>
              </p:txBody>
            </p:sp>
          </p:grpSp>
          <p:grpSp>
            <p:nvGrpSpPr>
              <p:cNvPr id="319" name="Google Shape;319;p13"/>
              <p:cNvGrpSpPr/>
              <p:nvPr/>
            </p:nvGrpSpPr>
            <p:grpSpPr>
              <a:xfrm>
                <a:off x="3595040" y="2036443"/>
                <a:ext cx="8493326" cy="3522391"/>
                <a:chOff x="3595040" y="2036443"/>
                <a:chExt cx="8493326" cy="3522391"/>
              </a:xfrm>
            </p:grpSpPr>
            <p:sp>
              <p:nvSpPr>
                <p:cNvPr id="320" name="Google Shape;320;p13"/>
                <p:cNvSpPr/>
                <p:nvPr/>
              </p:nvSpPr>
              <p:spPr>
                <a:xfrm>
                  <a:off x="6764630" y="2815226"/>
                  <a:ext cx="985965" cy="1087702"/>
                </a:xfrm>
                <a:custGeom>
                  <a:rect b="b" l="l" r="r" t="t"/>
                  <a:pathLst>
                    <a:path extrusionOk="0" h="1187355" w="1084997">
                      <a:moveTo>
                        <a:pt x="545911" y="0"/>
                      </a:moveTo>
                      <a:lnTo>
                        <a:pt x="436729" y="109182"/>
                      </a:lnTo>
                      <a:lnTo>
                        <a:pt x="341194" y="218364"/>
                      </a:lnTo>
                      <a:lnTo>
                        <a:pt x="259308" y="354841"/>
                      </a:lnTo>
                      <a:lnTo>
                        <a:pt x="163773" y="518615"/>
                      </a:lnTo>
                      <a:lnTo>
                        <a:pt x="95534" y="689212"/>
                      </a:lnTo>
                      <a:lnTo>
                        <a:pt x="40943" y="839337"/>
                      </a:lnTo>
                      <a:lnTo>
                        <a:pt x="27296" y="955343"/>
                      </a:lnTo>
                      <a:lnTo>
                        <a:pt x="0" y="1078173"/>
                      </a:lnTo>
                      <a:lnTo>
                        <a:pt x="0" y="1078173"/>
                      </a:lnTo>
                      <a:lnTo>
                        <a:pt x="191069" y="1166883"/>
                      </a:lnTo>
                      <a:lnTo>
                        <a:pt x="341194" y="1180531"/>
                      </a:lnTo>
                      <a:lnTo>
                        <a:pt x="504967" y="1187355"/>
                      </a:lnTo>
                      <a:lnTo>
                        <a:pt x="661917" y="1180531"/>
                      </a:lnTo>
                      <a:lnTo>
                        <a:pt x="852985" y="1160059"/>
                      </a:lnTo>
                      <a:lnTo>
                        <a:pt x="1003111" y="1119116"/>
                      </a:lnTo>
                      <a:lnTo>
                        <a:pt x="1084997" y="1098644"/>
                      </a:lnTo>
                      <a:lnTo>
                        <a:pt x="1057702" y="948519"/>
                      </a:lnTo>
                      <a:lnTo>
                        <a:pt x="1030406" y="798394"/>
                      </a:lnTo>
                      <a:lnTo>
                        <a:pt x="982639" y="655092"/>
                      </a:lnTo>
                      <a:lnTo>
                        <a:pt x="934872" y="545910"/>
                      </a:lnTo>
                      <a:lnTo>
                        <a:pt x="873457" y="416256"/>
                      </a:lnTo>
                      <a:lnTo>
                        <a:pt x="818866" y="307074"/>
                      </a:lnTo>
                      <a:lnTo>
                        <a:pt x="750627" y="211540"/>
                      </a:lnTo>
                      <a:lnTo>
                        <a:pt x="655093" y="116006"/>
                      </a:lnTo>
                      <a:lnTo>
                        <a:pt x="545911" y="0"/>
                      </a:lnTo>
                      <a:close/>
                    </a:path>
                  </a:pathLst>
                </a:custGeom>
                <a:solidFill>
                  <a:srgbClr val="11595D">
                    <a:alpha val="24705"/>
                  </a:srgb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21" name="Google Shape;321;p13"/>
                <p:cNvGrpSpPr/>
                <p:nvPr/>
              </p:nvGrpSpPr>
              <p:grpSpPr>
                <a:xfrm>
                  <a:off x="3595040" y="2036443"/>
                  <a:ext cx="8493326" cy="3522391"/>
                  <a:chOff x="3595040" y="2036443"/>
                  <a:chExt cx="8493326" cy="3522391"/>
                </a:xfrm>
              </p:grpSpPr>
              <p:grpSp>
                <p:nvGrpSpPr>
                  <p:cNvPr id="322" name="Google Shape;322;p13"/>
                  <p:cNvGrpSpPr/>
                  <p:nvPr/>
                </p:nvGrpSpPr>
                <p:grpSpPr>
                  <a:xfrm>
                    <a:off x="9193311" y="2036443"/>
                    <a:ext cx="2895055" cy="3522391"/>
                    <a:chOff x="8307657" y="2521979"/>
                    <a:chExt cx="2895055" cy="3522391"/>
                  </a:xfrm>
                </p:grpSpPr>
                <p:cxnSp>
                  <p:nvCxnSpPr>
                    <p:cNvPr id="323" name="Google Shape;323;p13"/>
                    <p:cNvCxnSpPr/>
                    <p:nvPr/>
                  </p:nvCxnSpPr>
                  <p:spPr>
                    <a:xfrm rot="10800000">
                      <a:off x="8458404" y="5414119"/>
                      <a:ext cx="397071" cy="25704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BFBFBF"/>
                      </a:solidFill>
                      <a:prstDash val="dash"/>
                      <a:miter lim="800000"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324" name="Google Shape;324;p13"/>
                    <p:cNvCxnSpPr/>
                    <p:nvPr/>
                  </p:nvCxnSpPr>
                  <p:spPr>
                    <a:xfrm>
                      <a:off x="8818113" y="4699954"/>
                      <a:ext cx="417249" cy="69667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BFBFBF"/>
                      </a:solidFill>
                      <a:prstDash val="dash"/>
                      <a:miter lim="800000"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325" name="Google Shape;325;p13"/>
                    <p:cNvCxnSpPr/>
                    <p:nvPr/>
                  </p:nvCxnSpPr>
                  <p:spPr>
                    <a:xfrm flipH="1" rot="10800000">
                      <a:off x="8804719" y="3843333"/>
                      <a:ext cx="495875" cy="158541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BFBFBF"/>
                      </a:solidFill>
                      <a:prstDash val="dash"/>
                      <a:miter lim="800000"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326" name="Google Shape;326;p13"/>
                    <p:cNvCxnSpPr/>
                    <p:nvPr/>
                  </p:nvCxnSpPr>
                  <p:spPr>
                    <a:xfrm flipH="1" rot="10800000">
                      <a:off x="8307657" y="2897113"/>
                      <a:ext cx="396555" cy="359044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BFBFBF"/>
                      </a:solidFill>
                      <a:prstDash val="dash"/>
                      <a:miter lim="800000"/>
                      <a:headEnd len="sm" w="sm" type="none"/>
                      <a:tailEnd len="sm" w="sm" type="none"/>
                    </a:ln>
                  </p:spPr>
                </p:cxnSp>
                <p:sp>
                  <p:nvSpPr>
                    <p:cNvPr id="327" name="Google Shape;327;p13"/>
                    <p:cNvSpPr/>
                    <p:nvPr/>
                  </p:nvSpPr>
                  <p:spPr>
                    <a:xfrm>
                      <a:off x="8581695" y="2534747"/>
                      <a:ext cx="495875" cy="481121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 cap="flat" cmpd="sng" w="9525">
                      <a:solidFill>
                        <a:srgbClr val="BFBFBF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  <a:effectLst>
                      <a:outerShdw blurRad="44450" algn="ctr" dir="5400000" dist="27940">
                        <a:srgbClr val="000000">
                          <a:alpha val="31764"/>
                        </a:srgbClr>
                      </a:outerShdw>
                    </a:effectLst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p:txBody>
                </p:sp>
                <p:sp>
                  <p:nvSpPr>
                    <p:cNvPr id="328" name="Google Shape;328;p13"/>
                    <p:cNvSpPr/>
                    <p:nvPr/>
                  </p:nvSpPr>
                  <p:spPr>
                    <a:xfrm>
                      <a:off x="9097323" y="3531904"/>
                      <a:ext cx="495875" cy="481121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 cap="flat" cmpd="sng" w="9525">
                      <a:solidFill>
                        <a:srgbClr val="BFBFBF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  <a:effectLst>
                      <a:outerShdw blurRad="44450" algn="ctr" dir="5400000" dist="27940">
                        <a:srgbClr val="000000">
                          <a:alpha val="31764"/>
                        </a:srgbClr>
                      </a:outerShdw>
                    </a:effectLst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p:txBody>
                </p:sp>
                <p:sp>
                  <p:nvSpPr>
                    <p:cNvPr id="329" name="Google Shape;329;p13"/>
                    <p:cNvSpPr/>
                    <p:nvPr/>
                  </p:nvSpPr>
                  <p:spPr>
                    <a:xfrm>
                      <a:off x="9093941" y="4529061"/>
                      <a:ext cx="495875" cy="481121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 cap="flat" cmpd="sng" w="9525">
                      <a:solidFill>
                        <a:srgbClr val="BFBFBF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  <a:effectLst>
                      <a:outerShdw blurRad="44450" algn="ctr" dir="5400000" dist="27940">
                        <a:srgbClr val="000000">
                          <a:alpha val="31764"/>
                        </a:srgbClr>
                      </a:outerShdw>
                    </a:effectLst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p:txBody>
                </p:sp>
                <p:sp>
                  <p:nvSpPr>
                    <p:cNvPr id="330" name="Google Shape;330;p13"/>
                    <p:cNvSpPr/>
                    <p:nvPr/>
                  </p:nvSpPr>
                  <p:spPr>
                    <a:xfrm>
                      <a:off x="8726514" y="5526218"/>
                      <a:ext cx="495875" cy="481121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 cap="flat" cmpd="sng" w="9525">
                      <a:solidFill>
                        <a:srgbClr val="BFBFBF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  <a:effectLst>
                      <a:outerShdw blurRad="44450" algn="ctr" dir="5400000" dist="27940">
                        <a:srgbClr val="000000">
                          <a:alpha val="31764"/>
                        </a:srgbClr>
                      </a:outerShdw>
                    </a:effectLst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p:txBody>
                </p:sp>
                <p:sp>
                  <p:nvSpPr>
                    <p:cNvPr id="331" name="Google Shape;331;p13"/>
                    <p:cNvSpPr txBox="1"/>
                    <p:nvPr/>
                  </p:nvSpPr>
                  <p:spPr>
                    <a:xfrm>
                      <a:off x="9117987" y="2521979"/>
                      <a:ext cx="1488128" cy="461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45700" lIns="91425" spcFirstLastPara="1" rIns="91425" wrap="square" tIns="45700">
                      <a:sp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Society and awareness-raising</a:t>
                      </a:r>
                      <a:endParaRPr/>
                    </a:p>
                  </p:txBody>
                </p:sp>
                <p:sp>
                  <p:nvSpPr>
                    <p:cNvPr id="332" name="Google Shape;332;p13"/>
                    <p:cNvSpPr txBox="1"/>
                    <p:nvPr/>
                  </p:nvSpPr>
                  <p:spPr>
                    <a:xfrm>
                      <a:off x="9645460" y="4577071"/>
                      <a:ext cx="1354463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45700" lIns="91425" spcFirstLastPara="1" rIns="91425" wrap="square" tIns="45700">
                      <a:sp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transition</a:t>
                      </a:r>
                      <a:endParaRPr/>
                    </a:p>
                  </p:txBody>
                </p:sp>
                <p:sp>
                  <p:nvSpPr>
                    <p:cNvPr id="333" name="Google Shape;333;p13"/>
                    <p:cNvSpPr txBox="1"/>
                    <p:nvPr/>
                  </p:nvSpPr>
                  <p:spPr>
                    <a:xfrm>
                      <a:off x="9257650" y="5582705"/>
                      <a:ext cx="1488128" cy="461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45700" lIns="91425" spcFirstLastPara="1" rIns="91425" wrap="square" tIns="45700">
                      <a:sp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Risks and vulnerability</a:t>
                      </a:r>
                      <a:endParaRPr/>
                    </a:p>
                  </p:txBody>
                </p:sp>
                <p:sp>
                  <p:nvSpPr>
                    <p:cNvPr id="334" name="Google Shape;334;p13"/>
                    <p:cNvSpPr txBox="1"/>
                    <p:nvPr/>
                  </p:nvSpPr>
                  <p:spPr>
                    <a:xfrm>
                      <a:off x="9614582" y="3550506"/>
                      <a:ext cx="1588130" cy="461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45700" lIns="91425" spcFirstLastPara="1" rIns="91425" wrap="square" tIns="45700">
                      <a:sp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Incentive schemes / adaptation</a:t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35" name="Google Shape;335;p13"/>
                  <p:cNvGrpSpPr/>
                  <p:nvPr/>
                </p:nvGrpSpPr>
                <p:grpSpPr>
                  <a:xfrm>
                    <a:off x="3595040" y="2631235"/>
                    <a:ext cx="1266552" cy="2423700"/>
                    <a:chOff x="1650324" y="2979856"/>
                    <a:chExt cx="1266552" cy="2423700"/>
                  </a:xfrm>
                </p:grpSpPr>
                <p:cxnSp>
                  <p:nvCxnSpPr>
                    <p:cNvPr id="336" name="Google Shape;336;p13"/>
                    <p:cNvCxnSpPr/>
                    <p:nvPr/>
                  </p:nvCxnSpPr>
                  <p:spPr>
                    <a:xfrm flipH="1">
                      <a:off x="2622334" y="4750254"/>
                      <a:ext cx="265794" cy="10560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BFBFBF"/>
                      </a:solidFill>
                      <a:prstDash val="dash"/>
                      <a:miter lim="800000"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337" name="Google Shape;337;p13"/>
                    <p:cNvCxnSpPr/>
                    <p:nvPr/>
                  </p:nvCxnSpPr>
                  <p:spPr>
                    <a:xfrm rot="10800000">
                      <a:off x="2651082" y="3568816"/>
                      <a:ext cx="265794" cy="151214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BFBFBF"/>
                      </a:solidFill>
                      <a:prstDash val="dash"/>
                      <a:miter lim="800000"/>
                      <a:headEnd len="sm" w="sm" type="none"/>
                      <a:tailEnd len="sm" w="sm" type="none"/>
                    </a:ln>
                  </p:spPr>
                </p:cxnSp>
                <p:sp>
                  <p:nvSpPr>
                    <p:cNvPr id="338" name="Google Shape;338;p13"/>
                    <p:cNvSpPr/>
                    <p:nvPr/>
                  </p:nvSpPr>
                  <p:spPr>
                    <a:xfrm>
                      <a:off x="1650324" y="2979856"/>
                      <a:ext cx="1030482" cy="849378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 cap="flat" cmpd="sng" w="9525">
                      <a:solidFill>
                        <a:srgbClr val="BFBFBF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  <a:effectLst>
                      <a:outerShdw blurRad="44450" algn="ctr" dir="5400000" dist="27940">
                        <a:srgbClr val="000000">
                          <a:alpha val="31764"/>
                        </a:srgbClr>
                      </a:outerShdw>
                    </a:effectLst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p:txBody>
                </p:sp>
                <p:sp>
                  <p:nvSpPr>
                    <p:cNvPr id="339" name="Google Shape;339;p13"/>
                    <p:cNvSpPr/>
                    <p:nvPr/>
                  </p:nvSpPr>
                  <p:spPr>
                    <a:xfrm>
                      <a:off x="1650324" y="4554178"/>
                      <a:ext cx="1030482" cy="849378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 cap="flat" cmpd="sng" w="9525">
                      <a:solidFill>
                        <a:srgbClr val="BFBFBF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  <a:effectLst>
                      <a:outerShdw blurRad="44450" algn="ctr" dir="5400000" dist="27940">
                        <a:srgbClr val="000000">
                          <a:alpha val="31764"/>
                        </a:srgbClr>
                      </a:outerShdw>
                    </a:effectLst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2.3.1.</a:t>
                      </a:r>
                      <a:endParaRPr/>
                    </a:p>
                  </p:txBody>
                </p:sp>
              </p:grpSp>
            </p:grpSp>
          </p:grpSp>
        </p:grpSp>
        <p:pic>
          <p:nvPicPr>
            <p:cNvPr id="340" name="Google Shape;340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25194" y="3533955"/>
              <a:ext cx="948062" cy="189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13"/>
            <p:cNvPicPr preferRelativeResize="0"/>
            <p:nvPr/>
          </p:nvPicPr>
          <p:blipFill rotWithShape="1">
            <a:blip r:embed="rId6">
              <a:alphaModFix/>
            </a:blip>
            <a:srcRect b="1431" l="0" r="0" t="79025"/>
            <a:stretch/>
          </p:blipFill>
          <p:spPr>
            <a:xfrm>
              <a:off x="6989091" y="3240378"/>
              <a:ext cx="721977" cy="2950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2" name="Google Shape;342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51878" y="1321782"/>
            <a:ext cx="2973956" cy="85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4"/>
          <p:cNvPicPr preferRelativeResize="0"/>
          <p:nvPr/>
        </p:nvPicPr>
        <p:blipFill rotWithShape="1">
          <a:blip r:embed="rId3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4"/>
          <p:cNvSpPr/>
          <p:nvPr/>
        </p:nvSpPr>
        <p:spPr>
          <a:xfrm>
            <a:off x="5022273" y="849288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2020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4"/>
          <p:cNvSpPr/>
          <p:nvPr/>
        </p:nvSpPr>
        <p:spPr>
          <a:xfrm>
            <a:off x="7764833" y="854135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2021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4"/>
          <p:cNvSpPr/>
          <p:nvPr/>
        </p:nvSpPr>
        <p:spPr>
          <a:xfrm>
            <a:off x="10332408" y="839656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2022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52" name="Google Shape;352;p14"/>
          <p:cNvGraphicFramePr/>
          <p:nvPr/>
        </p:nvGraphicFramePr>
        <p:xfrm>
          <a:off x="379137" y="122238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{55E3082E-8BF3-445E-AE46-06713B7FABE0}</a:tableStyleId>
              </a:tblPr>
              <a:tblGrid>
                <a:gridCol w="298775"/>
                <a:gridCol w="1446450"/>
                <a:gridCol w="563425"/>
                <a:gridCol w="3435925"/>
                <a:gridCol w="2456875"/>
                <a:gridCol w="32322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AREAS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Act.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FINAL PRODUCT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DELIVERABLES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</a:tr>
              <a:tr h="909825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SOCIETY AND AWARENESS-RAISING</a:t>
                      </a:r>
                      <a:endParaRPr b="1" sz="11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2.3.1.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Understand society's perception and knowledge of climate change and its risks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Assessing the preferences of the resident population and tourists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Analytical report on citizens' perceptions of climate change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-174625" lvl="0" marL="18415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Experiments with society:</a:t>
                      </a:r>
                      <a:endParaRPr/>
                    </a:p>
                    <a:p>
                      <a:pPr indent="-698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oto Sans Symbols"/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BFBFB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Measuring change in social attitudes towards adaptation policies and their willingness to sacrifice versus the way information on Climate Change is presented (Canary Islands, Azores and Madeira)</a:t>
                      </a:r>
                      <a:endParaRPr/>
                    </a:p>
                    <a:p>
                      <a:pPr indent="0" lvl="0" marL="14287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Calibri"/>
                        <a:buNone/>
                      </a:pPr>
                      <a:r>
                        <a:t/>
                      </a:r>
                      <a:endParaRPr b="1" sz="600">
                        <a:solidFill>
                          <a:srgbClr val="BFBFB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 the impact of double dividend tourism policies that promote decarbonisation and minimise overtourism in the destination determine a change in the perception and attitude of residents towards tourists (Canary Islands and Senegal)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Assessing changes in resident populations' perceptions of tourism as a consequence of the industry's commitment to decarbonisation</a:t>
                      </a:r>
                      <a:endParaRPr sz="10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Feasibility study of demonstrative actions for the optimal design of policies for adaptation to climate change in tourism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INCENTIVE SCHEMES /</a:t>
                      </a:r>
                      <a:r>
                        <a:rPr b="1" lang="en-GB" sz="11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ADAPTATION</a:t>
                      </a:r>
                      <a:endParaRPr b="1" sz="11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Prioritising tourism adaptation policies and measures by integrating scientific information and institutional preferences</a:t>
                      </a:r>
                      <a:endParaRPr i="1" sz="10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-177800" lvl="0" marL="1778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Co-designing climate change adaptation trajectories for the tourism sector in the Canary Islands, Azores, Madeira, Senegal and Mauritania (Soclimpact Synergies)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TRANSITION</a:t>
                      </a:r>
                      <a:endParaRPr b="1" sz="11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Assessment of decarbonisation actions in tourism, contributing to adaptation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recommendations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Experimental design to promote Energy Communities in tourist municipalities (continuity)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RISKS AND VULNERABILITY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Vulnerability</a:t>
                      </a: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and risk assessment </a:t>
                      </a:r>
                      <a:endParaRPr sz="10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Vulnerability studies and recommendations for mitigation measures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Comparative risk projection study (until 2100) European islands (Soclimpact synergies - forest fires, Thermal stress and marine habitat degradation)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53" name="Google Shape;353;p14"/>
          <p:cNvSpPr/>
          <p:nvPr/>
        </p:nvSpPr>
        <p:spPr>
          <a:xfrm>
            <a:off x="2020824" y="1200498"/>
            <a:ext cx="4016082" cy="4720888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64" y="-59869"/>
            <a:ext cx="3436963" cy="98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1004" y="148829"/>
            <a:ext cx="572632" cy="63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4338" y="6196800"/>
            <a:ext cx="9146651" cy="5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15"/>
          <p:cNvPicPr preferRelativeResize="0"/>
          <p:nvPr/>
        </p:nvPicPr>
        <p:blipFill rotWithShape="1">
          <a:blip r:embed="rId3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5"/>
          <p:cNvSpPr/>
          <p:nvPr/>
        </p:nvSpPr>
        <p:spPr>
          <a:xfrm>
            <a:off x="5022273" y="849288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2020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5"/>
          <p:cNvSpPr/>
          <p:nvPr/>
        </p:nvSpPr>
        <p:spPr>
          <a:xfrm>
            <a:off x="7764833" y="854135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2021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5"/>
          <p:cNvSpPr/>
          <p:nvPr/>
        </p:nvSpPr>
        <p:spPr>
          <a:xfrm>
            <a:off x="10332408" y="839656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2022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66" name="Google Shape;366;p15"/>
          <p:cNvGraphicFramePr/>
          <p:nvPr/>
        </p:nvGraphicFramePr>
        <p:xfrm>
          <a:off x="379137" y="122238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{55E3082E-8BF3-445E-AE46-06713B7FABE0}</a:tableStyleId>
              </a:tblPr>
              <a:tblGrid>
                <a:gridCol w="298775"/>
                <a:gridCol w="1446450"/>
                <a:gridCol w="563425"/>
                <a:gridCol w="3435925"/>
                <a:gridCol w="2456875"/>
                <a:gridCol w="32322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AREAS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Act.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FINAL PRODUCT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DELIVERABLES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</a:tr>
              <a:tr h="909825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SOCIETY AND AWARENESS-RAISING</a:t>
                      </a:r>
                      <a:endParaRPr b="1" sz="11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2.3.1.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Understand society's perception and knowledge of climate change and its risks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Assessing the preferences of the resident population and tourists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Analytical report on citizens' perceptions of climate change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-174625" lvl="0" marL="18415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Experiments with society:</a:t>
                      </a:r>
                      <a:endParaRPr/>
                    </a:p>
                    <a:p>
                      <a:pPr indent="-698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oto Sans Symbols"/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BFBFB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Measuring change in social attitudes towards adaptation policies and their willingness to sacrifice versus the way information on Climate Change is presented (Canary Islands, Azores and Madeira)</a:t>
                      </a:r>
                      <a:endParaRPr/>
                    </a:p>
                    <a:p>
                      <a:pPr indent="0" lvl="0" marL="14287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Calibri"/>
                        <a:buNone/>
                      </a:pPr>
                      <a:r>
                        <a:t/>
                      </a:r>
                      <a:endParaRPr b="1" sz="600">
                        <a:solidFill>
                          <a:srgbClr val="BFBFB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 the impact of double dividend tourism policies that promote decarbonisation and minimise overtourism in the destination determine a change in the perception and attitude of residents towards tourists (Canary Islands and Senegal)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Assessing changes in resident populations' perceptions of tourism as a consequence of the industry's commitment to decarbonisation</a:t>
                      </a:r>
                      <a:endParaRPr sz="10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Feasibility study of demonstrative actions for the optimal design of policies for adaptation to climate change in tourism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INCENTIVE TO ADOPT APPROPRIATE POLICIES</a:t>
                      </a:r>
                      <a:endParaRPr b="1" sz="11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Prioritising tourism adaptation policies and measures by integrating scientific information and institutional preferences</a:t>
                      </a:r>
                      <a:endParaRPr i="1" sz="10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-177800" lvl="0" marL="1778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Co-designing climate change adaptation trajectories for the tourism sector in the Canary Islands, Azores, Madeira, Senegal and Mauritania (Soclimpact Synergies)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TRANSITION</a:t>
                      </a:r>
                      <a:endParaRPr b="1" sz="11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Assessment of decarbonisation actions in tourism, contributing to adaptation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recommendations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Experimental design to promote Energy Communities in tourist municipalities (continuity)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RISKS AND VULNERABILITY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Vulnerability</a:t>
                      </a: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and risk assessment </a:t>
                      </a:r>
                      <a:endParaRPr sz="10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Vulnerability studies and recommendations for mitigation measures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BFBFB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Comparative risk projection study (until 2100) European islands (Soclimpact synergies - forest fires, Thermal stress and marine habitat degradation)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67" name="Google Shape;367;p15"/>
          <p:cNvSpPr/>
          <p:nvPr/>
        </p:nvSpPr>
        <p:spPr>
          <a:xfrm>
            <a:off x="1911096" y="1211442"/>
            <a:ext cx="6693408" cy="4720888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1004" y="148829"/>
            <a:ext cx="572632" cy="63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64" y="-59869"/>
            <a:ext cx="3436963" cy="98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6763" y="6218700"/>
            <a:ext cx="9146651" cy="5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16"/>
          <p:cNvPicPr preferRelativeResize="0"/>
          <p:nvPr/>
        </p:nvPicPr>
        <p:blipFill rotWithShape="1">
          <a:blip r:embed="rId3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6"/>
          <p:cNvSpPr/>
          <p:nvPr/>
        </p:nvSpPr>
        <p:spPr>
          <a:xfrm>
            <a:off x="5022273" y="849288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2020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6"/>
          <p:cNvSpPr/>
          <p:nvPr/>
        </p:nvSpPr>
        <p:spPr>
          <a:xfrm>
            <a:off x="7764833" y="854135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2021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6"/>
          <p:cNvSpPr/>
          <p:nvPr/>
        </p:nvSpPr>
        <p:spPr>
          <a:xfrm>
            <a:off x="10332408" y="839656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2022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0" name="Google Shape;380;p16"/>
          <p:cNvGraphicFramePr/>
          <p:nvPr/>
        </p:nvGraphicFramePr>
        <p:xfrm>
          <a:off x="379137" y="122238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{55E3082E-8BF3-445E-AE46-06713B7FABE0}</a:tableStyleId>
              </a:tblPr>
              <a:tblGrid>
                <a:gridCol w="298775"/>
                <a:gridCol w="1446450"/>
                <a:gridCol w="563425"/>
                <a:gridCol w="3435925"/>
                <a:gridCol w="2456875"/>
                <a:gridCol w="32322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AREAS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Act.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FINAL PRODUCT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DELIVERABLES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</a:tr>
              <a:tr h="909825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SOCIETY AND AWARENESS-RAISING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2.3.1.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Understand society's perception and knowledge of climate change and its risks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Assessing the preferences of the resident population and tourists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Analytical report on citizens' perceptions of climate change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-174625" lvl="0" marL="18415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Experiments with society:</a:t>
                      </a:r>
                      <a:endParaRPr/>
                    </a:p>
                    <a:p>
                      <a:pPr indent="-698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oto Sans Symbols"/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 study changes in resident attitudes towards CC adaptation policies and their willingness to sacrifice in relation to the way CC information is presented (Canary Islands, Azores and Madeira).</a:t>
                      </a:r>
                      <a:endParaRPr/>
                    </a:p>
                    <a:p>
                      <a:pPr indent="-698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 the inherent trade-off between policies that reduce emissions and overtourism in the destination determines changes in the perception and attitude of residents towards tourists (Canary Islands and Senegal).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Assessment of changes in resident populations' perceptions of tourism as a consequence of the industry's commitment to decarbonisation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Feasibility study of demonstrative actions for the optimal design of policies for adaptation to climate change in tourism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INCENTIVE TO ADOPT APPROPRIATE POLICIES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Prioritising tourism adaptation policies and measures by integrating scientific information and institutional preferences</a:t>
                      </a:r>
                      <a:endParaRPr i="1" sz="10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-177800" lvl="0" marL="1778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Co-designing CC adaptation trajectories for the tourism sector in the Canary Islands, Azores, Madeira, Senegal and Mauritania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TRANSITION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Assessment of decarbonisation actions in tourism, contributing to adaptation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recommendations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Experimental design to promote Energy Communities in tourist municipalities (continuity)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RISKS AND VULNERABILITY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Detección de las vulnerabilidades y riesgos a los que se enfrentan las regiones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Vulnerability studies and recommendations for mitigation measures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Comparative risk projection study (until 2100) European islands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81" name="Google Shape;381;p16"/>
          <p:cNvSpPr/>
          <p:nvPr/>
        </p:nvSpPr>
        <p:spPr>
          <a:xfrm>
            <a:off x="5870448" y="1211442"/>
            <a:ext cx="6063964" cy="4709944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1004" y="148829"/>
            <a:ext cx="572632" cy="63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64" y="-59869"/>
            <a:ext cx="3436963" cy="98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8013" y="6278700"/>
            <a:ext cx="9146651" cy="5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7"/>
          <p:cNvPicPr preferRelativeResize="0"/>
          <p:nvPr/>
        </p:nvPicPr>
        <p:blipFill rotWithShape="1">
          <a:blip r:embed="rId3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7"/>
          <p:cNvSpPr/>
          <p:nvPr/>
        </p:nvSpPr>
        <p:spPr>
          <a:xfrm>
            <a:off x="5022273" y="849288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2020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7"/>
          <p:cNvSpPr/>
          <p:nvPr/>
        </p:nvSpPr>
        <p:spPr>
          <a:xfrm>
            <a:off x="7764833" y="854135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2021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7"/>
          <p:cNvSpPr/>
          <p:nvPr/>
        </p:nvSpPr>
        <p:spPr>
          <a:xfrm>
            <a:off x="10332408" y="839656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2022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94" name="Google Shape;394;p17"/>
          <p:cNvGraphicFramePr/>
          <p:nvPr/>
        </p:nvGraphicFramePr>
        <p:xfrm>
          <a:off x="379137" y="122238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{55E3082E-8BF3-445E-AE46-06713B7FABE0}</a:tableStyleId>
              </a:tblPr>
              <a:tblGrid>
                <a:gridCol w="298775"/>
                <a:gridCol w="1446450"/>
                <a:gridCol w="563425"/>
                <a:gridCol w="3435925"/>
                <a:gridCol w="2456875"/>
                <a:gridCol w="32322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AREAS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Act.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FINAL PRODUCT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DELIVERABLES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</a:tr>
              <a:tr h="909825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SOCIETY AND AWARENESS-RAISING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2.3.1.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Understand society's perception and knowledge of climate change and its risks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Assessing the preferences of the resident population and tourists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Analytical report on citizens' perceptions of climate change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-174625" lvl="0" marL="18415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Experiments with society:</a:t>
                      </a:r>
                      <a:endParaRPr/>
                    </a:p>
                    <a:p>
                      <a:pPr indent="-698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oto Sans Symbols"/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 study changes in resident attitudes towards CC adaptation policies and their willingness to sacrifice in relation to the way CC information is presented (Canary Islands, Azores and Madeira).</a:t>
                      </a:r>
                      <a:endParaRPr/>
                    </a:p>
                    <a:p>
                      <a:pPr indent="-698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 the inherent trade-off between policies that reduce emissions and overtourism in the destination determines changes in the perception and attitude of residents towards tourists (Canary Islands and Senegal).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Assessment of changes in resident populations' perceptions of tourism as a consequence of the industry's commitment to decarbonisation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Feasibility study of demonstrative actions for the optimal design of policies for adaptation to climate change in tourism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INCENTIVE TO ADOPT APPROPRIATE POLICIES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Prioritising tourism adaptation policies and measures by integrating scientific information and institutional preferences</a:t>
                      </a:r>
                      <a:endParaRPr i="1" sz="10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-177800" lvl="0" marL="1778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Co-designing CC adaptation trajectories for the tourism sector in the Canary Islands, Azores, Madeira, Senegal and Mauritania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TRANSITION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Assessment of decarbonisation actions in tourism, contributing to adaptation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recommendations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Experimental design to promote Energy Communities in tourist municipalities (continuity)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RISKS AND VULNERABILITY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Detección de las vulnerabilidades y riesgos a los que se enfrentan las regiones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Vulnerability studies and recommendations for mitigation measures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Comparative risk projection study (until 2100) European islands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95" name="Google Shape;395;p17"/>
          <p:cNvSpPr/>
          <p:nvPr/>
        </p:nvSpPr>
        <p:spPr>
          <a:xfrm>
            <a:off x="8543924" y="1222386"/>
            <a:ext cx="3390487" cy="2589033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1004" y="148829"/>
            <a:ext cx="572632" cy="63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64" y="-59869"/>
            <a:ext cx="3436963" cy="98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2713" y="6197000"/>
            <a:ext cx="9146651" cy="5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Emotur - Home | Facebook" id="404" name="Google Shape;404;p1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5" name="Google Shape;405;p18"/>
          <p:cNvGrpSpPr/>
          <p:nvPr/>
        </p:nvGrpSpPr>
        <p:grpSpPr>
          <a:xfrm>
            <a:off x="767780" y="1643150"/>
            <a:ext cx="2013503" cy="1468906"/>
            <a:chOff x="3756853" y="3341748"/>
            <a:chExt cx="2992475" cy="2992475"/>
          </a:xfrm>
        </p:grpSpPr>
        <p:sp>
          <p:nvSpPr>
            <p:cNvPr id="406" name="Google Shape;406;p18"/>
            <p:cNvSpPr/>
            <p:nvPr/>
          </p:nvSpPr>
          <p:spPr>
            <a:xfrm>
              <a:off x="3756853" y="3341748"/>
              <a:ext cx="2992475" cy="2992475"/>
            </a:xfrm>
            <a:prstGeom prst="ellipse">
              <a:avLst/>
            </a:prstGeom>
            <a:solidFill>
              <a:srgbClr val="E1EFD8"/>
            </a:solidFill>
            <a:ln cap="flat" cmpd="sng" w="9525">
              <a:solidFill>
                <a:srgbClr val="3856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8"/>
            <p:cNvSpPr txBox="1"/>
            <p:nvPr/>
          </p:nvSpPr>
          <p:spPr>
            <a:xfrm>
              <a:off x="4127923" y="3919701"/>
              <a:ext cx="2217140" cy="1645861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385623"/>
                  </a:solidFill>
                  <a:latin typeface="Arial"/>
                  <a:ea typeface="Arial"/>
                  <a:cs typeface="Arial"/>
                  <a:sym typeface="Arial"/>
                </a:rPr>
                <a:t>Biospheric and altruistic values (pro-environmental) of residents</a:t>
              </a:r>
              <a:endParaRPr b="1" sz="12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8" name="Google Shape;408;p18"/>
          <p:cNvSpPr/>
          <p:nvPr/>
        </p:nvSpPr>
        <p:spPr>
          <a:xfrm>
            <a:off x="9406461" y="2864495"/>
            <a:ext cx="1941453" cy="1221302"/>
          </a:xfrm>
          <a:prstGeom prst="ellipse">
            <a:avLst/>
          </a:prstGeom>
          <a:solidFill>
            <a:srgbClr val="E8D9F3"/>
          </a:solidFill>
          <a:ln cap="flat" cmpd="sng" w="9525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18"/>
          <p:cNvSpPr txBox="1"/>
          <p:nvPr/>
        </p:nvSpPr>
        <p:spPr>
          <a:xfrm>
            <a:off x="9122093" y="207533"/>
            <a:ext cx="2653824" cy="889154"/>
          </a:xfrm>
          <a:prstGeom prst="rect">
            <a:avLst/>
          </a:prstGeom>
          <a:noFill/>
          <a:ln cap="flat" cmpd="dbl" w="57150">
            <a:solidFill>
              <a:srgbClr val="1A7A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❖"/>
            </a:pPr>
            <a:r>
              <a:rPr b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Value-Belief-Norm Theory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❖"/>
            </a:pPr>
            <a:r>
              <a:rPr b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Exchange Theory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❖"/>
            </a:pPr>
            <a:r>
              <a:rPr b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Representation Theory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8"/>
          <p:cNvSpPr txBox="1"/>
          <p:nvPr/>
        </p:nvSpPr>
        <p:spPr>
          <a:xfrm>
            <a:off x="5028498" y="1979693"/>
            <a:ext cx="1682372" cy="92333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833C0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1" name="Google Shape;411;p18"/>
          <p:cNvGrpSpPr/>
          <p:nvPr/>
        </p:nvGrpSpPr>
        <p:grpSpPr>
          <a:xfrm>
            <a:off x="5016870" y="3658919"/>
            <a:ext cx="2014402" cy="1468906"/>
            <a:chOff x="8165261" y="2248275"/>
            <a:chExt cx="2992475" cy="2992475"/>
          </a:xfrm>
        </p:grpSpPr>
        <p:sp>
          <p:nvSpPr>
            <p:cNvPr id="412" name="Google Shape;412;p18"/>
            <p:cNvSpPr/>
            <p:nvPr/>
          </p:nvSpPr>
          <p:spPr>
            <a:xfrm>
              <a:off x="8165261" y="2248275"/>
              <a:ext cx="2992475" cy="2992475"/>
            </a:xfrm>
            <a:prstGeom prst="ellipse">
              <a:avLst/>
            </a:prstGeom>
            <a:solidFill>
              <a:srgbClr val="FF0000">
                <a:alpha val="55686"/>
              </a:srgbClr>
            </a:solidFill>
            <a:ln cap="flat" cmpd="sng" w="9525">
              <a:solidFill>
                <a:srgbClr val="7F6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8"/>
            <p:cNvSpPr txBox="1"/>
            <p:nvPr/>
          </p:nvSpPr>
          <p:spPr>
            <a:xfrm>
              <a:off x="8565945" y="3052261"/>
              <a:ext cx="2285411" cy="13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Residents’ willingness to sacrifice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(reduce emissions)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18"/>
          <p:cNvSpPr txBox="1"/>
          <p:nvPr/>
        </p:nvSpPr>
        <p:spPr>
          <a:xfrm>
            <a:off x="1110750" y="5385517"/>
            <a:ext cx="10237164" cy="1169551"/>
          </a:xfrm>
          <a:prstGeom prst="rect">
            <a:avLst/>
          </a:prstGeom>
          <a:noFill/>
          <a:ln cap="flat" cmpd="sng" w="12700">
            <a:solidFill>
              <a:srgbClr val="1A7A7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381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H1: The higher the responsibility that residents attach to tourism and overtourism on the CC impacts, the lower disposition to sacrifice to reduce emissions</a:t>
            </a:r>
            <a:endParaRPr/>
          </a:p>
          <a:p>
            <a:pPr indent="0" lvl="0" marL="381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81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H2: Residents’ opinions about the destination’s efforts to promote a neutral carbon tourism industry influence their willingness to sacrifice. </a:t>
            </a:r>
            <a:endParaRPr/>
          </a:p>
        </p:txBody>
      </p:sp>
      <p:pic>
        <p:nvPicPr>
          <p:cNvPr id="415" name="Google Shape;4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16" y="107629"/>
            <a:ext cx="3392270" cy="9721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p18"/>
          <p:cNvCxnSpPr>
            <a:stCxn id="406" idx="6"/>
            <a:endCxn id="412" idx="2"/>
          </p:cNvCxnSpPr>
          <p:nvPr/>
        </p:nvCxnSpPr>
        <p:spPr>
          <a:xfrm>
            <a:off x="2781283" y="2377603"/>
            <a:ext cx="2235600" cy="201570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40000"/>
              </a:srgbClr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17" name="Google Shape;417;p18"/>
          <p:cNvCxnSpPr>
            <a:stCxn id="418" idx="6"/>
            <a:endCxn id="412" idx="2"/>
          </p:cNvCxnSpPr>
          <p:nvPr/>
        </p:nvCxnSpPr>
        <p:spPr>
          <a:xfrm>
            <a:off x="2816659" y="4199019"/>
            <a:ext cx="2200200" cy="19440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40000"/>
              </a:srgbClr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19" name="Google Shape;419;p18"/>
          <p:cNvCxnSpPr>
            <a:stCxn id="408" idx="2"/>
            <a:endCxn id="412" idx="6"/>
          </p:cNvCxnSpPr>
          <p:nvPr/>
        </p:nvCxnSpPr>
        <p:spPr>
          <a:xfrm flipH="1">
            <a:off x="7031361" y="3475146"/>
            <a:ext cx="2375100" cy="91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20" name="Google Shape;420;p18"/>
          <p:cNvSpPr/>
          <p:nvPr/>
        </p:nvSpPr>
        <p:spPr>
          <a:xfrm>
            <a:off x="6010210" y="2197698"/>
            <a:ext cx="4796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8"/>
          <p:cNvSpPr/>
          <p:nvPr/>
        </p:nvSpPr>
        <p:spPr>
          <a:xfrm>
            <a:off x="7940796" y="3595805"/>
            <a:ext cx="4796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2" name="Google Shape;422;p18"/>
          <p:cNvGrpSpPr/>
          <p:nvPr/>
        </p:nvGrpSpPr>
        <p:grpSpPr>
          <a:xfrm>
            <a:off x="6470848" y="662112"/>
            <a:ext cx="1947333" cy="1357648"/>
            <a:chOff x="8153323" y="2033994"/>
            <a:chExt cx="2992475" cy="2992475"/>
          </a:xfrm>
        </p:grpSpPr>
        <p:sp>
          <p:nvSpPr>
            <p:cNvPr id="423" name="Google Shape;423;p18"/>
            <p:cNvSpPr/>
            <p:nvPr/>
          </p:nvSpPr>
          <p:spPr>
            <a:xfrm>
              <a:off x="8153323" y="2033994"/>
              <a:ext cx="2992475" cy="2992475"/>
            </a:xfrm>
            <a:prstGeom prst="ellipse">
              <a:avLst/>
            </a:prstGeom>
            <a:solidFill>
              <a:srgbClr val="FBE4D4"/>
            </a:solidFill>
            <a:ln cap="flat" cmpd="sng" w="9525">
              <a:solidFill>
                <a:srgbClr val="7F6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18"/>
            <p:cNvSpPr txBox="1"/>
            <p:nvPr/>
          </p:nvSpPr>
          <p:spPr>
            <a:xfrm>
              <a:off x="8495303" y="2853790"/>
              <a:ext cx="2285411" cy="1384500"/>
            </a:xfrm>
            <a:prstGeom prst="rect">
              <a:avLst/>
            </a:prstGeom>
            <a:solidFill>
              <a:srgbClr val="FBE4D4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18"/>
          <p:cNvSpPr/>
          <p:nvPr/>
        </p:nvSpPr>
        <p:spPr>
          <a:xfrm>
            <a:off x="4093355" y="640082"/>
            <a:ext cx="2014402" cy="1372321"/>
          </a:xfrm>
          <a:prstGeom prst="ellipse">
            <a:avLst/>
          </a:prstGeom>
          <a:solidFill>
            <a:srgbClr val="D8E2F3"/>
          </a:solidFill>
          <a:ln cap="flat" cmpd="sng" w="9525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6" name="Google Shape;426;p18"/>
          <p:cNvGrpSpPr/>
          <p:nvPr/>
        </p:nvGrpSpPr>
        <p:grpSpPr>
          <a:xfrm>
            <a:off x="798166" y="3464566"/>
            <a:ext cx="2018493" cy="1468906"/>
            <a:chOff x="3756853" y="3341748"/>
            <a:chExt cx="2992475" cy="2992475"/>
          </a:xfrm>
        </p:grpSpPr>
        <p:sp>
          <p:nvSpPr>
            <p:cNvPr id="418" name="Google Shape;418;p18"/>
            <p:cNvSpPr/>
            <p:nvPr/>
          </p:nvSpPr>
          <p:spPr>
            <a:xfrm>
              <a:off x="3756853" y="3341748"/>
              <a:ext cx="2992475" cy="2992475"/>
            </a:xfrm>
            <a:prstGeom prst="ellipse">
              <a:avLst/>
            </a:prstGeom>
            <a:solidFill>
              <a:srgbClr val="B9EAE8">
                <a:alpha val="64705"/>
              </a:srgbClr>
            </a:solidFill>
            <a:ln cap="flat" cmpd="sng" w="9525">
              <a:solidFill>
                <a:srgbClr val="10565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8"/>
            <p:cNvSpPr txBox="1"/>
            <p:nvPr/>
          </p:nvSpPr>
          <p:spPr>
            <a:xfrm>
              <a:off x="4127923" y="3919701"/>
              <a:ext cx="2217140" cy="16458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11595D"/>
                  </a:solidFill>
                  <a:latin typeface="Arial"/>
                  <a:ea typeface="Arial"/>
                  <a:cs typeface="Arial"/>
                  <a:sym typeface="Arial"/>
                </a:rPr>
                <a:t>Egoistic values of residents</a:t>
              </a:r>
              <a:endParaRPr b="1" sz="1200">
                <a:solidFill>
                  <a:srgbClr val="11595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28" name="Google Shape;428;p18"/>
          <p:cNvCxnSpPr>
            <a:stCxn id="418" idx="6"/>
            <a:endCxn id="425" idx="2"/>
          </p:cNvCxnSpPr>
          <p:nvPr/>
        </p:nvCxnSpPr>
        <p:spPr>
          <a:xfrm flipH="1" rot="10800000">
            <a:off x="2816659" y="1326219"/>
            <a:ext cx="1276800" cy="287280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51764"/>
              </a:srgbClr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9" name="Google Shape;429;p18"/>
          <p:cNvCxnSpPr>
            <a:stCxn id="406" idx="6"/>
            <a:endCxn id="425" idx="2"/>
          </p:cNvCxnSpPr>
          <p:nvPr/>
        </p:nvCxnSpPr>
        <p:spPr>
          <a:xfrm flipH="1" rot="10800000">
            <a:off x="2781283" y="1326103"/>
            <a:ext cx="1312200" cy="105150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40000"/>
              </a:srgbClr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30" name="Google Shape;430;p18"/>
          <p:cNvSpPr txBox="1"/>
          <p:nvPr/>
        </p:nvSpPr>
        <p:spPr>
          <a:xfrm>
            <a:off x="6447267" y="837720"/>
            <a:ext cx="1994493" cy="95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OVERTOURISM IS RESPONSIBLE OF CC IMPACTS </a:t>
            </a:r>
            <a:endParaRPr b="1" sz="1100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8"/>
          <p:cNvSpPr txBox="1"/>
          <p:nvPr/>
        </p:nvSpPr>
        <p:spPr>
          <a:xfrm>
            <a:off x="9663155" y="2995199"/>
            <a:ext cx="1452265" cy="9349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Destination’s efforts to promote a neutral carbon tourism industry</a:t>
            </a:r>
            <a:endParaRPr/>
          </a:p>
        </p:txBody>
      </p:sp>
      <p:cxnSp>
        <p:nvCxnSpPr>
          <p:cNvPr id="432" name="Google Shape;432;p18"/>
          <p:cNvCxnSpPr>
            <a:endCxn id="412" idx="0"/>
          </p:cNvCxnSpPr>
          <p:nvPr/>
        </p:nvCxnSpPr>
        <p:spPr>
          <a:xfrm>
            <a:off x="5120171" y="2019719"/>
            <a:ext cx="903900" cy="1639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33" name="Google Shape;433;p18"/>
          <p:cNvSpPr txBox="1"/>
          <p:nvPr/>
        </p:nvSpPr>
        <p:spPr>
          <a:xfrm>
            <a:off x="4354316" y="905020"/>
            <a:ext cx="1492480" cy="796791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Awareness and knowledge about the contribution of tourism to CC </a:t>
            </a:r>
            <a:endParaRPr/>
          </a:p>
        </p:txBody>
      </p:sp>
      <p:cxnSp>
        <p:nvCxnSpPr>
          <p:cNvPr id="434" name="Google Shape;434;p18"/>
          <p:cNvCxnSpPr>
            <a:endCxn id="412" idx="0"/>
          </p:cNvCxnSpPr>
          <p:nvPr/>
        </p:nvCxnSpPr>
        <p:spPr>
          <a:xfrm flipH="1">
            <a:off x="6024071" y="2012519"/>
            <a:ext cx="1296300" cy="1646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5" name="Google Shape;435;p18"/>
          <p:cNvCxnSpPr>
            <a:stCxn id="425" idx="6"/>
            <a:endCxn id="430" idx="1"/>
          </p:cNvCxnSpPr>
          <p:nvPr/>
        </p:nvCxnSpPr>
        <p:spPr>
          <a:xfrm flipH="1" rot="10800000">
            <a:off x="6107757" y="1317543"/>
            <a:ext cx="339600" cy="870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51764"/>
              </a:srgbClr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6" name="Google Shape;436;p18"/>
          <p:cNvCxnSpPr>
            <a:stCxn id="408" idx="2"/>
          </p:cNvCxnSpPr>
          <p:nvPr/>
        </p:nvCxnSpPr>
        <p:spPr>
          <a:xfrm rot="10800000">
            <a:off x="7393761" y="2033646"/>
            <a:ext cx="2012700" cy="144150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40000"/>
              </a:srgbClr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9"/>
          <p:cNvPicPr preferRelativeResize="0"/>
          <p:nvPr/>
        </p:nvPicPr>
        <p:blipFill rotWithShape="1">
          <a:blip r:embed="rId3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9"/>
          <p:cNvSpPr/>
          <p:nvPr/>
        </p:nvSpPr>
        <p:spPr>
          <a:xfrm>
            <a:off x="5022273" y="849288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2020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9"/>
          <p:cNvSpPr/>
          <p:nvPr/>
        </p:nvSpPr>
        <p:spPr>
          <a:xfrm>
            <a:off x="7764833" y="854135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2021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9"/>
          <p:cNvSpPr/>
          <p:nvPr/>
        </p:nvSpPr>
        <p:spPr>
          <a:xfrm>
            <a:off x="10332408" y="839656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2022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46" name="Google Shape;446;p19"/>
          <p:cNvGraphicFramePr/>
          <p:nvPr/>
        </p:nvGraphicFramePr>
        <p:xfrm>
          <a:off x="379137" y="122238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{55E3082E-8BF3-445E-AE46-06713B7FABE0}</a:tableStyleId>
              </a:tblPr>
              <a:tblGrid>
                <a:gridCol w="298775"/>
                <a:gridCol w="1446450"/>
                <a:gridCol w="563425"/>
                <a:gridCol w="3435925"/>
                <a:gridCol w="2456875"/>
                <a:gridCol w="32322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AREAS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Act.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FINAL PRODUCT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DELIVERABLES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</a:tr>
              <a:tr h="909825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SOCIETY AND AWARENESS-RAISING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2.3.1.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Understand society's perception and knowledge of climate change and its risks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Assessing the preferences of the resident population and tourists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Analytical report on citizens' perceptions of climate change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-174625" lvl="0" marL="18415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Experiments with society:</a:t>
                      </a:r>
                      <a:endParaRPr/>
                    </a:p>
                    <a:p>
                      <a:pPr indent="-698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oto Sans Symbols"/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 study changes in resident attitudes towards CC adaptation policies and their willingness to sacrifice in relation to the way CC information is presented (Canary Islands, Azores and Madeira).</a:t>
                      </a:r>
                      <a:endParaRPr/>
                    </a:p>
                    <a:p>
                      <a:pPr indent="-698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 the inherent trade-off between policies that reduce emissions and overtourism in the destination determines changes in the perception and attitude of residents towards tourists (Canary Islands and Senegal).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Assessment of changes in resident populations' perceptions of tourism as a consequence of the industry's commitment to decarbonisation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Feasibility study of demonstrative actions for the optimal design of policies for adaptation to climate change in tourism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INCENTIVE TO ADOPT APPROPRIATE POLICIES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Prioritising tourism adaptation policies and measures by integrating scientific information and institutional preferences</a:t>
                      </a:r>
                      <a:endParaRPr i="1" sz="10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-177800" lvl="0" marL="1778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Co-designing CC adaptation trajectories for the tourism sector in the Canary Islands, Azores, Madeira, Senegal and Mauritania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TRANSITION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Assessment of decarbonisation actions in tourism, contributing to adaptation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recommendations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Experimental design to promote Energy Communities in tourist municipalities (continuity)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RISKS AND VULNERABILITY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Detección de las vulnerabilidades y riesgos a los que se enfrentan las regiones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Vulnerability studies and recommendations for mitigation measures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Comparative risk projection study (until 2100) European islands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47" name="Google Shape;447;p19"/>
          <p:cNvSpPr/>
          <p:nvPr/>
        </p:nvSpPr>
        <p:spPr>
          <a:xfrm>
            <a:off x="8562974" y="3819526"/>
            <a:ext cx="3390487" cy="762000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1004" y="148829"/>
            <a:ext cx="572632" cy="63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64" y="-59869"/>
            <a:ext cx="3436963" cy="98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0863" y="6112650"/>
            <a:ext cx="9146651" cy="5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2433" y="6185107"/>
            <a:ext cx="8561978" cy="481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0833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>
            <p:ph type="title"/>
          </p:nvPr>
        </p:nvSpPr>
        <p:spPr>
          <a:xfrm>
            <a:off x="569259" y="1305672"/>
            <a:ext cx="203409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ts val="2000"/>
              <a:buFont typeface="Arial"/>
              <a:buNone/>
            </a:pP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  <a:endParaRPr/>
          </a:p>
        </p:txBody>
      </p:sp>
      <p:pic>
        <p:nvPicPr>
          <p:cNvPr id="110" name="Google Shape;110;p2"/>
          <p:cNvPicPr preferRelativeResize="0"/>
          <p:nvPr/>
        </p:nvPicPr>
        <p:blipFill rotWithShape="1">
          <a:blip r:embed="rId6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3411775" y="2278947"/>
            <a:ext cx="2869907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Fira Sans Extra Condensed Medium"/>
              <a:buNone/>
            </a:pPr>
            <a:r>
              <a:rPr b="1" i="0" lang="en-GB" sz="1400" u="none" cap="none" strike="noStrik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IOCAG</a:t>
            </a:r>
            <a:endParaRPr/>
          </a:p>
        </p:txBody>
      </p:sp>
      <p:sp>
        <p:nvSpPr>
          <p:cNvPr id="112" name="Google Shape;112;p2"/>
          <p:cNvSpPr txBox="1"/>
          <p:nvPr/>
        </p:nvSpPr>
        <p:spPr>
          <a:xfrm>
            <a:off x="3387502" y="1653607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</a:pPr>
            <a:r>
              <a:rPr b="0" i="0" lang="en-GB" sz="6000" u="none" cap="none" strike="noStrike">
                <a:solidFill>
                  <a:srgbClr val="178B9B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01</a:t>
            </a:r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6524398" y="2247300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Fira Sans Extra Condensed Medium"/>
              <a:buNone/>
            </a:pPr>
            <a:r>
              <a:rPr b="1" i="0" lang="en-GB" sz="1400" u="none" cap="none" strike="noStrik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TIDES</a:t>
            </a:r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6399562" y="1669500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Fira Sans Extra Condensed Medium"/>
              <a:buNone/>
            </a:pPr>
            <a:r>
              <a:rPr b="0" i="0" lang="en-GB" sz="6000" u="none" cap="none" strike="noStrike">
                <a:solidFill>
                  <a:srgbClr val="178B9B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02</a:t>
            </a: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2864837" y="2374028"/>
            <a:ext cx="5506050" cy="45719"/>
          </a:xfrm>
          <a:prstGeom prst="rect">
            <a:avLst/>
          </a:prstGeom>
          <a:solidFill>
            <a:srgbClr val="BFBFBF"/>
          </a:solidFill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28800" y="6181750"/>
            <a:ext cx="9008562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20"/>
          <p:cNvGrpSpPr/>
          <p:nvPr/>
        </p:nvGrpSpPr>
        <p:grpSpPr>
          <a:xfrm>
            <a:off x="814351" y="1427920"/>
            <a:ext cx="6256852" cy="3828832"/>
            <a:chOff x="3494512" y="3163981"/>
            <a:chExt cx="4478961" cy="2870647"/>
          </a:xfrm>
        </p:grpSpPr>
        <p:pic>
          <p:nvPicPr>
            <p:cNvPr id="456" name="Google Shape;456;p20"/>
            <p:cNvPicPr preferRelativeResize="0"/>
            <p:nvPr/>
          </p:nvPicPr>
          <p:blipFill rotWithShape="1">
            <a:blip r:embed="rId3">
              <a:alphaModFix/>
            </a:blip>
            <a:srcRect b="18940" l="35999" r="13999" t="27256"/>
            <a:stretch/>
          </p:blipFill>
          <p:spPr>
            <a:xfrm>
              <a:off x="3494512" y="3163981"/>
              <a:ext cx="4478961" cy="2784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7" name="Google Shape;457;p20"/>
            <p:cNvSpPr/>
            <p:nvPr/>
          </p:nvSpPr>
          <p:spPr>
            <a:xfrm>
              <a:off x="3639274" y="3506430"/>
              <a:ext cx="1280562" cy="756561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Climate and socioeconomic implications for the </a:t>
              </a:r>
              <a:r>
                <a:rPr b="1" lang="en-GB"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island</a:t>
              </a:r>
              <a:endParaRPr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6272651" y="3675241"/>
              <a:ext cx="1351347" cy="392281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Background material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3575226" y="4773693"/>
              <a:ext cx="1081250" cy="1260935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00B0F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Island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00B0F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Adaptation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00B0F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Policy</a:t>
              </a:r>
              <a:endParaRPr b="1" sz="12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00B0F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Trajectory</a:t>
              </a:r>
              <a:endParaRPr b="1" sz="12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5114487" y="5550598"/>
              <a:ext cx="960266" cy="47566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5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Collective response</a:t>
              </a:r>
              <a:endParaRPr/>
            </a:p>
          </p:txBody>
        </p:sp>
      </p:grpSp>
      <p:sp>
        <p:nvSpPr>
          <p:cNvPr id="461" name="Google Shape;461;p20"/>
          <p:cNvSpPr txBox="1"/>
          <p:nvPr>
            <p:ph type="title"/>
          </p:nvPr>
        </p:nvSpPr>
        <p:spPr>
          <a:xfrm>
            <a:off x="3273026" y="2773860"/>
            <a:ext cx="1117290" cy="9173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en-GB" sz="1200"/>
            </a:br>
            <a:br>
              <a:rPr lang="en-GB" sz="1200"/>
            </a:br>
            <a:br>
              <a:rPr lang="en-GB" sz="1200"/>
            </a:br>
            <a:br>
              <a:rPr lang="en-GB" sz="1200"/>
            </a:br>
            <a:br>
              <a:rPr lang="en-GB" sz="1200"/>
            </a:br>
            <a:endParaRPr sz="1200"/>
          </a:p>
        </p:txBody>
      </p:sp>
      <p:pic>
        <p:nvPicPr>
          <p:cNvPr id="462" name="Google Shape;462;p2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12930" l="15847" r="17549" t="19049"/>
          <a:stretch/>
        </p:blipFill>
        <p:spPr>
          <a:xfrm>
            <a:off x="7533902" y="447675"/>
            <a:ext cx="4022426" cy="2176742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0"/>
          <p:cNvSpPr/>
          <p:nvPr/>
        </p:nvSpPr>
        <p:spPr>
          <a:xfrm flipH="1">
            <a:off x="780191" y="1393001"/>
            <a:ext cx="6325173" cy="4005797"/>
          </a:xfrm>
          <a:prstGeom prst="rect">
            <a:avLst/>
          </a:prstGeom>
          <a:noFill/>
          <a:ln cap="flat" cmpd="sng" w="28575">
            <a:solidFill>
              <a:srgbClr val="179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20"/>
          <p:cNvSpPr/>
          <p:nvPr/>
        </p:nvSpPr>
        <p:spPr>
          <a:xfrm flipH="1">
            <a:off x="7512986" y="435932"/>
            <a:ext cx="4043341" cy="2182711"/>
          </a:xfrm>
          <a:prstGeom prst="rect">
            <a:avLst/>
          </a:prstGeom>
          <a:noFill/>
          <a:ln cap="flat" cmpd="sng" w="28575">
            <a:solidFill>
              <a:srgbClr val="179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116" y="107629"/>
            <a:ext cx="3392270" cy="97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19633" y="3151453"/>
            <a:ext cx="3875744" cy="267142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0"/>
          <p:cNvSpPr/>
          <p:nvPr/>
        </p:nvSpPr>
        <p:spPr>
          <a:xfrm flipH="1">
            <a:off x="7498083" y="3124656"/>
            <a:ext cx="3897294" cy="2686477"/>
          </a:xfrm>
          <a:prstGeom prst="rect">
            <a:avLst/>
          </a:prstGeom>
          <a:noFill/>
          <a:ln cap="flat" cmpd="sng" w="28575">
            <a:solidFill>
              <a:srgbClr val="179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0"/>
          <p:cNvSpPr/>
          <p:nvPr/>
        </p:nvSpPr>
        <p:spPr>
          <a:xfrm>
            <a:off x="1874785" y="6218289"/>
            <a:ext cx="98012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(1) vulnerability reduction </a:t>
            </a:r>
            <a:r>
              <a:rPr b="1" lang="en-GB" sz="1800">
                <a:solidFill>
                  <a:srgbClr val="4471C4"/>
                </a:solidFill>
                <a:latin typeface="Garamond"/>
                <a:ea typeface="Garamond"/>
                <a:cs typeface="Garamond"/>
                <a:sym typeface="Garamond"/>
              </a:rPr>
              <a:t>(2) Disaster Risk Reduction </a:t>
            </a:r>
            <a:r>
              <a:rPr b="1" lang="en-GB" sz="1800">
                <a:solidFill>
                  <a:srgbClr val="528135"/>
                </a:solidFill>
                <a:latin typeface="Garamond"/>
                <a:ea typeface="Garamond"/>
                <a:cs typeface="Garamond"/>
                <a:sym typeface="Garamond"/>
              </a:rPr>
              <a:t>(3) Social-Ecological Resilience </a:t>
            </a:r>
            <a:r>
              <a:rPr lang="en-GB" sz="18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21"/>
          <p:cNvPicPr preferRelativeResize="0"/>
          <p:nvPr/>
        </p:nvPicPr>
        <p:blipFill rotWithShape="1">
          <a:blip r:embed="rId3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1"/>
          <p:cNvSpPr/>
          <p:nvPr/>
        </p:nvSpPr>
        <p:spPr>
          <a:xfrm>
            <a:off x="5022273" y="849288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2020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1"/>
          <p:cNvSpPr/>
          <p:nvPr/>
        </p:nvSpPr>
        <p:spPr>
          <a:xfrm>
            <a:off x="7764833" y="854135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2021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1"/>
          <p:cNvSpPr/>
          <p:nvPr/>
        </p:nvSpPr>
        <p:spPr>
          <a:xfrm>
            <a:off x="10332408" y="839656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2022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78" name="Google Shape;478;p21"/>
          <p:cNvGraphicFramePr/>
          <p:nvPr/>
        </p:nvGraphicFramePr>
        <p:xfrm>
          <a:off x="379137" y="122238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{55E3082E-8BF3-445E-AE46-06713B7FABE0}</a:tableStyleId>
              </a:tblPr>
              <a:tblGrid>
                <a:gridCol w="298775"/>
                <a:gridCol w="1446450"/>
                <a:gridCol w="563425"/>
                <a:gridCol w="3435925"/>
                <a:gridCol w="2456875"/>
                <a:gridCol w="32322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AREAS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Act.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FINAL PRODUCT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DELIVERABLES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</a:tr>
              <a:tr h="909825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SOCIETY AND AWARENESS-RAISING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2.3.1.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Understand society's perception and knowledge of climate change and its risks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Assessing the preferences of the resident population and tourists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Analytical report on citizens' perceptions of climate change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-174625" lvl="0" marL="18415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Experiments with society:</a:t>
                      </a:r>
                      <a:endParaRPr/>
                    </a:p>
                    <a:p>
                      <a:pPr indent="-698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oto Sans Symbols"/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 study changes in resident attitudes towards CC adaptation policies and their willingness to sacrifice in relation to the way CC information is presented (Canary Islands, Azores and Madeira).</a:t>
                      </a:r>
                      <a:endParaRPr/>
                    </a:p>
                    <a:p>
                      <a:pPr indent="-698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 the inherent trade-off between policies that reduce emissions and overtourism in the destination determines changes in the perception and attitude of residents towards tourists (Canary Islands and Senegal).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Assessment of changes in resident populations' perceptions of tourism as a consequence of the industry's commitment to decarbonisation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Feasibility study of demonstrative actions for the optimal design of policies for adaptation to climate change in tourism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INCENTIVE TO ADOPT APPROPRIATE POLICIES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Prioritising tourism adaptation policies and measures by integrating scientific information and institutional preferences</a:t>
                      </a:r>
                      <a:endParaRPr i="1" sz="10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-177800" lvl="0" marL="1778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Co-designing CC adaptation trajectories for the tourism sector in the Canary Islands, Azores, Madeira, Senegal and Mauritania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TRANSITION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Assessment of decarbonisation actions in tourism, contributing to adaptation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recommendations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Experimental design to promote Energy Communities in tourist municipalities (continuity)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RISKS AND VULNERABILITY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Detección de las vulnerabilidades y riesgos a los que se enfrentan las regiones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Vulnerability studies and recommendations for mitigation measures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Comparative risk projection study (until 2100) European islands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79" name="Google Shape;479;p21"/>
          <p:cNvSpPr/>
          <p:nvPr/>
        </p:nvSpPr>
        <p:spPr>
          <a:xfrm>
            <a:off x="8543925" y="4505327"/>
            <a:ext cx="3390487" cy="638174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0" name="Google Shape;48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1004" y="148829"/>
            <a:ext cx="572632" cy="63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64" y="-59869"/>
            <a:ext cx="3436963" cy="98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1613" y="6045850"/>
            <a:ext cx="9146651" cy="5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22"/>
          <p:cNvPicPr preferRelativeResize="0"/>
          <p:nvPr/>
        </p:nvPicPr>
        <p:blipFill rotWithShape="1">
          <a:blip r:embed="rId3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22"/>
          <p:cNvSpPr/>
          <p:nvPr/>
        </p:nvSpPr>
        <p:spPr>
          <a:xfrm>
            <a:off x="5022273" y="849288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2020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2"/>
          <p:cNvSpPr/>
          <p:nvPr/>
        </p:nvSpPr>
        <p:spPr>
          <a:xfrm>
            <a:off x="7764833" y="854135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2021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2"/>
          <p:cNvSpPr/>
          <p:nvPr/>
        </p:nvSpPr>
        <p:spPr>
          <a:xfrm>
            <a:off x="10332408" y="839656"/>
            <a:ext cx="1427018" cy="351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2022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92" name="Google Shape;492;p22"/>
          <p:cNvGraphicFramePr/>
          <p:nvPr/>
        </p:nvGraphicFramePr>
        <p:xfrm>
          <a:off x="379137" y="122238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{55E3082E-8BF3-445E-AE46-06713B7FABE0}</a:tableStyleId>
              </a:tblPr>
              <a:tblGrid>
                <a:gridCol w="298775"/>
                <a:gridCol w="1446450"/>
                <a:gridCol w="563425"/>
                <a:gridCol w="3435925"/>
                <a:gridCol w="2456875"/>
                <a:gridCol w="32322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AREAS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Act.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FINAL PRODUCT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TIDES DELIVERABLES</a:t>
                      </a:r>
                      <a:endParaRPr/>
                    </a:p>
                  </a:txBody>
                  <a:tcPr marT="45725" marB="45725" marR="91450" marL="91450" anchor="ctr"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0565F"/>
                    </a:solidFill>
                  </a:tcPr>
                </a:tc>
              </a:tr>
              <a:tr h="909825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SOCIETY AND AWARENESS-RAISING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2.3.1.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Understand society's perception and knowledge of climate change and its risks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Assessing the preferences of the resident population and tourists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Analytical report on citizens' perceptions of climate change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-174625" lvl="0" marL="18415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Experiments with society:</a:t>
                      </a:r>
                      <a:endParaRPr/>
                    </a:p>
                    <a:p>
                      <a:pPr indent="-698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oto Sans Symbols"/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 study changes in resident attitudes towards CC adaptation policies and their willingness to sacrifice in relation to the way CC information is presented (Canary Islands, Azores and Madeira).</a:t>
                      </a:r>
                      <a:endParaRPr/>
                    </a:p>
                    <a:p>
                      <a:pPr indent="-698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10565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33350" lvl="0" marL="276225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Calibri"/>
                        <a:buAutoNum type="romanLcPeriod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 the inherent trade-off between policies that reduce emissions and overtourism in the destination determines changes in the perception and attitude of residents towards tourists (Canary Islands and Senegal).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Assessment of changes in resident populations' perceptions of tourism as a consequence of the industry's commitment to decarbonisation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Feasibility study of demonstrative actions for the optimal design of policies for adaptation to climate change in tourism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INCENTIVE TO ADOPT APPROPRIATE POLICIES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Prioritising tourism adaptation policies and measures by integrating scientific information and institutional preferences</a:t>
                      </a:r>
                      <a:endParaRPr i="1" sz="10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-177800" lvl="0" marL="1778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Co-designing CC adaptation trajectories for the tourism sector in the Canary Islands, Azores, Madeira, Senegal and Mauritania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TRANSITION</a:t>
                      </a:r>
                      <a:endParaRPr b="1" sz="1100">
                        <a:solidFill>
                          <a:srgbClr val="AEABA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Assessment of decarbonisation actions in tourism, contributing to adaptation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recommendations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Experimental design to promote Energy Communities in tourist municipalities (continuity)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RISKS AND VULNERABILITY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2.2.1.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EA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Detección de las vulnerabilidades y riesgos a los que se enfrentan las regiones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Vulnerability studies and recommendations for mitigation measures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177800" lvl="0" marL="1778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565F"/>
                        </a:buClr>
                        <a:buSzPts val="1000"/>
                        <a:buFont typeface="Noto Sans Symbols"/>
                        <a:buChar char="❑"/>
                      </a:pPr>
                      <a:r>
                        <a:rPr b="1" lang="en-GB" sz="1000">
                          <a:solidFill>
                            <a:srgbClr val="1056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Comparative risk projection study (until 2100) European islands 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6C78">
                          <a:alpha val="57254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EF2">
                        <a:alpha val="49803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93" name="Google Shape;493;p22"/>
          <p:cNvSpPr/>
          <p:nvPr/>
        </p:nvSpPr>
        <p:spPr>
          <a:xfrm>
            <a:off x="8506917" y="5143501"/>
            <a:ext cx="3390487" cy="565565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1004" y="148829"/>
            <a:ext cx="572632" cy="63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64" y="-59869"/>
            <a:ext cx="3436963" cy="98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2263" y="6112650"/>
            <a:ext cx="9146651" cy="5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23"/>
          <p:cNvPicPr preferRelativeResize="0"/>
          <p:nvPr/>
        </p:nvPicPr>
        <p:blipFill rotWithShape="1">
          <a:blip r:embed="rId3">
            <a:alphaModFix/>
          </a:blip>
          <a:srcRect b="0" l="0" r="90393" t="72108"/>
          <a:stretch/>
        </p:blipFill>
        <p:spPr>
          <a:xfrm>
            <a:off x="4590995" y="5219794"/>
            <a:ext cx="928496" cy="188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3"/>
          <p:cNvPicPr preferRelativeResize="0"/>
          <p:nvPr/>
        </p:nvPicPr>
        <p:blipFill rotWithShape="1">
          <a:blip r:embed="rId4">
            <a:alphaModFix/>
          </a:blip>
          <a:srcRect b="8594" l="11282" r="0" t="0"/>
          <a:stretch/>
        </p:blipFill>
        <p:spPr>
          <a:xfrm>
            <a:off x="7532070" y="253744"/>
            <a:ext cx="8574632" cy="618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116" y="107629"/>
            <a:ext cx="3392270" cy="97212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3"/>
          <p:cNvSpPr txBox="1"/>
          <p:nvPr>
            <p:ph type="title"/>
          </p:nvPr>
        </p:nvSpPr>
        <p:spPr>
          <a:xfrm>
            <a:off x="3677107" y="150866"/>
            <a:ext cx="946022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Comparison of risk between islands </a:t>
            </a:r>
            <a:endParaRPr/>
          </a:p>
        </p:txBody>
      </p:sp>
      <p:sp>
        <p:nvSpPr>
          <p:cNvPr id="505" name="Google Shape;505;p23"/>
          <p:cNvSpPr txBox="1"/>
          <p:nvPr>
            <p:ph idx="12" type="sldNum"/>
          </p:nvPr>
        </p:nvSpPr>
        <p:spPr>
          <a:xfrm>
            <a:off x="11264762" y="649060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506" name="Google Shape;506;p23"/>
          <p:cNvGrpSpPr/>
          <p:nvPr/>
        </p:nvGrpSpPr>
        <p:grpSpPr>
          <a:xfrm>
            <a:off x="4359201" y="5287280"/>
            <a:ext cx="1371600" cy="541592"/>
            <a:chOff x="850392" y="4313872"/>
            <a:chExt cx="1371600" cy="541592"/>
          </a:xfrm>
        </p:grpSpPr>
        <p:grpSp>
          <p:nvGrpSpPr>
            <p:cNvPr id="507" name="Google Shape;507;p23"/>
            <p:cNvGrpSpPr/>
            <p:nvPr/>
          </p:nvGrpSpPr>
          <p:grpSpPr>
            <a:xfrm>
              <a:off x="850392" y="4313872"/>
              <a:ext cx="1371600" cy="182880"/>
              <a:chOff x="978408" y="3584448"/>
              <a:chExt cx="1371600" cy="182880"/>
            </a:xfrm>
          </p:grpSpPr>
          <p:sp>
            <p:nvSpPr>
              <p:cNvPr id="508" name="Google Shape;508;p23"/>
              <p:cNvSpPr/>
              <p:nvPr/>
            </p:nvSpPr>
            <p:spPr>
              <a:xfrm>
                <a:off x="978408" y="3584448"/>
                <a:ext cx="457200" cy="182880"/>
              </a:xfrm>
              <a:prstGeom prst="rect">
                <a:avLst/>
              </a:prstGeom>
              <a:solidFill>
                <a:srgbClr val="C4E0B2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Today</a:t>
                </a:r>
                <a:endParaRPr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1435608" y="3584448"/>
                <a:ext cx="457200" cy="182880"/>
              </a:xfrm>
              <a:prstGeom prst="rect">
                <a:avLst/>
              </a:prstGeom>
              <a:solidFill>
                <a:srgbClr val="FEE599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2050</a:t>
                </a:r>
                <a:endParaRPr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1892808" y="3584448"/>
                <a:ext cx="457200" cy="182880"/>
              </a:xfrm>
              <a:prstGeom prst="rect">
                <a:avLst/>
              </a:prstGeom>
              <a:solidFill>
                <a:srgbClr val="FEE599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2100</a:t>
                </a:r>
                <a:endParaRPr/>
              </a:p>
            </p:txBody>
          </p:sp>
        </p:grpSp>
        <p:cxnSp>
          <p:nvCxnSpPr>
            <p:cNvPr id="511" name="Google Shape;511;p23"/>
            <p:cNvCxnSpPr/>
            <p:nvPr/>
          </p:nvCxnSpPr>
          <p:spPr>
            <a:xfrm rot="10800000">
              <a:off x="914400" y="4608576"/>
              <a:ext cx="402336" cy="228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2" name="Google Shape;512;p23"/>
            <p:cNvCxnSpPr/>
            <p:nvPr/>
          </p:nvCxnSpPr>
          <p:spPr>
            <a:xfrm flipH="1" rot="10800000">
              <a:off x="1639062" y="4590288"/>
              <a:ext cx="493776" cy="265176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513" name="Google Shape;513;p23"/>
          <p:cNvGrpSpPr/>
          <p:nvPr/>
        </p:nvGrpSpPr>
        <p:grpSpPr>
          <a:xfrm>
            <a:off x="6835764" y="2897826"/>
            <a:ext cx="1371600" cy="578842"/>
            <a:chOff x="-2954274" y="4448577"/>
            <a:chExt cx="1371600" cy="578842"/>
          </a:xfrm>
        </p:grpSpPr>
        <p:grpSp>
          <p:nvGrpSpPr>
            <p:cNvPr id="514" name="Google Shape;514;p23"/>
            <p:cNvGrpSpPr/>
            <p:nvPr/>
          </p:nvGrpSpPr>
          <p:grpSpPr>
            <a:xfrm>
              <a:off x="-2954274" y="4448577"/>
              <a:ext cx="1371600" cy="182880"/>
              <a:chOff x="-2826258" y="3719153"/>
              <a:chExt cx="1371600" cy="182880"/>
            </a:xfrm>
          </p:grpSpPr>
          <p:sp>
            <p:nvSpPr>
              <p:cNvPr id="515" name="Google Shape;515;p23"/>
              <p:cNvSpPr/>
              <p:nvPr/>
            </p:nvSpPr>
            <p:spPr>
              <a:xfrm>
                <a:off x="-2826258" y="3719153"/>
                <a:ext cx="457200" cy="182880"/>
              </a:xfrm>
              <a:prstGeom prst="rect">
                <a:avLst/>
              </a:prstGeom>
              <a:solidFill>
                <a:srgbClr val="FEE599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Today</a:t>
                </a:r>
                <a:endParaRPr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-2369058" y="3719153"/>
                <a:ext cx="457200" cy="182880"/>
              </a:xfrm>
              <a:prstGeom prst="rect">
                <a:avLst/>
              </a:prstGeom>
              <a:solidFill>
                <a:schemeClr val="accent2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2050</a:t>
                </a:r>
                <a:endParaRPr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-1911858" y="3719153"/>
                <a:ext cx="457200" cy="182880"/>
              </a:xfrm>
              <a:prstGeom prst="rect">
                <a:avLst/>
              </a:prstGeom>
              <a:solidFill>
                <a:srgbClr val="C00000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2100</a:t>
                </a:r>
                <a:endParaRPr/>
              </a:p>
            </p:txBody>
          </p:sp>
        </p:grpSp>
        <p:cxnSp>
          <p:nvCxnSpPr>
            <p:cNvPr id="518" name="Google Shape;518;p23"/>
            <p:cNvCxnSpPr/>
            <p:nvPr/>
          </p:nvCxnSpPr>
          <p:spPr>
            <a:xfrm rot="10800000">
              <a:off x="-2863025" y="4780531"/>
              <a:ext cx="402336" cy="228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9" name="Google Shape;519;p23"/>
            <p:cNvCxnSpPr/>
            <p:nvPr/>
          </p:nvCxnSpPr>
          <p:spPr>
            <a:xfrm flipH="1" rot="10800000">
              <a:off x="-2138363" y="4762243"/>
              <a:ext cx="493776" cy="265176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20" name="Google Shape;520;p23"/>
          <p:cNvSpPr txBox="1"/>
          <p:nvPr/>
        </p:nvSpPr>
        <p:spPr>
          <a:xfrm>
            <a:off x="4196925" y="4848319"/>
            <a:ext cx="206178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Cape Verde</a:t>
            </a:r>
            <a:endParaRPr/>
          </a:p>
        </p:txBody>
      </p:sp>
      <p:sp>
        <p:nvSpPr>
          <p:cNvPr id="521" name="Google Shape;521;p23"/>
          <p:cNvSpPr txBox="1"/>
          <p:nvPr/>
        </p:nvSpPr>
        <p:spPr>
          <a:xfrm>
            <a:off x="7048072" y="2377592"/>
            <a:ext cx="115929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Azores</a:t>
            </a:r>
            <a:endParaRPr/>
          </a:p>
        </p:txBody>
      </p:sp>
      <p:grpSp>
        <p:nvGrpSpPr>
          <p:cNvPr id="522" name="Google Shape;522;p23"/>
          <p:cNvGrpSpPr/>
          <p:nvPr/>
        </p:nvGrpSpPr>
        <p:grpSpPr>
          <a:xfrm>
            <a:off x="7590599" y="5330484"/>
            <a:ext cx="1371600" cy="578842"/>
            <a:chOff x="-2954274" y="4448577"/>
            <a:chExt cx="1371600" cy="578842"/>
          </a:xfrm>
        </p:grpSpPr>
        <p:grpSp>
          <p:nvGrpSpPr>
            <p:cNvPr id="523" name="Google Shape;523;p23"/>
            <p:cNvGrpSpPr/>
            <p:nvPr/>
          </p:nvGrpSpPr>
          <p:grpSpPr>
            <a:xfrm>
              <a:off x="-2954274" y="4448577"/>
              <a:ext cx="1371600" cy="182880"/>
              <a:chOff x="-2826258" y="3719153"/>
              <a:chExt cx="1371600" cy="182880"/>
            </a:xfrm>
          </p:grpSpPr>
          <p:sp>
            <p:nvSpPr>
              <p:cNvPr id="524" name="Google Shape;524;p23"/>
              <p:cNvSpPr/>
              <p:nvPr/>
            </p:nvSpPr>
            <p:spPr>
              <a:xfrm>
                <a:off x="-2826258" y="3719153"/>
                <a:ext cx="457200" cy="182880"/>
              </a:xfrm>
              <a:prstGeom prst="rect">
                <a:avLst/>
              </a:prstGeom>
              <a:solidFill>
                <a:srgbClr val="FEE599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Today</a:t>
                </a:r>
                <a:endParaRPr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-2369058" y="3719153"/>
                <a:ext cx="457200" cy="182880"/>
              </a:xfrm>
              <a:prstGeom prst="rect">
                <a:avLst/>
              </a:prstGeom>
              <a:solidFill>
                <a:schemeClr val="accent2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2050</a:t>
                </a: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-1911858" y="3719153"/>
                <a:ext cx="457200" cy="182880"/>
              </a:xfrm>
              <a:prstGeom prst="rect">
                <a:avLst/>
              </a:prstGeom>
              <a:solidFill>
                <a:srgbClr val="C00000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2100</a:t>
                </a:r>
                <a:endParaRPr/>
              </a:p>
            </p:txBody>
          </p:sp>
        </p:grpSp>
        <p:cxnSp>
          <p:nvCxnSpPr>
            <p:cNvPr id="527" name="Google Shape;527;p23"/>
            <p:cNvCxnSpPr/>
            <p:nvPr/>
          </p:nvCxnSpPr>
          <p:spPr>
            <a:xfrm rot="10800000">
              <a:off x="-2863025" y="4780531"/>
              <a:ext cx="402336" cy="228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8" name="Google Shape;528;p23"/>
            <p:cNvCxnSpPr/>
            <p:nvPr/>
          </p:nvCxnSpPr>
          <p:spPr>
            <a:xfrm flipH="1" rot="10800000">
              <a:off x="-2138363" y="4762243"/>
              <a:ext cx="493776" cy="265176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29" name="Google Shape;529;p23"/>
          <p:cNvSpPr txBox="1"/>
          <p:nvPr/>
        </p:nvSpPr>
        <p:spPr>
          <a:xfrm>
            <a:off x="7620155" y="4758129"/>
            <a:ext cx="158408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Islands</a:t>
            </a:r>
            <a:endParaRPr/>
          </a:p>
        </p:txBody>
      </p:sp>
      <p:pic>
        <p:nvPicPr>
          <p:cNvPr id="530" name="Google Shape;53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6448" y="1621962"/>
            <a:ext cx="4359953" cy="3107392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23"/>
          <p:cNvSpPr/>
          <p:nvPr/>
        </p:nvSpPr>
        <p:spPr>
          <a:xfrm>
            <a:off x="355518" y="5666125"/>
            <a:ext cx="6096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177800" marR="0" rtl="0" algn="just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Noto Sans Symbols"/>
              <a:buChar char="❑"/>
            </a:pPr>
            <a:r>
              <a:rPr lang="en-GB" sz="18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forest fires</a:t>
            </a:r>
            <a:endParaRPr/>
          </a:p>
          <a:p>
            <a:pPr indent="-177800" lvl="0" marL="177800" marR="0" rtl="0" algn="just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Noto Sans Symbols"/>
              <a:buChar char="❑"/>
            </a:pPr>
            <a:r>
              <a:rPr lang="en-GB" sz="18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heat waves</a:t>
            </a:r>
            <a:endParaRPr/>
          </a:p>
          <a:p>
            <a:pPr indent="-177800" lvl="0" marL="177800" marR="0" rtl="0" algn="just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Noto Sans Symbols"/>
              <a:buChar char="❑"/>
            </a:pPr>
            <a:r>
              <a:rPr lang="en-GB" sz="18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marine habitat degradation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4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7" name="Google Shape;53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833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4"/>
          <p:cNvSpPr txBox="1"/>
          <p:nvPr/>
        </p:nvSpPr>
        <p:spPr>
          <a:xfrm>
            <a:off x="4586766" y="1468005"/>
            <a:ext cx="5420316" cy="2778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ts val="3200"/>
              <a:buFont typeface="Arial"/>
              <a:buNone/>
            </a:pPr>
            <a:r>
              <a:rPr lang="en-GB" sz="32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Gracias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rgbClr val="178B9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en-GB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Obrigado</a:t>
            </a:r>
            <a:endParaRPr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rgbClr val="178B9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ts val="3200"/>
              <a:buFont typeface="Arial"/>
              <a:buNone/>
            </a:pPr>
            <a:r>
              <a:rPr lang="en-GB" sz="32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Merci Beaucoup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 sz="3200">
              <a:solidFill>
                <a:srgbClr val="178B9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b="1" lang="en-GB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540" name="Google Shape;540;p24"/>
          <p:cNvSpPr/>
          <p:nvPr/>
        </p:nvSpPr>
        <p:spPr>
          <a:xfrm>
            <a:off x="8446052" y="4624251"/>
            <a:ext cx="3122061" cy="1149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1" name="Google Shape;54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72433" y="6185107"/>
            <a:ext cx="8561978" cy="48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4"/>
          <p:cNvPicPr preferRelativeResize="0"/>
          <p:nvPr/>
        </p:nvPicPr>
        <p:blipFill rotWithShape="1">
          <a:blip r:embed="rId6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0088" y="6197000"/>
            <a:ext cx="9146651" cy="5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2433" y="6185107"/>
            <a:ext cx="8561978" cy="48112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0833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6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4845310" y="2669461"/>
            <a:ext cx="6351326" cy="14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</a:pPr>
            <a:r>
              <a:rPr b="0" i="0" lang="en-GB" sz="4800" u="none" cap="none" strike="noStrik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IOCAG</a:t>
            </a:r>
            <a:endParaRPr/>
          </a:p>
        </p:txBody>
      </p:sp>
      <p:sp>
        <p:nvSpPr>
          <p:cNvPr id="128" name="Google Shape;128;p3"/>
          <p:cNvSpPr txBox="1"/>
          <p:nvPr/>
        </p:nvSpPr>
        <p:spPr>
          <a:xfrm>
            <a:off x="9255554" y="4522616"/>
            <a:ext cx="1844100" cy="13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Slab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3776099" y="1123135"/>
            <a:ext cx="74769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01</a:t>
            </a:r>
            <a:endParaRPr/>
          </a:p>
        </p:txBody>
      </p:sp>
      <p:sp>
        <p:nvSpPr>
          <p:cNvPr id="130" name="Google Shape;130;p3"/>
          <p:cNvSpPr/>
          <p:nvPr/>
        </p:nvSpPr>
        <p:spPr>
          <a:xfrm flipH="1">
            <a:off x="4650636" y="1123135"/>
            <a:ext cx="6546000" cy="3016200"/>
          </a:xfrm>
          <a:prstGeom prst="rect">
            <a:avLst/>
          </a:prstGeom>
          <a:noFill/>
          <a:ln cap="flat" cmpd="sng" w="28575">
            <a:solidFill>
              <a:srgbClr val="179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28800" y="6181750"/>
            <a:ext cx="9008562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2433" y="6185107"/>
            <a:ext cx="8561978" cy="48112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0833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"/>
          <p:cNvSpPr txBox="1"/>
          <p:nvPr>
            <p:ph type="title"/>
          </p:nvPr>
        </p:nvSpPr>
        <p:spPr>
          <a:xfrm>
            <a:off x="411603" y="1305672"/>
            <a:ext cx="2191589" cy="179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ct val="100000"/>
              <a:buFont typeface="Arial"/>
              <a:buNone/>
            </a:pP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IMAGE PROCESSING AND REMOTE SENSING GROUP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(IOCAG-ULPGC)</a:t>
            </a:r>
            <a:endParaRPr/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/>
          <p:nvPr/>
        </p:nvSpPr>
        <p:spPr>
          <a:xfrm>
            <a:off x="3267769" y="1306399"/>
            <a:ext cx="173943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1,757,54,28€</a:t>
            </a:r>
            <a:endParaRPr/>
          </a:p>
        </p:txBody>
      </p:sp>
      <p:sp>
        <p:nvSpPr>
          <p:cNvPr id="144" name="Google Shape;144;p4"/>
          <p:cNvSpPr txBox="1"/>
          <p:nvPr/>
        </p:nvSpPr>
        <p:spPr>
          <a:xfrm>
            <a:off x="6849759" y="1281576"/>
            <a:ext cx="16200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12</a:t>
            </a:r>
            <a:endParaRPr/>
          </a:p>
        </p:txBody>
      </p:sp>
      <p:pic>
        <p:nvPicPr>
          <p:cNvPr id="145" name="Google Shape;145;p4"/>
          <p:cNvPicPr preferRelativeResize="0"/>
          <p:nvPr/>
        </p:nvPicPr>
        <p:blipFill rotWithShape="1">
          <a:blip r:embed="rId7">
            <a:alphaModFix/>
          </a:blip>
          <a:srcRect b="1719" l="1531" r="2886" t="1509"/>
          <a:stretch/>
        </p:blipFill>
        <p:spPr>
          <a:xfrm>
            <a:off x="3136605" y="74494"/>
            <a:ext cx="3065334" cy="25908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78595" y="2817775"/>
            <a:ext cx="7308941" cy="330894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47" name="Google Shape;147;p4"/>
          <p:cNvSpPr txBox="1"/>
          <p:nvPr/>
        </p:nvSpPr>
        <p:spPr>
          <a:xfrm>
            <a:off x="6849759" y="926837"/>
            <a:ext cx="4383321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IMPLEMENTATION OF A CLIMATE CHANGES (CC) SERIES GUI, SPECIFICALLY 4 PARAMETERS, OBTAINED FROM LOW/MEDIUM RESOLUTION SATELLITES DATA::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 Level Anomaly (SLA)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 Surface Temperature (SST)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Atmospheric Optical Thickness 550 nm (AOT)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Chlorophyll-A (CHL)</a:t>
            </a:r>
            <a:endParaRPr/>
          </a:p>
        </p:txBody>
      </p:sp>
      <p:pic>
        <p:nvPicPr>
          <p:cNvPr id="148" name="Google Shape;148;p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28800" y="6181750"/>
            <a:ext cx="9008562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2433" y="6185107"/>
            <a:ext cx="8561978" cy="48112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5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0833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 rotWithShape="1">
          <a:blip r:embed="rId6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"/>
          <p:cNvSpPr txBox="1"/>
          <p:nvPr/>
        </p:nvSpPr>
        <p:spPr>
          <a:xfrm>
            <a:off x="3267769" y="1306399"/>
            <a:ext cx="173943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1,757,54,28€</a:t>
            </a:r>
            <a:endParaRPr/>
          </a:p>
        </p:txBody>
      </p:sp>
      <p:sp>
        <p:nvSpPr>
          <p:cNvPr id="160" name="Google Shape;160;p5"/>
          <p:cNvSpPr txBox="1"/>
          <p:nvPr/>
        </p:nvSpPr>
        <p:spPr>
          <a:xfrm>
            <a:off x="9297684" y="1459470"/>
            <a:ext cx="16200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12</a:t>
            </a:r>
            <a:endParaRPr/>
          </a:p>
        </p:txBody>
      </p:sp>
      <p:pic>
        <p:nvPicPr>
          <p:cNvPr id="161" name="Google Shape;16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51039" y="1911152"/>
            <a:ext cx="2351875" cy="371765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5"/>
          <p:cNvSpPr txBox="1"/>
          <p:nvPr/>
        </p:nvSpPr>
        <p:spPr>
          <a:xfrm>
            <a:off x="6364733" y="5582047"/>
            <a:ext cx="29717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WV2 17 December 2015</a:t>
            </a:r>
            <a:endParaRPr/>
          </a:p>
        </p:txBody>
      </p:sp>
      <p:pic>
        <p:nvPicPr>
          <p:cNvPr id="163" name="Google Shape;163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53292" y="2029163"/>
            <a:ext cx="2296149" cy="35337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gato, interior, puesto, verde&#10;&#10;Descripción generada automáticamente" id="164" name="Google Shape;164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14224" y="3297039"/>
            <a:ext cx="2084110" cy="208411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/>
          <p:nvPr/>
        </p:nvSpPr>
        <p:spPr>
          <a:xfrm>
            <a:off x="8059711" y="4439614"/>
            <a:ext cx="273337" cy="261438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6" name="Google Shape;166;p5"/>
          <p:cNvCxnSpPr/>
          <p:nvPr/>
        </p:nvCxnSpPr>
        <p:spPr>
          <a:xfrm flipH="1" rot="10800000">
            <a:off x="8333048" y="3957625"/>
            <a:ext cx="1681176" cy="481989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7" name="Google Shape;167;p5"/>
          <p:cNvCxnSpPr/>
          <p:nvPr/>
        </p:nvCxnSpPr>
        <p:spPr>
          <a:xfrm flipH="1" rot="10800000">
            <a:off x="8063222" y="3261738"/>
            <a:ext cx="1960281" cy="1135906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8" name="Google Shape;168;p5"/>
          <p:cNvCxnSpPr/>
          <p:nvPr/>
        </p:nvCxnSpPr>
        <p:spPr>
          <a:xfrm>
            <a:off x="8300180" y="4701053"/>
            <a:ext cx="1714044" cy="316921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9" name="Google Shape;169;p5"/>
          <p:cNvCxnSpPr/>
          <p:nvPr/>
        </p:nvCxnSpPr>
        <p:spPr>
          <a:xfrm>
            <a:off x="8063222" y="4705558"/>
            <a:ext cx="1909873" cy="668819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0" name="Google Shape;170;p5"/>
          <p:cNvSpPr txBox="1"/>
          <p:nvPr/>
        </p:nvSpPr>
        <p:spPr>
          <a:xfrm>
            <a:off x="3267769" y="5513533"/>
            <a:ext cx="29717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Bathymetry Map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5"/>
          <p:cNvPicPr preferRelativeResize="0"/>
          <p:nvPr/>
        </p:nvPicPr>
        <p:blipFill rotWithShape="1">
          <a:blip r:embed="rId10">
            <a:alphaModFix/>
          </a:blip>
          <a:srcRect b="0" l="0" r="0" t="32890"/>
          <a:stretch/>
        </p:blipFill>
        <p:spPr>
          <a:xfrm>
            <a:off x="3641166" y="5869642"/>
            <a:ext cx="2454834" cy="31546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5"/>
          <p:cNvSpPr txBox="1"/>
          <p:nvPr/>
        </p:nvSpPr>
        <p:spPr>
          <a:xfrm>
            <a:off x="7973219" y="811555"/>
            <a:ext cx="4174834" cy="16747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WORKS (2022):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1.- SATELLITE MULTITEMPORAL ANALYSIS OF BATHYMETRY AND BOTTOM TYPES.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2.- HIGH RESOLUTION MULTIPLATFORM (SATELLITE AND DRONE) PROCESSING OF 2 LITTORAL ZONES.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 txBox="1"/>
          <p:nvPr>
            <p:ph type="title"/>
          </p:nvPr>
        </p:nvSpPr>
        <p:spPr>
          <a:xfrm>
            <a:off x="411603" y="1305672"/>
            <a:ext cx="2191589" cy="179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ct val="100000"/>
              <a:buFont typeface="Arial"/>
              <a:buNone/>
            </a:pP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IMAGE PROCESSING AND REMOTE SENSING GROUP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(IOCAG-ULPGC)</a:t>
            </a:r>
            <a:endParaRPr/>
          </a:p>
        </p:txBody>
      </p:sp>
      <p:sp>
        <p:nvSpPr>
          <p:cNvPr id="174" name="Google Shape;174;p5"/>
          <p:cNvSpPr txBox="1"/>
          <p:nvPr/>
        </p:nvSpPr>
        <p:spPr>
          <a:xfrm>
            <a:off x="3170830" y="395351"/>
            <a:ext cx="438332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OF A HIGH RESOLUTION SATELLITE (WORLDVIEW SERIES) IMAGE PROCESSING PROCEDURE FOR OBTAINING: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Bathymetry Maps.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Benthic Habitats Maps</a:t>
            </a:r>
            <a:endParaRPr sz="1600" cap="small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 txBox="1"/>
          <p:nvPr/>
        </p:nvSpPr>
        <p:spPr>
          <a:xfrm>
            <a:off x="4613733" y="1806699"/>
            <a:ext cx="274630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LA GRACIOSA ISLAND (CANARY ISLAND)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cap="small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 txBox="1"/>
          <p:nvPr/>
        </p:nvSpPr>
        <p:spPr>
          <a:xfrm>
            <a:off x="9910003" y="5479988"/>
            <a:ext cx="22407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SENTINEL-3</a:t>
            </a:r>
            <a:endParaRPr/>
          </a:p>
        </p:txBody>
      </p:sp>
      <p:pic>
        <p:nvPicPr>
          <p:cNvPr id="177" name="Google Shape;177;p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28800" y="6181750"/>
            <a:ext cx="9008562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2433" y="6185107"/>
            <a:ext cx="8561978" cy="48112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0833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/>
          <p:cNvPicPr preferRelativeResize="0"/>
          <p:nvPr/>
        </p:nvPicPr>
        <p:blipFill rotWithShape="1">
          <a:blip r:embed="rId6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3908742" y="911883"/>
            <a:ext cx="1352080" cy="263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1,757,54,28€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7010149" y="905252"/>
            <a:ext cx="1259245" cy="3110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12</a:t>
            </a:r>
            <a:endParaRPr/>
          </a:p>
        </p:txBody>
      </p:sp>
      <p:pic>
        <p:nvPicPr>
          <p:cNvPr id="190" name="Google Shape;190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08742" y="903964"/>
            <a:ext cx="2018990" cy="260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65479" y="860875"/>
            <a:ext cx="2065613" cy="266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68838" y="864820"/>
            <a:ext cx="2143307" cy="26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6"/>
          <p:cNvSpPr txBox="1"/>
          <p:nvPr/>
        </p:nvSpPr>
        <p:spPr>
          <a:xfrm>
            <a:off x="3627080" y="3519222"/>
            <a:ext cx="25536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WV2 14 october 2014</a:t>
            </a:r>
            <a:endParaRPr/>
          </a:p>
        </p:txBody>
      </p:sp>
      <p:sp>
        <p:nvSpPr>
          <p:cNvPr id="194" name="Google Shape;194;p6"/>
          <p:cNvSpPr txBox="1"/>
          <p:nvPr/>
        </p:nvSpPr>
        <p:spPr>
          <a:xfrm>
            <a:off x="6273133" y="3508872"/>
            <a:ext cx="22503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WV2 18 october 2016</a:t>
            </a:r>
            <a:endParaRPr/>
          </a:p>
        </p:txBody>
      </p:sp>
      <p:sp>
        <p:nvSpPr>
          <p:cNvPr id="195" name="Google Shape;195;p6"/>
          <p:cNvSpPr txBox="1"/>
          <p:nvPr/>
        </p:nvSpPr>
        <p:spPr>
          <a:xfrm>
            <a:off x="8663653" y="3508872"/>
            <a:ext cx="25536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WV3 28 february 2020</a:t>
            </a:r>
            <a:endParaRPr/>
          </a:p>
        </p:txBody>
      </p:sp>
      <p:pic>
        <p:nvPicPr>
          <p:cNvPr id="196" name="Google Shape;196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97745" y="3914876"/>
            <a:ext cx="1640983" cy="223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579822" y="3914875"/>
            <a:ext cx="1636925" cy="223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118410" y="3937850"/>
            <a:ext cx="1644162" cy="222892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6"/>
          <p:cNvSpPr txBox="1"/>
          <p:nvPr>
            <p:ph type="title"/>
          </p:nvPr>
        </p:nvSpPr>
        <p:spPr>
          <a:xfrm>
            <a:off x="411603" y="1305672"/>
            <a:ext cx="2191589" cy="179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ct val="100000"/>
              <a:buFont typeface="Arial"/>
              <a:buNone/>
            </a:pP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IMAGE PROCESSING AND REMOTE SENSING GROUP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(IOCAG-ULPGC)</a:t>
            </a:r>
            <a:endParaRPr/>
          </a:p>
        </p:txBody>
      </p:sp>
      <p:sp>
        <p:nvSpPr>
          <p:cNvPr id="200" name="Google Shape;200;p6"/>
          <p:cNvSpPr txBox="1"/>
          <p:nvPr/>
        </p:nvSpPr>
        <p:spPr>
          <a:xfrm>
            <a:off x="3293704" y="158824"/>
            <a:ext cx="3716445" cy="792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SATELLITE MULTITEMPORAL ANALYSIS OF BATHYMETRY AND BOTTOM TYPES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28800" y="6181750"/>
            <a:ext cx="9008562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2433" y="6185107"/>
            <a:ext cx="8561978" cy="48112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7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0833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"/>
          <p:cNvPicPr preferRelativeResize="0"/>
          <p:nvPr/>
        </p:nvPicPr>
        <p:blipFill rotWithShape="1">
          <a:blip r:embed="rId6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7"/>
          <p:cNvSpPr txBox="1"/>
          <p:nvPr/>
        </p:nvSpPr>
        <p:spPr>
          <a:xfrm>
            <a:off x="3908742" y="911883"/>
            <a:ext cx="1352080" cy="263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1,757,54,28€</a:t>
            </a:r>
            <a:endParaRPr/>
          </a:p>
        </p:txBody>
      </p:sp>
      <p:sp>
        <p:nvSpPr>
          <p:cNvPr id="213" name="Google Shape;213;p7"/>
          <p:cNvSpPr txBox="1"/>
          <p:nvPr/>
        </p:nvSpPr>
        <p:spPr>
          <a:xfrm>
            <a:off x="7010149" y="905252"/>
            <a:ext cx="1259245" cy="3110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12</a:t>
            </a:r>
            <a:endParaRPr/>
          </a:p>
        </p:txBody>
      </p:sp>
      <p:sp>
        <p:nvSpPr>
          <p:cNvPr id="214" name="Google Shape;214;p7"/>
          <p:cNvSpPr txBox="1"/>
          <p:nvPr>
            <p:ph type="title"/>
          </p:nvPr>
        </p:nvSpPr>
        <p:spPr>
          <a:xfrm>
            <a:off x="411603" y="1305672"/>
            <a:ext cx="2258025" cy="179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ct val="100000"/>
              <a:buFont typeface="Arial"/>
              <a:buNone/>
            </a:pP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PHYSICAL OCEANOGRAPHIC GROUP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(IOCAG-ULPGC)</a:t>
            </a:r>
            <a:endParaRPr/>
          </a:p>
        </p:txBody>
      </p:sp>
      <p:pic>
        <p:nvPicPr>
          <p:cNvPr id="215" name="Google Shape;215;p7"/>
          <p:cNvPicPr preferRelativeResize="0"/>
          <p:nvPr/>
        </p:nvPicPr>
        <p:blipFill rotWithShape="1">
          <a:blip r:embed="rId7">
            <a:alphaModFix/>
          </a:blip>
          <a:srcRect b="400" l="24417" r="7863" t="1970"/>
          <a:stretch/>
        </p:blipFill>
        <p:spPr>
          <a:xfrm rot="5400000">
            <a:off x="4045084" y="-1062667"/>
            <a:ext cx="2139645" cy="4365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áfico, Gráfico de dispersión&#10;&#10;Descripción generada automáticamente" id="216" name="Google Shape;216;p7"/>
          <p:cNvPicPr preferRelativeResize="0"/>
          <p:nvPr/>
        </p:nvPicPr>
        <p:blipFill rotWithShape="1">
          <a:blip r:embed="rId8">
            <a:alphaModFix/>
          </a:blip>
          <a:srcRect b="0" l="2617" r="51511" t="12361"/>
          <a:stretch/>
        </p:blipFill>
        <p:spPr>
          <a:xfrm>
            <a:off x="3578419" y="2189768"/>
            <a:ext cx="5592725" cy="1992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áfico, Gráfico de dispersión&#10;&#10;Descripción generada automáticamente" id="217" name="Google Shape;217;p7"/>
          <p:cNvPicPr preferRelativeResize="0"/>
          <p:nvPr/>
        </p:nvPicPr>
        <p:blipFill rotWithShape="1">
          <a:blip r:embed="rId9">
            <a:alphaModFix/>
          </a:blip>
          <a:srcRect b="0" l="52151" r="0" t="11430"/>
          <a:stretch/>
        </p:blipFill>
        <p:spPr>
          <a:xfrm>
            <a:off x="3457916" y="4190373"/>
            <a:ext cx="5833730" cy="201413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"/>
          <p:cNvSpPr txBox="1"/>
          <p:nvPr/>
        </p:nvSpPr>
        <p:spPr>
          <a:xfrm>
            <a:off x="9171144" y="2796363"/>
            <a:ext cx="27632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increase of Temperature means a sea level high</a:t>
            </a:r>
            <a:endParaRPr/>
          </a:p>
        </p:txBody>
      </p:sp>
      <p:sp>
        <p:nvSpPr>
          <p:cNvPr id="219" name="Google Shape;219;p7"/>
          <p:cNvSpPr txBox="1"/>
          <p:nvPr/>
        </p:nvSpPr>
        <p:spPr>
          <a:xfrm>
            <a:off x="9231395" y="4791097"/>
            <a:ext cx="276326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increase of salinity means, probably, less precipitation.</a:t>
            </a:r>
            <a:endParaRPr/>
          </a:p>
        </p:txBody>
      </p:sp>
      <p:pic>
        <p:nvPicPr>
          <p:cNvPr id="220" name="Google Shape;220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28800" y="6181750"/>
            <a:ext cx="9008562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2433" y="6185107"/>
            <a:ext cx="8561978" cy="48112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8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0833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6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8"/>
          <p:cNvSpPr txBox="1"/>
          <p:nvPr/>
        </p:nvSpPr>
        <p:spPr>
          <a:xfrm>
            <a:off x="3908742" y="911883"/>
            <a:ext cx="1352080" cy="263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1,757,54,28€</a:t>
            </a:r>
            <a:endParaRPr/>
          </a:p>
        </p:txBody>
      </p:sp>
      <p:sp>
        <p:nvSpPr>
          <p:cNvPr id="232" name="Google Shape;232;p8"/>
          <p:cNvSpPr txBox="1"/>
          <p:nvPr/>
        </p:nvSpPr>
        <p:spPr>
          <a:xfrm>
            <a:off x="7010149" y="905252"/>
            <a:ext cx="1259245" cy="3110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12</a:t>
            </a:r>
            <a:endParaRPr/>
          </a:p>
        </p:txBody>
      </p:sp>
      <p:sp>
        <p:nvSpPr>
          <p:cNvPr id="233" name="Google Shape;233;p8"/>
          <p:cNvSpPr txBox="1"/>
          <p:nvPr>
            <p:ph type="title"/>
          </p:nvPr>
        </p:nvSpPr>
        <p:spPr>
          <a:xfrm>
            <a:off x="411603" y="1305672"/>
            <a:ext cx="2258025" cy="179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ct val="100000"/>
              <a:buFont typeface="Arial"/>
              <a:buNone/>
            </a:pP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PHYSICAL OCEANOGRAPHIC GROUP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(IOCAG-ULPGC)</a:t>
            </a:r>
            <a:endParaRPr/>
          </a:p>
        </p:txBody>
      </p:sp>
      <p:pic>
        <p:nvPicPr>
          <p:cNvPr id="234" name="Google Shape;234;p8"/>
          <p:cNvPicPr preferRelativeResize="0"/>
          <p:nvPr/>
        </p:nvPicPr>
        <p:blipFill rotWithShape="1">
          <a:blip r:embed="rId7">
            <a:alphaModFix/>
          </a:blip>
          <a:srcRect b="17200" l="7967" r="9732" t="15928"/>
          <a:stretch/>
        </p:blipFill>
        <p:spPr>
          <a:xfrm>
            <a:off x="2870200" y="810000"/>
            <a:ext cx="6962875" cy="377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8">
            <a:alphaModFix/>
          </a:blip>
          <a:srcRect b="11376" l="9155" r="10800" t="11470"/>
          <a:stretch/>
        </p:blipFill>
        <p:spPr>
          <a:xfrm>
            <a:off x="7430030" y="3119519"/>
            <a:ext cx="4733097" cy="304590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"/>
          <p:cNvSpPr txBox="1"/>
          <p:nvPr/>
        </p:nvSpPr>
        <p:spPr>
          <a:xfrm>
            <a:off x="3477491" y="5084618"/>
            <a:ext cx="287414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1999-2019</a:t>
            </a:r>
            <a:endParaRPr/>
          </a:p>
        </p:txBody>
      </p:sp>
      <p:pic>
        <p:nvPicPr>
          <p:cNvPr id="237" name="Google Shape;23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28800" y="6181750"/>
            <a:ext cx="9008562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2433" y="6185107"/>
            <a:ext cx="8561978" cy="48112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9"/>
          <p:cNvSpPr/>
          <p:nvPr/>
        </p:nvSpPr>
        <p:spPr>
          <a:xfrm>
            <a:off x="0" y="0"/>
            <a:ext cx="2870200" cy="60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083300"/>
            <a:ext cx="28702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" y="365125"/>
            <a:ext cx="16510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9"/>
          <p:cNvPicPr preferRelativeResize="0"/>
          <p:nvPr/>
        </p:nvPicPr>
        <p:blipFill rotWithShape="1">
          <a:blip r:embed="rId6">
            <a:alphaModFix/>
          </a:blip>
          <a:srcRect b="1123" l="22815" r="0" t="0"/>
          <a:stretch/>
        </p:blipFill>
        <p:spPr>
          <a:xfrm>
            <a:off x="7923636" y="175542"/>
            <a:ext cx="4010776" cy="67859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9"/>
          <p:cNvSpPr txBox="1"/>
          <p:nvPr/>
        </p:nvSpPr>
        <p:spPr>
          <a:xfrm>
            <a:off x="3908742" y="911883"/>
            <a:ext cx="1352080" cy="263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1,757,54,28€</a:t>
            </a:r>
            <a:endParaRPr/>
          </a:p>
        </p:txBody>
      </p:sp>
      <p:sp>
        <p:nvSpPr>
          <p:cNvPr id="249" name="Google Shape;249;p9"/>
          <p:cNvSpPr txBox="1"/>
          <p:nvPr/>
        </p:nvSpPr>
        <p:spPr>
          <a:xfrm>
            <a:off x="7010149" y="905252"/>
            <a:ext cx="1259245" cy="3110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12</a:t>
            </a:r>
            <a:endParaRPr/>
          </a:p>
        </p:txBody>
      </p:sp>
      <p:sp>
        <p:nvSpPr>
          <p:cNvPr id="250" name="Google Shape;250;p9"/>
          <p:cNvSpPr txBox="1"/>
          <p:nvPr>
            <p:ph type="title"/>
          </p:nvPr>
        </p:nvSpPr>
        <p:spPr>
          <a:xfrm>
            <a:off x="411603" y="1305672"/>
            <a:ext cx="2258025" cy="179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ct val="100000"/>
              <a:buFont typeface="Arial"/>
              <a:buNone/>
            </a:pP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PHYSICAL OCEANOGRAPHIC GROUP</a:t>
            </a: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(IOCAG-ULPGC)</a:t>
            </a:r>
            <a:endParaRPr/>
          </a:p>
        </p:txBody>
      </p:sp>
      <p:pic>
        <p:nvPicPr>
          <p:cNvPr id="251" name="Google Shape;251;p9"/>
          <p:cNvPicPr preferRelativeResize="0"/>
          <p:nvPr/>
        </p:nvPicPr>
        <p:blipFill rotWithShape="1">
          <a:blip r:embed="rId7">
            <a:alphaModFix/>
          </a:blip>
          <a:srcRect b="7969" l="6088" r="7999" t="5324"/>
          <a:stretch/>
        </p:blipFill>
        <p:spPr>
          <a:xfrm>
            <a:off x="3011206" y="101807"/>
            <a:ext cx="4163485" cy="5946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06100" y="2144110"/>
            <a:ext cx="4785900" cy="269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9"/>
          <p:cNvSpPr txBox="1"/>
          <p:nvPr/>
        </p:nvSpPr>
        <p:spPr>
          <a:xfrm>
            <a:off x="7663690" y="1657580"/>
            <a:ext cx="40107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Pressure Inverted Echo Sounders (PIES)</a:t>
            </a:r>
            <a:endParaRPr/>
          </a:p>
        </p:txBody>
      </p:sp>
      <p:sp>
        <p:nvSpPr>
          <p:cNvPr id="254" name="Google Shape;254;p9"/>
          <p:cNvSpPr/>
          <p:nvPr/>
        </p:nvSpPr>
        <p:spPr>
          <a:xfrm>
            <a:off x="3420737" y="810000"/>
            <a:ext cx="88135" cy="8813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9"/>
          <p:cNvSpPr/>
          <p:nvPr/>
        </p:nvSpPr>
        <p:spPr>
          <a:xfrm>
            <a:off x="4048414" y="867815"/>
            <a:ext cx="88135" cy="8813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9"/>
          <p:cNvSpPr/>
          <p:nvPr/>
        </p:nvSpPr>
        <p:spPr>
          <a:xfrm>
            <a:off x="4496647" y="1158039"/>
            <a:ext cx="88135" cy="8813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9"/>
          <p:cNvSpPr/>
          <p:nvPr/>
        </p:nvSpPr>
        <p:spPr>
          <a:xfrm>
            <a:off x="4637653" y="1188432"/>
            <a:ext cx="88135" cy="8813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9"/>
          <p:cNvSpPr/>
          <p:nvPr/>
        </p:nvSpPr>
        <p:spPr>
          <a:xfrm>
            <a:off x="4911687" y="1480192"/>
            <a:ext cx="88135" cy="88135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28800" y="6181750"/>
            <a:ext cx="9008562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2020-02-25T12:45:58Z</dcterms:created>
  <dc:creator>Usuario de Microsoft Office</dc:creator>
</cp:coreProperties>
</file>