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81" r:id="rId5"/>
    <p:sldId id="286" r:id="rId6"/>
    <p:sldId id="289" r:id="rId7"/>
    <p:sldId id="272" r:id="rId8"/>
    <p:sldId id="288" r:id="rId9"/>
    <p:sldId id="280" r:id="rId10"/>
    <p:sldId id="267" r:id="rId11"/>
    <p:sldId id="268" r:id="rId12"/>
    <p:sldId id="291" r:id="rId13"/>
    <p:sldId id="292" r:id="rId14"/>
    <p:sldId id="293" r:id="rId15"/>
    <p:sldId id="294" r:id="rId16"/>
    <p:sldId id="295" r:id="rId17"/>
    <p:sldId id="290" r:id="rId18"/>
    <p:sldId id="279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Fira Sans Extra Condensed Medium" panose="020B0604020202020204" charset="0"/>
      <p:regular r:id="rId25"/>
      <p:bold r:id="rId26"/>
      <p:italic r:id="rId27"/>
      <p:boldItalic r:id="rId28"/>
    </p:embeddedFont>
    <p:embeddedFont>
      <p:font typeface="Roboto Slab" panose="020B0604020202020204" charset="0"/>
      <p:regular r:id="rId29"/>
      <p:bold r:id="rId30"/>
    </p:embeddedFont>
    <p:embeddedFont>
      <p:font typeface="Tw Cen MT" panose="020B0602020104020603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38">
          <p15:clr>
            <a:srgbClr val="A4A3A4"/>
          </p15:clr>
        </p15:guide>
        <p15:guide id="2" pos="415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gRPSAs7/jaaaS7yGv40MVBTCWz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8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E3082E-8BF3-445E-AE46-06713B7FABE0}">
  <a:tblStyle styleId="{55E3082E-8BF3-445E-AE46-06713B7FABE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714" y="-24"/>
      </p:cViewPr>
      <p:guideLst>
        <p:guide orient="horz" pos="1638"/>
        <p:guide pos="4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4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0142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7116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3333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2847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2102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1145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375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7798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4377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7045B-5F96-6F49-9E5B-CC943E07D380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578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7045B-5F96-6F49-9E5B-CC943E07D380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8203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7045B-5F96-6F49-9E5B-CC943E07D380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2880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89475"/>
            <a:ext cx="52324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5195888" y="0"/>
            <a:ext cx="6996112" cy="599200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 l="22815" b="1123"/>
          <a:stretch/>
        </p:blipFill>
        <p:spPr>
          <a:xfrm>
            <a:off x="652778" y="193027"/>
            <a:ext cx="3720096" cy="62941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>
            <a:spLocks noGrp="1"/>
          </p:cNvSpPr>
          <p:nvPr>
            <p:ph type="subTitle" idx="1"/>
          </p:nvPr>
        </p:nvSpPr>
        <p:spPr>
          <a:xfrm>
            <a:off x="7905562" y="2196352"/>
            <a:ext cx="5418271" cy="68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2000"/>
              <a:buNone/>
            </a:pPr>
            <a:r>
              <a:rPr lang="en-GB" sz="20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(MAC2/3.5b/254)</a:t>
            </a:r>
            <a:endParaRPr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8604" y="1413249"/>
            <a:ext cx="2408444" cy="268541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5888226" y="595223"/>
            <a:ext cx="6447771" cy="134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0000"/>
              </a:lnSpc>
              <a:buClr>
                <a:srgbClr val="178B9B"/>
              </a:buClr>
              <a:buSzPts val="2400"/>
            </a:pPr>
            <a:r>
              <a:rPr lang="es-ES" sz="2400" b="1" dirty="0">
                <a:solidFill>
                  <a:srgbClr val="178B9B"/>
                </a:solidFill>
                <a:cs typeface="Arial" panose="020B0604020202020204" pitchFamily="34" charset="0"/>
              </a:rPr>
              <a:t>Sistema de observación meteorológica y oceánica como herramienta para el fomento de la resiliencia y adaptación al cambio climático en el espacio de cooperación (MAC-CLIMA)</a:t>
            </a:r>
            <a:br>
              <a:rPr lang="es-ES" sz="2400" b="1" dirty="0">
                <a:cs typeface="Arial" panose="020B0604020202020204" pitchFamily="34" charset="0"/>
              </a:rPr>
            </a:br>
            <a:endParaRPr sz="2400" dirty="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5425112" y="2787839"/>
            <a:ext cx="6803400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Taller de formación técnico MAC-CLIMA sobre meteorología y oceanografía para entender el cambio climático</a:t>
            </a:r>
          </a:p>
          <a:p>
            <a:pPr lvl="0" algn="ctr">
              <a:buClr>
                <a:schemeClr val="dk1"/>
              </a:buClr>
            </a:pPr>
            <a:endParaRPr lang="es-ES" sz="2000" b="1" dirty="0">
              <a:solidFill>
                <a:srgbClr val="7F7F7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dirty="0">
                <a:solidFill>
                  <a:srgbClr val="7F7F7F"/>
                </a:solidFill>
              </a:rPr>
              <a:t>17 y 18 de Mayo, 2022 </a:t>
            </a:r>
            <a:endParaRPr lang="es-ES" sz="2000"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2000" dirty="0">
                <a:solidFill>
                  <a:schemeClr val="bg1">
                    <a:lumMod val="50000"/>
                  </a:schemeClr>
                </a:solidFill>
              </a:rPr>
              <a:t>9.00 – 12.00 horas</a:t>
            </a:r>
            <a:endParaRPr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000" dirty="0">
                <a:solidFill>
                  <a:srgbClr val="7F7F7F"/>
                </a:solidFill>
              </a:rPr>
              <a:t>Online</a:t>
            </a:r>
            <a:endParaRPr sz="2000" dirty="0">
              <a:solidFill>
                <a:srgbClr val="7F7F7F"/>
              </a:solidFill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7161858" y="5514614"/>
            <a:ext cx="4915702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900" i="1" dirty="0">
                <a:solidFill>
                  <a:srgbClr val="7F7F7F"/>
                </a:solidFill>
              </a:rPr>
              <a:t>EL 85 POR CIENTO DEL PROYECTO ESTÁ COFINANCIADO CON LOS FONDOS FEDER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GB" sz="900" i="1" dirty="0">
              <a:solidFill>
                <a:srgbClr val="7F7F7F"/>
              </a:solidFill>
            </a:endParaRPr>
          </a:p>
        </p:txBody>
      </p:sp>
      <p:pic>
        <p:nvPicPr>
          <p:cNvPr id="99" name="Google Shape;99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3641" y="6076677"/>
            <a:ext cx="11088002" cy="760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2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2"/>
          <p:cNvPicPr preferRelativeResize="0"/>
          <p:nvPr/>
        </p:nvPicPr>
        <p:blipFill rotWithShape="1">
          <a:blip r:embed="rId5">
            <a:alphaModFix/>
          </a:blip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2"/>
          <p:cNvSpPr txBox="1"/>
          <p:nvPr/>
        </p:nvSpPr>
        <p:spPr>
          <a:xfrm>
            <a:off x="4845310" y="2669461"/>
            <a:ext cx="6351326" cy="14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>
              <a:buClr>
                <a:srgbClr val="FFFFFF"/>
              </a:buClr>
              <a:buSzPts val="4800"/>
              <a:defRPr/>
            </a:pPr>
            <a:r>
              <a:rPr lang="en-GB" sz="4800" dirty="0" err="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Recursos</a:t>
            </a:r>
            <a:r>
              <a:rPr lang="en-GB" sz="48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4800" dirty="0" err="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disponibles</a:t>
            </a:r>
            <a:endParaRPr lang="en-GB" dirty="0"/>
          </a:p>
        </p:txBody>
      </p:sp>
      <p:sp>
        <p:nvSpPr>
          <p:cNvPr id="297" name="Google Shape;297;p12"/>
          <p:cNvSpPr txBox="1"/>
          <p:nvPr/>
        </p:nvSpPr>
        <p:spPr>
          <a:xfrm>
            <a:off x="9255554" y="4522616"/>
            <a:ext cx="1844100" cy="13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Slab"/>
              <a:buNone/>
            </a:pPr>
            <a:endParaRPr sz="1200" b="0" i="0" u="none" strike="noStrike" cap="none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98" name="Google Shape;298;p12"/>
          <p:cNvSpPr txBox="1"/>
          <p:nvPr/>
        </p:nvSpPr>
        <p:spPr>
          <a:xfrm>
            <a:off x="3776099" y="1123135"/>
            <a:ext cx="74769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03</a:t>
            </a:r>
            <a:endParaRPr sz="36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99" name="Google Shape;299;p12"/>
          <p:cNvSpPr/>
          <p:nvPr/>
        </p:nvSpPr>
        <p:spPr>
          <a:xfrm flipH="1">
            <a:off x="4650636" y="1123135"/>
            <a:ext cx="6546000" cy="3016200"/>
          </a:xfrm>
          <a:prstGeom prst="rect">
            <a:avLst/>
          </a:prstGeom>
          <a:noFill/>
          <a:ln w="28575" cap="flat" cmpd="sng">
            <a:solidFill>
              <a:srgbClr val="179B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70200" y="6083300"/>
            <a:ext cx="914665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13"/>
          <p:cNvPicPr preferRelativeResize="0"/>
          <p:nvPr/>
        </p:nvPicPr>
        <p:blipFill rotWithShape="1">
          <a:blip r:embed="rId3">
            <a:alphaModFix/>
          </a:blip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3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00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70200" y="6188887"/>
            <a:ext cx="9146651" cy="56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3BA5BD9-448D-50B3-4292-A6B2E731B9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6716" y="983670"/>
            <a:ext cx="3526809" cy="466374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C1DFC3A-F0F1-BCDD-6AFF-F8FF42B71B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1944" y="983670"/>
            <a:ext cx="3544886" cy="4663741"/>
          </a:xfrm>
          <a:prstGeom prst="rect">
            <a:avLst/>
          </a:prstGeom>
        </p:spPr>
      </p:pic>
      <p:sp>
        <p:nvSpPr>
          <p:cNvPr id="11" name="Google Shape;204;p33">
            <a:extLst>
              <a:ext uri="{FF2B5EF4-FFF2-40B4-BE49-F238E27FC236}">
                <a16:creationId xmlns:a16="http://schemas.microsoft.com/office/drawing/2014/main" id="{9CD58BF8-8A26-EBC3-88B1-B1824F8AE5E9}"/>
              </a:ext>
            </a:extLst>
          </p:cNvPr>
          <p:cNvSpPr txBox="1">
            <a:spLocks/>
          </p:cNvSpPr>
          <p:nvPr/>
        </p:nvSpPr>
        <p:spPr>
          <a:xfrm>
            <a:off x="3089636" y="96722"/>
            <a:ext cx="2357458" cy="74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tabLst/>
              <a:defRPr/>
            </a:pPr>
            <a:r>
              <a:rPr kumimoji="0" lang="es-E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Fira Sans Extra Condensed Medium" panose="020B0604020202020204" charset="0"/>
                <a:sym typeface="Fira Sans Extra Condensed Medium"/>
              </a:rPr>
              <a:t>Newsletter</a:t>
            </a: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Fira Sans Extra Condensed Medium" panose="020B0604020202020204" charset="0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13"/>
          <p:cNvPicPr preferRelativeResize="0"/>
          <p:nvPr/>
        </p:nvPicPr>
        <p:blipFill rotWithShape="1">
          <a:blip r:embed="rId3">
            <a:alphaModFix/>
          </a:blip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3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00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70200" y="6188887"/>
            <a:ext cx="9146651" cy="56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04;p33">
            <a:extLst>
              <a:ext uri="{FF2B5EF4-FFF2-40B4-BE49-F238E27FC236}">
                <a16:creationId xmlns:a16="http://schemas.microsoft.com/office/drawing/2014/main" id="{9CD58BF8-8A26-EBC3-88B1-B1824F8AE5E9}"/>
              </a:ext>
            </a:extLst>
          </p:cNvPr>
          <p:cNvSpPr txBox="1">
            <a:spLocks/>
          </p:cNvSpPr>
          <p:nvPr/>
        </p:nvSpPr>
        <p:spPr>
          <a:xfrm>
            <a:off x="3089636" y="96722"/>
            <a:ext cx="2357458" cy="74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tabLst/>
              <a:defRPr/>
            </a:pP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Fira Sans Extra Condensed Medium" panose="020B0604020202020204" charset="0"/>
                <a:sym typeface="Fira Sans Extra Condensed Medium"/>
              </a:rPr>
              <a:t>Web</a:t>
            </a: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Fira Sans Extra Condensed Medium" panose="020B0604020202020204" charset="0"/>
              <a:sym typeface="Fira Sans Extra Condensed Medium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730DDFB-2402-ECD9-8047-47AF2AEA00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1014" y="1252323"/>
            <a:ext cx="7248539" cy="4193133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598671DC-12A8-1C31-A771-7BEA73990FD2}"/>
              </a:ext>
            </a:extLst>
          </p:cNvPr>
          <p:cNvSpPr/>
          <p:nvPr/>
        </p:nvSpPr>
        <p:spPr>
          <a:xfrm>
            <a:off x="5882185" y="1306914"/>
            <a:ext cx="709684" cy="480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447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13"/>
          <p:cNvPicPr preferRelativeResize="0"/>
          <p:nvPr/>
        </p:nvPicPr>
        <p:blipFill rotWithShape="1">
          <a:blip r:embed="rId3">
            <a:alphaModFix/>
          </a:blip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3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00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70200" y="6188887"/>
            <a:ext cx="9146651" cy="56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04;p33">
            <a:extLst>
              <a:ext uri="{FF2B5EF4-FFF2-40B4-BE49-F238E27FC236}">
                <a16:creationId xmlns:a16="http://schemas.microsoft.com/office/drawing/2014/main" id="{9CD58BF8-8A26-EBC3-88B1-B1824F8AE5E9}"/>
              </a:ext>
            </a:extLst>
          </p:cNvPr>
          <p:cNvSpPr txBox="1">
            <a:spLocks/>
          </p:cNvSpPr>
          <p:nvPr/>
        </p:nvSpPr>
        <p:spPr>
          <a:xfrm>
            <a:off x="3089636" y="96722"/>
            <a:ext cx="2870200" cy="74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tabLst/>
              <a:defRPr/>
            </a:pP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Fira Sans Extra Condensed Medium" panose="020B0604020202020204" charset="0"/>
                <a:sym typeface="Fira Sans Extra Condensed Medium"/>
              </a:rPr>
              <a:t>Web - recursos</a:t>
            </a: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Fira Sans Extra Condensed Medium" panose="020B0604020202020204" charset="0"/>
              <a:sym typeface="Fira Sans Extra Condensed Medium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F3432C3-EE2B-0C53-0612-874DEED6DA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5000" y="1342964"/>
            <a:ext cx="7309129" cy="4172072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29A387D8-EE46-CA1F-3C27-2DB337D1F4CC}"/>
              </a:ext>
            </a:extLst>
          </p:cNvPr>
          <p:cNvSpPr/>
          <p:nvPr/>
        </p:nvSpPr>
        <p:spPr>
          <a:xfrm>
            <a:off x="8761863" y="1596226"/>
            <a:ext cx="709684" cy="480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348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13"/>
          <p:cNvPicPr preferRelativeResize="0"/>
          <p:nvPr/>
        </p:nvPicPr>
        <p:blipFill rotWithShape="1">
          <a:blip r:embed="rId3">
            <a:alphaModFix/>
          </a:blip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3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00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70200" y="6188887"/>
            <a:ext cx="9146651" cy="56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04;p33">
            <a:extLst>
              <a:ext uri="{FF2B5EF4-FFF2-40B4-BE49-F238E27FC236}">
                <a16:creationId xmlns:a16="http://schemas.microsoft.com/office/drawing/2014/main" id="{9CD58BF8-8A26-EBC3-88B1-B1824F8AE5E9}"/>
              </a:ext>
            </a:extLst>
          </p:cNvPr>
          <p:cNvSpPr txBox="1">
            <a:spLocks/>
          </p:cNvSpPr>
          <p:nvPr/>
        </p:nvSpPr>
        <p:spPr>
          <a:xfrm>
            <a:off x="3089636" y="96722"/>
            <a:ext cx="2870200" cy="74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tabLst/>
              <a:defRPr/>
            </a:pP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Fira Sans Extra Condensed Medium" panose="020B0604020202020204" charset="0"/>
                <a:sym typeface="Fira Sans Extra Condensed Medium"/>
              </a:rPr>
              <a:t>Web - recursos</a:t>
            </a: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Fira Sans Extra Condensed Medium" panose="020B0604020202020204" charset="0"/>
              <a:sym typeface="Fira Sans Extra Condensed Medium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37C1C1E-680E-2F8A-93AC-F5C7D0AAB0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8405" y="1263200"/>
            <a:ext cx="7728150" cy="433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61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13"/>
          <p:cNvPicPr preferRelativeResize="0"/>
          <p:nvPr/>
        </p:nvPicPr>
        <p:blipFill rotWithShape="1">
          <a:blip r:embed="rId3">
            <a:alphaModFix/>
          </a:blip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3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00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70200" y="6188887"/>
            <a:ext cx="9146651" cy="56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04;p33">
            <a:extLst>
              <a:ext uri="{FF2B5EF4-FFF2-40B4-BE49-F238E27FC236}">
                <a16:creationId xmlns:a16="http://schemas.microsoft.com/office/drawing/2014/main" id="{9CD58BF8-8A26-EBC3-88B1-B1824F8AE5E9}"/>
              </a:ext>
            </a:extLst>
          </p:cNvPr>
          <p:cNvSpPr txBox="1">
            <a:spLocks/>
          </p:cNvSpPr>
          <p:nvPr/>
        </p:nvSpPr>
        <p:spPr>
          <a:xfrm>
            <a:off x="3089636" y="96722"/>
            <a:ext cx="2870200" cy="74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tabLst/>
              <a:defRPr/>
            </a:pP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Fira Sans Extra Condensed Medium" panose="020B0604020202020204" charset="0"/>
                <a:sym typeface="Fira Sans Extra Condensed Medium"/>
              </a:rPr>
              <a:t>Web - recursos</a:t>
            </a: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Fira Sans Extra Condensed Medium" panose="020B0604020202020204" charset="0"/>
              <a:sym typeface="Fira Sans Extra Condensed Medium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BFFA950-539B-2400-045F-96E4673116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9677" y="1012791"/>
            <a:ext cx="3559010" cy="48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33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13"/>
          <p:cNvPicPr preferRelativeResize="0"/>
          <p:nvPr/>
        </p:nvPicPr>
        <p:blipFill rotWithShape="1">
          <a:blip r:embed="rId3">
            <a:alphaModFix/>
          </a:blip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3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00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70200" y="6188887"/>
            <a:ext cx="9146651" cy="56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04;p33">
            <a:extLst>
              <a:ext uri="{FF2B5EF4-FFF2-40B4-BE49-F238E27FC236}">
                <a16:creationId xmlns:a16="http://schemas.microsoft.com/office/drawing/2014/main" id="{9CD58BF8-8A26-EBC3-88B1-B1824F8AE5E9}"/>
              </a:ext>
            </a:extLst>
          </p:cNvPr>
          <p:cNvSpPr txBox="1">
            <a:spLocks/>
          </p:cNvSpPr>
          <p:nvPr/>
        </p:nvSpPr>
        <p:spPr>
          <a:xfrm>
            <a:off x="3089636" y="96722"/>
            <a:ext cx="2870200" cy="74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tabLst/>
              <a:defRPr/>
            </a:pP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Fira Sans Extra Condensed Medium" panose="020B0604020202020204" charset="0"/>
                <a:sym typeface="Fira Sans Extra Condensed Medium"/>
              </a:rPr>
              <a:t>Web - recursos</a:t>
            </a: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Fira Sans Extra Condensed Medium" panose="020B0604020202020204" charset="0"/>
              <a:sym typeface="Fira Sans Extra Condensed Medium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CCA843B-9E5A-839B-D52C-EAE3E305C4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6312" y="967076"/>
            <a:ext cx="3554426" cy="513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77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5">
            <a:alphaModFix/>
          </a:blip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"/>
          <p:cNvSpPr txBox="1"/>
          <p:nvPr/>
        </p:nvSpPr>
        <p:spPr>
          <a:xfrm>
            <a:off x="4845310" y="2669461"/>
            <a:ext cx="6351326" cy="14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r">
              <a:buClr>
                <a:srgbClr val="FFFFFF"/>
              </a:buClr>
              <a:buSzPts val="4800"/>
            </a:pPr>
            <a:endParaRPr lang="en-GB" sz="48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algn="r">
              <a:buClr>
                <a:srgbClr val="FFFFFF"/>
              </a:buClr>
              <a:buSzPts val="4800"/>
            </a:pPr>
            <a:endParaRPr lang="en-GB" sz="48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algn="r">
              <a:buClr>
                <a:srgbClr val="FFFFFF"/>
              </a:buClr>
              <a:buSzPts val="4800"/>
            </a:pPr>
            <a:r>
              <a:rPr lang="en-GB" sz="4800" dirty="0" err="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Próximas</a:t>
            </a:r>
            <a:r>
              <a:rPr lang="en-GB" sz="48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4800" dirty="0" err="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formaciones</a:t>
            </a:r>
            <a:endParaRPr lang="en-GB" sz="48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algn="r">
              <a:buClr>
                <a:srgbClr val="FFFFFF"/>
              </a:buClr>
              <a:buSzPts val="4800"/>
            </a:pPr>
            <a:r>
              <a:rPr lang="en-GB" sz="48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MAC-CLIMA</a:t>
            </a:r>
            <a:endParaRPr lang="en-GB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</a:pPr>
            <a:endParaRPr dirty="0"/>
          </a:p>
        </p:txBody>
      </p:sp>
      <p:sp>
        <p:nvSpPr>
          <p:cNvPr id="128" name="Google Shape;128;p3"/>
          <p:cNvSpPr txBox="1"/>
          <p:nvPr/>
        </p:nvSpPr>
        <p:spPr>
          <a:xfrm>
            <a:off x="9255554" y="4522616"/>
            <a:ext cx="1844100" cy="13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Slab"/>
              <a:buNone/>
            </a:pPr>
            <a:endParaRPr sz="1200" b="0" i="0" u="none" strike="noStrike" cap="none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3776099" y="1123135"/>
            <a:ext cx="74769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04</a:t>
            </a:r>
            <a:endParaRPr dirty="0"/>
          </a:p>
        </p:txBody>
      </p:sp>
      <p:sp>
        <p:nvSpPr>
          <p:cNvPr id="130" name="Google Shape;130;p3"/>
          <p:cNvSpPr/>
          <p:nvPr/>
        </p:nvSpPr>
        <p:spPr>
          <a:xfrm flipH="1">
            <a:off x="4650636" y="1123135"/>
            <a:ext cx="6546000" cy="3016200"/>
          </a:xfrm>
          <a:prstGeom prst="rect">
            <a:avLst/>
          </a:prstGeom>
          <a:noFill/>
          <a:ln w="28575" cap="flat" cmpd="sng">
            <a:solidFill>
              <a:srgbClr val="179B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70200" y="6181750"/>
            <a:ext cx="9008562" cy="57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A4A8DF0-BCD3-DDBE-A314-DFA672EDE344}"/>
              </a:ext>
            </a:extLst>
          </p:cNvPr>
          <p:cNvSpPr txBox="1"/>
          <p:nvPr/>
        </p:nvSpPr>
        <p:spPr>
          <a:xfrm>
            <a:off x="3548419" y="4693331"/>
            <a:ext cx="7866744" cy="1274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178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FORMACIÓN SOBRE EL PACTO DE LAS ALCALDÍAS </a:t>
            </a:r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(PRÓXIMAMENTE)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178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FORMACIÓN A MEDIOS DE COMUNICACIÓN – DIVULGAR SOBRE EL CAMBIO CLIMÁTICO </a:t>
            </a:r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(PRÓXIMAMENTE)</a:t>
            </a:r>
            <a:r>
              <a:rPr lang="es-ES" b="1" dirty="0">
                <a:solidFill>
                  <a:srgbClr val="178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E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015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4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7" name="Google Shape;53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24"/>
          <p:cNvSpPr txBox="1"/>
          <p:nvPr/>
        </p:nvSpPr>
        <p:spPr>
          <a:xfrm>
            <a:off x="4395696" y="2325237"/>
            <a:ext cx="6625185" cy="38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3200"/>
              <a:buFont typeface="Arial"/>
              <a:buNone/>
            </a:pPr>
            <a:r>
              <a:rPr lang="en-GB" sz="3200" dirty="0" err="1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Muchas</a:t>
            </a:r>
            <a:r>
              <a:rPr lang="en-GB" sz="3200" dirty="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 gracias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3200"/>
              <a:buFont typeface="Arial"/>
              <a:buNone/>
            </a:pPr>
            <a:endParaRPr lang="en-GB" sz="3200" dirty="0">
              <a:solidFill>
                <a:srgbClr val="178B9B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32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s-ES" sz="3200" dirty="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Celia Murcia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s-ES" sz="3200" dirty="0">
                <a:solidFill>
                  <a:srgbClr val="178B9B"/>
                </a:solidFill>
              </a:rPr>
              <a:t>Equipo de Coordinación Técnico MAC-CLIMA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s-ES" sz="3200" dirty="0">
                <a:solidFill>
                  <a:srgbClr val="178B9B"/>
                </a:solidFill>
              </a:rPr>
              <a:t>cmurcia@elittoral.es</a:t>
            </a:r>
            <a:endParaRPr sz="3200" dirty="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24"/>
          <p:cNvSpPr/>
          <p:nvPr/>
        </p:nvSpPr>
        <p:spPr>
          <a:xfrm>
            <a:off x="8446052" y="4624251"/>
            <a:ext cx="3122061" cy="1149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2" name="Google Shape;542;p24"/>
          <p:cNvPicPr preferRelativeResize="0"/>
          <p:nvPr/>
        </p:nvPicPr>
        <p:blipFill rotWithShape="1">
          <a:blip r:embed="rId5">
            <a:alphaModFix/>
          </a:blip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01121" y="6188887"/>
            <a:ext cx="914665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72433" y="6185107"/>
            <a:ext cx="8561978" cy="48112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 txBox="1">
            <a:spLocks noGrp="1"/>
          </p:cNvSpPr>
          <p:nvPr>
            <p:ph type="title"/>
          </p:nvPr>
        </p:nvSpPr>
        <p:spPr>
          <a:xfrm>
            <a:off x="569259" y="1305672"/>
            <a:ext cx="20340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2000"/>
              <a:buFont typeface="Arial"/>
              <a:buNone/>
            </a:pPr>
            <a:r>
              <a:rPr lang="en-GB" sz="2000" b="1" dirty="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ÍNDICE</a:t>
            </a:r>
            <a:endParaRPr dirty="0"/>
          </a:p>
        </p:txBody>
      </p:sp>
      <p:pic>
        <p:nvPicPr>
          <p:cNvPr id="110" name="Google Shape;110;p2"/>
          <p:cNvPicPr preferRelativeResize="0"/>
          <p:nvPr/>
        </p:nvPicPr>
        <p:blipFill rotWithShape="1">
          <a:blip r:embed="rId6">
            <a:alphaModFix/>
          </a:blip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3592073" y="2342335"/>
            <a:ext cx="2869907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Extra Condensed Medium"/>
              <a:buNone/>
            </a:pPr>
            <a:r>
              <a:rPr lang="en-GB" sz="1400" b="1" i="0" u="none" strike="noStrike" cap="none" dirty="0" err="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Introducción</a:t>
            </a:r>
            <a:endParaRPr dirty="0"/>
          </a:p>
        </p:txBody>
      </p:sp>
      <p:sp>
        <p:nvSpPr>
          <p:cNvPr id="112" name="Google Shape;112;p2"/>
          <p:cNvSpPr txBox="1"/>
          <p:nvPr/>
        </p:nvSpPr>
        <p:spPr>
          <a:xfrm>
            <a:off x="3387502" y="1653607"/>
            <a:ext cx="17538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</a:pPr>
            <a:r>
              <a:rPr lang="en-GB" sz="6000" b="0" i="0" u="none" strike="noStrike" cap="none" dirty="0">
                <a:solidFill>
                  <a:srgbClr val="178B9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 dirty="0"/>
          </a:p>
        </p:txBody>
      </p:sp>
      <p:sp>
        <p:nvSpPr>
          <p:cNvPr id="113" name="Google Shape;113;p2"/>
          <p:cNvSpPr txBox="1"/>
          <p:nvPr/>
        </p:nvSpPr>
        <p:spPr>
          <a:xfrm>
            <a:off x="6461980" y="2578381"/>
            <a:ext cx="26292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434343"/>
              </a:buClr>
              <a:buSzPts val="1400"/>
            </a:pPr>
            <a:r>
              <a:rPr lang="en-GB" b="1" dirty="0" err="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Acciones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Extra Condensed Medium"/>
              <a:buNone/>
            </a:pPr>
            <a:endParaRPr dirty="0"/>
          </a:p>
        </p:txBody>
      </p:sp>
      <p:sp>
        <p:nvSpPr>
          <p:cNvPr id="114" name="Google Shape;114;p2"/>
          <p:cNvSpPr txBox="1"/>
          <p:nvPr/>
        </p:nvSpPr>
        <p:spPr>
          <a:xfrm>
            <a:off x="6379897" y="1617733"/>
            <a:ext cx="17538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</a:pPr>
            <a:r>
              <a:rPr lang="en-GB" sz="6000" b="0" i="0" u="none" strike="noStrike" cap="none" dirty="0">
                <a:solidFill>
                  <a:srgbClr val="178B9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 dirty="0"/>
          </a:p>
        </p:txBody>
      </p:sp>
      <p:sp>
        <p:nvSpPr>
          <p:cNvPr id="115" name="Google Shape;115;p2"/>
          <p:cNvSpPr/>
          <p:nvPr/>
        </p:nvSpPr>
        <p:spPr>
          <a:xfrm flipV="1">
            <a:off x="2864836" y="2328309"/>
            <a:ext cx="6426647" cy="45719"/>
          </a:xfrm>
          <a:prstGeom prst="rect">
            <a:avLst/>
          </a:prstGeom>
          <a:solidFill>
            <a:srgbClr val="BFBFBF"/>
          </a:solidFill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28800" y="6181750"/>
            <a:ext cx="9008562" cy="57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15;p2"/>
          <p:cNvSpPr/>
          <p:nvPr/>
        </p:nvSpPr>
        <p:spPr>
          <a:xfrm>
            <a:off x="2864836" y="4158124"/>
            <a:ext cx="8206288" cy="45719"/>
          </a:xfrm>
          <a:prstGeom prst="rect">
            <a:avLst/>
          </a:prstGeom>
          <a:solidFill>
            <a:srgbClr val="BFBFBF"/>
          </a:solidFill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14;p2"/>
          <p:cNvSpPr txBox="1"/>
          <p:nvPr/>
        </p:nvSpPr>
        <p:spPr>
          <a:xfrm>
            <a:off x="8650999" y="1613430"/>
            <a:ext cx="17538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</a:pPr>
            <a:r>
              <a:rPr lang="en-GB" sz="6000" b="0" i="0" u="none" strike="noStrike" cap="none" dirty="0">
                <a:solidFill>
                  <a:srgbClr val="178B9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03</a:t>
            </a:r>
            <a:endParaRPr dirty="0"/>
          </a:p>
        </p:txBody>
      </p:sp>
      <p:sp>
        <p:nvSpPr>
          <p:cNvPr id="16" name="Google Shape;114;p2"/>
          <p:cNvSpPr txBox="1"/>
          <p:nvPr/>
        </p:nvSpPr>
        <p:spPr>
          <a:xfrm>
            <a:off x="3372433" y="3487002"/>
            <a:ext cx="17538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</a:pPr>
            <a:r>
              <a:rPr lang="en-GB" sz="6000" b="0" i="0" u="none" strike="noStrike" cap="none" dirty="0">
                <a:solidFill>
                  <a:srgbClr val="178B9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04</a:t>
            </a:r>
            <a:endParaRPr dirty="0"/>
          </a:p>
        </p:txBody>
      </p:sp>
      <p:sp>
        <p:nvSpPr>
          <p:cNvPr id="19" name="Google Shape;113;p2"/>
          <p:cNvSpPr txBox="1"/>
          <p:nvPr/>
        </p:nvSpPr>
        <p:spPr>
          <a:xfrm>
            <a:off x="3592073" y="4506770"/>
            <a:ext cx="26292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434343"/>
              </a:buClr>
              <a:buSzPts val="1400"/>
            </a:pPr>
            <a:r>
              <a:rPr lang="en-GB" b="1" dirty="0" err="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Próximas</a:t>
            </a:r>
            <a:r>
              <a:rPr lang="en-GB" b="1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b="1" dirty="0" err="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formaciones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Extra Condensed Medium"/>
              <a:buNone/>
            </a:pPr>
            <a:endParaRPr dirty="0"/>
          </a:p>
        </p:txBody>
      </p:sp>
      <p:sp>
        <p:nvSpPr>
          <p:cNvPr id="21" name="Google Shape;113;p2"/>
          <p:cNvSpPr txBox="1"/>
          <p:nvPr/>
        </p:nvSpPr>
        <p:spPr>
          <a:xfrm>
            <a:off x="8837248" y="2575094"/>
            <a:ext cx="26292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434343"/>
              </a:buClr>
              <a:buSzPts val="1400"/>
            </a:pPr>
            <a:r>
              <a:rPr lang="en-GB" b="1" dirty="0" err="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Recursos</a:t>
            </a:r>
            <a:r>
              <a:rPr lang="en-GB" b="1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b="1" dirty="0" err="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disponibles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Extra Condensed Medium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5">
            <a:alphaModFix/>
          </a:blip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"/>
          <p:cNvSpPr txBox="1"/>
          <p:nvPr/>
        </p:nvSpPr>
        <p:spPr>
          <a:xfrm>
            <a:off x="4845310" y="2669461"/>
            <a:ext cx="6351326" cy="14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r">
              <a:buClr>
                <a:srgbClr val="FFFFFF"/>
              </a:buClr>
              <a:buSzPts val="4800"/>
            </a:pPr>
            <a:endParaRPr lang="en-GB" sz="48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algn="r">
              <a:buClr>
                <a:srgbClr val="FFFFFF"/>
              </a:buClr>
              <a:buSzPts val="4800"/>
            </a:pPr>
            <a:endParaRPr lang="en-GB" sz="48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algn="r">
              <a:buClr>
                <a:srgbClr val="FFFFFF"/>
              </a:buClr>
              <a:buSzPts val="4800"/>
            </a:pPr>
            <a:r>
              <a:rPr lang="en-GB" sz="4800" dirty="0" err="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Introducción</a:t>
            </a:r>
            <a:r>
              <a:rPr lang="en-GB" sz="48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Proyecto MAC-CLIMA</a:t>
            </a:r>
            <a:endParaRPr lang="en-GB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</a:pPr>
            <a:endParaRPr dirty="0"/>
          </a:p>
        </p:txBody>
      </p:sp>
      <p:sp>
        <p:nvSpPr>
          <p:cNvPr id="128" name="Google Shape;128;p3"/>
          <p:cNvSpPr txBox="1"/>
          <p:nvPr/>
        </p:nvSpPr>
        <p:spPr>
          <a:xfrm>
            <a:off x="9255554" y="4522616"/>
            <a:ext cx="1844100" cy="13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Slab"/>
              <a:buNone/>
            </a:pPr>
            <a:endParaRPr sz="1200" b="0" i="0" u="none" strike="noStrike" cap="none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3776099" y="1123135"/>
            <a:ext cx="74769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/>
          </a:p>
        </p:txBody>
      </p:sp>
      <p:sp>
        <p:nvSpPr>
          <p:cNvPr id="130" name="Google Shape;130;p3"/>
          <p:cNvSpPr/>
          <p:nvPr/>
        </p:nvSpPr>
        <p:spPr>
          <a:xfrm flipH="1">
            <a:off x="4650636" y="1123135"/>
            <a:ext cx="6546000" cy="3016200"/>
          </a:xfrm>
          <a:prstGeom prst="rect">
            <a:avLst/>
          </a:prstGeom>
          <a:noFill/>
          <a:ln w="28575" cap="flat" cmpd="sng">
            <a:solidFill>
              <a:srgbClr val="179B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70200" y="6181750"/>
            <a:ext cx="9008562" cy="57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13"/>
          <p:cNvPicPr preferRelativeResize="0"/>
          <p:nvPr/>
        </p:nvPicPr>
        <p:blipFill rotWithShape="1">
          <a:blip r:embed="rId3">
            <a:alphaModFix/>
          </a:blip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3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00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70200" y="6188887"/>
            <a:ext cx="9146651" cy="5635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E5DD4056-0B10-1BEF-C3B6-0763377927A7}"/>
              </a:ext>
            </a:extLst>
          </p:cNvPr>
          <p:cNvSpPr>
            <a:spLocks noChangeAspect="1"/>
          </p:cNvSpPr>
          <p:nvPr/>
        </p:nvSpPr>
        <p:spPr>
          <a:xfrm>
            <a:off x="5750943" y="877625"/>
            <a:ext cx="1461190" cy="1461190"/>
          </a:xfrm>
          <a:prstGeom prst="ellipse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 sz="1050" dirty="0"/>
          </a:p>
          <a:p>
            <a:pPr algn="ctr"/>
            <a:endParaRPr lang="en-BZ" sz="1050" dirty="0"/>
          </a:p>
          <a:p>
            <a:pPr algn="ctr"/>
            <a:r>
              <a:rPr lang="en-BZ" sz="1100" dirty="0"/>
              <a:t>MESES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22B7CC4-74D0-EBD0-E6AD-024D2E68FB32}"/>
              </a:ext>
            </a:extLst>
          </p:cNvPr>
          <p:cNvSpPr>
            <a:spLocks noChangeAspect="1"/>
          </p:cNvSpPr>
          <p:nvPr/>
        </p:nvSpPr>
        <p:spPr>
          <a:xfrm>
            <a:off x="3372433" y="887461"/>
            <a:ext cx="1461190" cy="1461190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 sz="1100" dirty="0"/>
          </a:p>
          <a:p>
            <a:pPr algn="ctr"/>
            <a:endParaRPr lang="en-BZ" sz="1100" dirty="0"/>
          </a:p>
          <a:p>
            <a:pPr algn="ctr"/>
            <a:endParaRPr lang="en-BZ" sz="1100" dirty="0"/>
          </a:p>
          <a:p>
            <a:pPr algn="ctr"/>
            <a:r>
              <a:rPr lang="en-BZ" sz="800" dirty="0"/>
              <a:t>PRESUPUESTO TOTAL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F2EC283-98EA-6713-9E98-62379326DB45}"/>
              </a:ext>
            </a:extLst>
          </p:cNvPr>
          <p:cNvSpPr>
            <a:spLocks noChangeAspect="1"/>
          </p:cNvSpPr>
          <p:nvPr/>
        </p:nvSpPr>
        <p:spPr>
          <a:xfrm>
            <a:off x="10171717" y="877625"/>
            <a:ext cx="1461190" cy="1461190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 sz="1050" dirty="0"/>
          </a:p>
          <a:p>
            <a:pPr algn="ctr"/>
            <a:endParaRPr lang="en-BZ" sz="1050" dirty="0"/>
          </a:p>
          <a:p>
            <a:pPr algn="ctr"/>
            <a:r>
              <a:rPr lang="en-BZ" sz="1100" dirty="0"/>
              <a:t>SOCIOS</a:t>
            </a:r>
          </a:p>
        </p:txBody>
      </p:sp>
      <p:graphicFrame>
        <p:nvGraphicFramePr>
          <p:cNvPr id="10" name="4 Tabla">
            <a:extLst>
              <a:ext uri="{FF2B5EF4-FFF2-40B4-BE49-F238E27FC236}">
                <a16:creationId xmlns:a16="http://schemas.microsoft.com/office/drawing/2014/main" id="{CBBF2803-4FAB-1C0D-C645-3F92C1095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653404"/>
              </p:ext>
            </p:extLst>
          </p:nvPr>
        </p:nvGraphicFramePr>
        <p:xfrm>
          <a:off x="4426042" y="2450499"/>
          <a:ext cx="6656751" cy="36149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5504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6776">
                <a:tc gridSpan="2">
                  <a:txBody>
                    <a:bodyPr/>
                    <a:lstStyle/>
                    <a:p>
                      <a:pPr marL="5715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ENTIDADES PARTICIPANTES BENEFICIARIAS DEL FEDER</a:t>
                      </a:r>
                      <a:endParaRPr lang="en-GB" sz="11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8B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57150" algn="r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485">
                <a:tc>
                  <a:txBody>
                    <a:bodyPr/>
                    <a:lstStyle/>
                    <a:p>
                      <a:pPr marL="5715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CIEGC - </a:t>
                      </a:r>
                      <a:r>
                        <a:rPr lang="es-ES" sz="1050" b="0" i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 Público Empresarial Consejo Insular de la Energía de Gran Canaria </a:t>
                      </a:r>
                      <a:endParaRPr lang="en-GB" sz="1050" b="0" i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Canarias</a:t>
                      </a:r>
                      <a:endParaRPr lang="en-GB" sz="1050" b="0" i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52000" marR="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825">
                <a:tc>
                  <a:txBody>
                    <a:bodyPr/>
                    <a:lstStyle/>
                    <a:p>
                      <a:pPr marL="5715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BR" sz="1050" b="0" i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Secretaria Regional do Ambiente e Recursos Naturais</a:t>
                      </a:r>
                      <a:endParaRPr lang="en-GB" sz="1050" b="0" i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Madeira</a:t>
                      </a:r>
                    </a:p>
                  </a:txBody>
                  <a:tcPr marL="252000" marR="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825">
                <a:tc>
                  <a:txBody>
                    <a:bodyPr/>
                    <a:lstStyle/>
                    <a:p>
                      <a:pPr marL="57150" marR="567690">
                        <a:lnSpc>
                          <a:spcPct val="100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s-ES" sz="1050" b="0" i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AEMET - Agencia Estatal de Meteorología</a:t>
                      </a:r>
                      <a:endParaRPr lang="en-GB" sz="1050" b="0" i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Canarias</a:t>
                      </a:r>
                    </a:p>
                  </a:txBody>
                  <a:tcPr marL="252000" marR="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020">
                <a:tc>
                  <a:txBody>
                    <a:bodyPr/>
                    <a:lstStyle/>
                    <a:p>
                      <a:pPr marL="5715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BR" sz="1050" b="0" i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ARDITI - Agência Regional para o Desenvolvimento da Investigação, Tecnologia e Inovação</a:t>
                      </a:r>
                      <a:endParaRPr lang="en-GB" sz="1050" b="0" i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Madeira</a:t>
                      </a:r>
                      <a:endParaRPr lang="en-GB" sz="1050" b="0" i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52000" marR="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825">
                <a:tc>
                  <a:txBody>
                    <a:bodyPr/>
                    <a:lstStyle/>
                    <a:p>
                      <a:r>
                        <a:rPr lang="pt-BR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ITC - Instituto Tecnológico de Canarias, S.A.</a:t>
                      </a:r>
                      <a:endParaRPr lang="es-ES" sz="105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l" defTabSz="914400" rtl="0" eaLnBrk="1" latinLnBrk="0" hangingPunct="1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Canarias</a:t>
                      </a:r>
                    </a:p>
                  </a:txBody>
                  <a:tcPr marL="252000" marR="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825">
                <a:tc>
                  <a:txBody>
                    <a:bodyPr/>
                    <a:lstStyle/>
                    <a:p>
                      <a:pPr marL="5715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s-ES" sz="1050" b="0" i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ULPGC – Universidad de Las Palmas de Gran Canaria</a:t>
                      </a:r>
                      <a:endParaRPr lang="en-GB" sz="1050" b="0" i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Canarias</a:t>
                      </a:r>
                      <a:endParaRPr lang="en-GB" sz="1050" b="0" i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52000" marR="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825">
                <a:tc>
                  <a:txBody>
                    <a:bodyPr/>
                    <a:lstStyle/>
                    <a:p>
                      <a:pPr marL="5715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Cabildo Insular de El </a:t>
                      </a:r>
                      <a:r>
                        <a:rPr lang="en-US" sz="1050" b="0" i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Hierro</a:t>
                      </a:r>
                      <a:endParaRPr lang="en-GB" sz="1050" b="0" i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Canarias</a:t>
                      </a:r>
                      <a:endParaRPr lang="en-GB" sz="1050" b="0" i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52000" marR="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825">
                <a:tc>
                  <a:txBody>
                    <a:bodyPr/>
                    <a:lstStyle/>
                    <a:p>
                      <a:pPr marL="5715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s-ES" sz="1050" b="0" i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Cabildo Insular de Lanzarote</a:t>
                      </a:r>
                      <a:endParaRPr lang="en-GB" sz="1050" b="0" i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Canarias</a:t>
                      </a:r>
                      <a:endParaRPr lang="en-GB" sz="1050" b="0" i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52000" marR="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825">
                <a:tc>
                  <a:txBody>
                    <a:bodyPr/>
                    <a:lstStyle/>
                    <a:p>
                      <a:pPr marL="5715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s-ES" sz="1050" b="0" i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Cabildo Insular de Tenerife</a:t>
                      </a:r>
                      <a:endParaRPr lang="en-GB" sz="1050" b="0" i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Canarias</a:t>
                      </a:r>
                      <a:endParaRPr lang="en-GB" sz="1050" b="0" i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52000" marR="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745">
                <a:tc gridSpan="2">
                  <a:txBody>
                    <a:bodyPr/>
                    <a:lstStyle/>
                    <a:p>
                      <a:pPr marL="5715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ENTIDADES PARTICIPANTES DE TERCEROS PAÍSES</a:t>
                      </a:r>
                      <a:endParaRPr lang="en-GB" sz="11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8B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5715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n-GB" sz="1050" b="0" i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52000" marR="0" marT="108000" marB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41990"/>
                  </a:ext>
                </a:extLst>
              </a:tr>
              <a:tr h="230825">
                <a:tc>
                  <a:txBody>
                    <a:bodyPr/>
                    <a:lstStyle/>
                    <a:p>
                      <a:pPr marL="5715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fr-FR" sz="1050" b="0" i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ONM - Office National de la Météorologie</a:t>
                      </a:r>
                      <a:endParaRPr lang="en-GB" sz="1050" b="0" i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Mauritania</a:t>
                      </a:r>
                    </a:p>
                  </a:txBody>
                  <a:tcPr marL="252000" marR="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521707"/>
                  </a:ext>
                </a:extLst>
              </a:tr>
              <a:tr h="342551">
                <a:tc>
                  <a:txBody>
                    <a:bodyPr/>
                    <a:lstStyle/>
                    <a:p>
                      <a:pPr marL="5715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fr-FR" sz="1050" b="0" i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ANACIM - Agence Nationale de l’Aviation Civile et de la Météorologie du Sénégal</a:t>
                      </a:r>
                      <a:endParaRPr lang="en-GB" sz="1050" b="0" i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Senegal</a:t>
                      </a:r>
                    </a:p>
                  </a:txBody>
                  <a:tcPr marL="252000" marR="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75745"/>
                  </a:ext>
                </a:extLst>
              </a:tr>
              <a:tr h="230825">
                <a:tc>
                  <a:txBody>
                    <a:bodyPr/>
                    <a:lstStyle/>
                    <a:p>
                      <a:pPr marL="5715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BR" sz="1050" b="0" i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Instituto Nacional de Meteorologia e Geofísica</a:t>
                      </a:r>
                      <a:endParaRPr lang="en-GB" sz="1050" b="0" i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Cabo Verde</a:t>
                      </a:r>
                    </a:p>
                  </a:txBody>
                  <a:tcPr marL="252000" marR="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270294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CA0A2370-2532-ED45-371C-440E6DBF582E}"/>
              </a:ext>
            </a:extLst>
          </p:cNvPr>
          <p:cNvSpPr txBox="1"/>
          <p:nvPr/>
        </p:nvSpPr>
        <p:spPr>
          <a:xfrm>
            <a:off x="3267769" y="1306399"/>
            <a:ext cx="173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1,757,254,28€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C9DE431-286B-0144-F9CC-C44149CD7890}"/>
              </a:ext>
            </a:extLst>
          </p:cNvPr>
          <p:cNvSpPr txBox="1"/>
          <p:nvPr/>
        </p:nvSpPr>
        <p:spPr>
          <a:xfrm>
            <a:off x="5671538" y="1299412"/>
            <a:ext cx="1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36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ADCB500-5383-EAE7-27DD-4FE4BB39AA14}"/>
              </a:ext>
            </a:extLst>
          </p:cNvPr>
          <p:cNvSpPr txBox="1"/>
          <p:nvPr/>
        </p:nvSpPr>
        <p:spPr>
          <a:xfrm>
            <a:off x="10104395" y="1305066"/>
            <a:ext cx="1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12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6E8B08F8-5FB4-A10E-48F8-F4C3BF205016}"/>
              </a:ext>
            </a:extLst>
          </p:cNvPr>
          <p:cNvSpPr>
            <a:spLocks noChangeAspect="1"/>
          </p:cNvSpPr>
          <p:nvPr/>
        </p:nvSpPr>
        <p:spPr>
          <a:xfrm>
            <a:off x="7933075" y="887461"/>
            <a:ext cx="1461190" cy="1461190"/>
          </a:xfrm>
          <a:prstGeom prst="ellipse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 sz="1050" dirty="0"/>
          </a:p>
          <a:p>
            <a:pPr algn="ctr"/>
            <a:endParaRPr lang="en-BZ" sz="105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7E16ED0-2BF5-93D4-7FD0-D759403191A0}"/>
              </a:ext>
            </a:extLst>
          </p:cNvPr>
          <p:cNvSpPr txBox="1"/>
          <p:nvPr/>
        </p:nvSpPr>
        <p:spPr>
          <a:xfrm>
            <a:off x="7811084" y="1145524"/>
            <a:ext cx="1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sz="1600" dirty="0">
                <a:solidFill>
                  <a:schemeClr val="bg1"/>
                </a:solidFill>
                <a:latin typeface="Tw Cen MT" panose="020B0602020104020603" pitchFamily="34" charset="0"/>
              </a:rPr>
              <a:t>+ 1 </a:t>
            </a:r>
            <a:r>
              <a:rPr lang="en-BZ" sz="1600" dirty="0" err="1">
                <a:solidFill>
                  <a:schemeClr val="bg1"/>
                </a:solidFill>
                <a:latin typeface="Tw Cen MT" panose="020B0602020104020603" pitchFamily="34" charset="0"/>
              </a:rPr>
              <a:t>año</a:t>
            </a:r>
            <a:r>
              <a:rPr lang="en-BZ" sz="16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BZ" sz="1600" dirty="0" err="1">
                <a:solidFill>
                  <a:schemeClr val="bg1"/>
                </a:solidFill>
                <a:latin typeface="Tw Cen MT" panose="020B0602020104020603" pitchFamily="34" charset="0"/>
              </a:rPr>
              <a:t>extensión</a:t>
            </a:r>
            <a:r>
              <a:rPr lang="en-BZ" sz="1600" dirty="0">
                <a:solidFill>
                  <a:schemeClr val="bg1"/>
                </a:solidFill>
                <a:latin typeface="Tw Cen MT" panose="020B0602020104020603" pitchFamily="34" charset="0"/>
              </a:rPr>
              <a:t> (</a:t>
            </a:r>
            <a:r>
              <a:rPr lang="en-BZ" sz="1600" dirty="0" err="1">
                <a:solidFill>
                  <a:schemeClr val="bg1"/>
                </a:solidFill>
                <a:latin typeface="Tw Cen MT" panose="020B0602020104020603" pitchFamily="34" charset="0"/>
              </a:rPr>
              <a:t>Septiembre</a:t>
            </a:r>
            <a:r>
              <a:rPr lang="en-BZ" sz="1600" dirty="0">
                <a:solidFill>
                  <a:schemeClr val="bg1"/>
                </a:solidFill>
                <a:latin typeface="Tw Cen MT" panose="020B0602020104020603" pitchFamily="34" charset="0"/>
              </a:rPr>
              <a:t> 2023)</a:t>
            </a:r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8E679C4A-2B58-502E-F445-B3FAE1FBD0D6}"/>
              </a:ext>
            </a:extLst>
          </p:cNvPr>
          <p:cNvSpPr/>
          <p:nvPr/>
        </p:nvSpPr>
        <p:spPr>
          <a:xfrm>
            <a:off x="7357020" y="1503541"/>
            <a:ext cx="454064" cy="195981"/>
          </a:xfrm>
          <a:prstGeom prst="rightArrow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32833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13"/>
          <p:cNvPicPr preferRelativeResize="0"/>
          <p:nvPr/>
        </p:nvPicPr>
        <p:blipFill rotWithShape="1">
          <a:blip r:embed="rId3">
            <a:alphaModFix/>
          </a:blip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3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00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70200" y="6188887"/>
            <a:ext cx="9146651" cy="56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A0A2370-2532-ED45-371C-440E6DBF582E}"/>
              </a:ext>
            </a:extLst>
          </p:cNvPr>
          <p:cNvSpPr txBox="1"/>
          <p:nvPr/>
        </p:nvSpPr>
        <p:spPr>
          <a:xfrm>
            <a:off x="3267769" y="1306399"/>
            <a:ext cx="173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1,757,254,28€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46E59F5-AA06-9264-F6C7-C5EFF7E2EDE1}"/>
              </a:ext>
            </a:extLst>
          </p:cNvPr>
          <p:cNvSpPr txBox="1"/>
          <p:nvPr/>
        </p:nvSpPr>
        <p:spPr>
          <a:xfrm>
            <a:off x="4108056" y="2335830"/>
            <a:ext cx="7784777" cy="1096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100" b="1" dirty="0">
                <a:solidFill>
                  <a:srgbClr val="178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CIENTÍFICO. Promover y desarrollar una estrategia conjunta que permita monitorizar de forma coordinada y precisa el fenómeno del cambio climático dentro del espacio de cooperación e impulsar la producción de conocimientos científicos que ayuden a comprender este fenómeno con la máxima precisión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E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61FFED8-8296-3B80-ECCD-6717E09B68AB}"/>
              </a:ext>
            </a:extLst>
          </p:cNvPr>
          <p:cNvSpPr txBox="1"/>
          <p:nvPr/>
        </p:nvSpPr>
        <p:spPr>
          <a:xfrm>
            <a:off x="4103818" y="3623468"/>
            <a:ext cx="7789015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100" b="1" dirty="0">
                <a:solidFill>
                  <a:srgbClr val="178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INSTITUCIONAL. Impulsar el establecimiento de políticas y medidas de adaptación y mitigación del cambio climático para la protección de las poblaciones humanas, recursos e infraestructuras de todo el espacio de cooperación que puedan verse afectados por desastres naturales derivados de este fenómeno.</a:t>
            </a:r>
          </a:p>
          <a:p>
            <a:endParaRPr lang="es-ES" sz="14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FFFD645-C0F8-5C6C-89C4-7C7C7BB53B87}"/>
              </a:ext>
            </a:extLst>
          </p:cNvPr>
          <p:cNvSpPr txBox="1"/>
          <p:nvPr/>
        </p:nvSpPr>
        <p:spPr>
          <a:xfrm>
            <a:off x="4103818" y="4899103"/>
            <a:ext cx="7789015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100" b="1" dirty="0">
                <a:solidFill>
                  <a:srgbClr val="178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SOCIAL. Fomentar y mejorar los procesos de sensibilización y apropiación social del conocimiento asociado al fenómeno del cambio climático entre los ciudadanos, entidades públicas locales y empresariales del espacio de cooperación.</a:t>
            </a:r>
          </a:p>
          <a:p>
            <a:endParaRPr lang="es-ES" sz="12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3CB2F5D-D323-EAD9-B043-19654C3301ED}"/>
              </a:ext>
            </a:extLst>
          </p:cNvPr>
          <p:cNvSpPr txBox="1"/>
          <p:nvPr/>
        </p:nvSpPr>
        <p:spPr>
          <a:xfrm>
            <a:off x="3406452" y="2221530"/>
            <a:ext cx="538924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6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981A0B4-248E-FEB3-3834-AC42D7121628}"/>
              </a:ext>
            </a:extLst>
          </p:cNvPr>
          <p:cNvSpPr txBox="1"/>
          <p:nvPr/>
        </p:nvSpPr>
        <p:spPr>
          <a:xfrm>
            <a:off x="3436429" y="3503760"/>
            <a:ext cx="538924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6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61D9EF4-0BB4-D520-2C4D-2FB62B02AE3C}"/>
              </a:ext>
            </a:extLst>
          </p:cNvPr>
          <p:cNvSpPr txBox="1"/>
          <p:nvPr/>
        </p:nvSpPr>
        <p:spPr>
          <a:xfrm>
            <a:off x="3443658" y="4696137"/>
            <a:ext cx="538924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6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83A74FE-D215-7FCE-D426-11F29BB296E6}"/>
              </a:ext>
            </a:extLst>
          </p:cNvPr>
          <p:cNvSpPr txBox="1"/>
          <p:nvPr/>
        </p:nvSpPr>
        <p:spPr>
          <a:xfrm>
            <a:off x="5999860" y="971197"/>
            <a:ext cx="33071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F73E8E0-B2B8-D641-231C-C09BD436F8D6}"/>
              </a:ext>
            </a:extLst>
          </p:cNvPr>
          <p:cNvSpPr txBox="1"/>
          <p:nvPr/>
        </p:nvSpPr>
        <p:spPr>
          <a:xfrm rot="16200000">
            <a:off x="1429045" y="3834401"/>
            <a:ext cx="3539353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0E7906F-3FFB-3C21-65E6-5ED050DAC369}"/>
              </a:ext>
            </a:extLst>
          </p:cNvPr>
          <p:cNvSpPr txBox="1"/>
          <p:nvPr/>
        </p:nvSpPr>
        <p:spPr>
          <a:xfrm>
            <a:off x="2998667" y="1527114"/>
            <a:ext cx="8894166" cy="600164"/>
          </a:xfrm>
          <a:prstGeom prst="rect">
            <a:avLst/>
          </a:prstGeom>
          <a:noFill/>
          <a:ln>
            <a:solidFill>
              <a:srgbClr val="179B9C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100" b="1" dirty="0">
                <a:solidFill>
                  <a:srgbClr val="178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Impulsar la creación progresiva de un tejido institucional, científico y social entre los países del espacio de cooperación para trabajar de forma coordinada en materia de adaptación y mitigación del cambio climático.</a:t>
            </a:r>
            <a:endParaRPr lang="es-E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48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8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5">
            <a:alphaModFix/>
          </a:blip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"/>
          <p:cNvSpPr txBox="1"/>
          <p:nvPr/>
        </p:nvSpPr>
        <p:spPr>
          <a:xfrm>
            <a:off x="4845310" y="2669461"/>
            <a:ext cx="6351326" cy="14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r">
              <a:buClr>
                <a:srgbClr val="FFFFFF"/>
              </a:buClr>
              <a:buSzPts val="4800"/>
            </a:pPr>
            <a:endParaRPr lang="en-GB" sz="48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algn="r">
              <a:buClr>
                <a:srgbClr val="FFFFFF"/>
              </a:buClr>
              <a:buSzPts val="4800"/>
            </a:pPr>
            <a:endParaRPr lang="en-GB" sz="48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algn="r">
              <a:buClr>
                <a:srgbClr val="FFFFFF"/>
              </a:buClr>
              <a:buSzPts val="4800"/>
            </a:pPr>
            <a:r>
              <a:rPr lang="en-GB" sz="4800" dirty="0" err="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Acciones</a:t>
            </a:r>
            <a:r>
              <a:rPr lang="en-GB" sz="48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Proyecto </a:t>
            </a:r>
          </a:p>
          <a:p>
            <a:pPr algn="r">
              <a:buClr>
                <a:srgbClr val="FFFFFF"/>
              </a:buClr>
              <a:buSzPts val="4800"/>
            </a:pPr>
            <a:r>
              <a:rPr lang="en-GB" sz="48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MAC-CLIMA</a:t>
            </a:r>
            <a:endParaRPr lang="en-GB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</a:pPr>
            <a:endParaRPr dirty="0"/>
          </a:p>
        </p:txBody>
      </p:sp>
      <p:sp>
        <p:nvSpPr>
          <p:cNvPr id="128" name="Google Shape;128;p3"/>
          <p:cNvSpPr txBox="1"/>
          <p:nvPr/>
        </p:nvSpPr>
        <p:spPr>
          <a:xfrm>
            <a:off x="9255554" y="4522616"/>
            <a:ext cx="1844100" cy="13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Slab"/>
              <a:buNone/>
            </a:pPr>
            <a:endParaRPr sz="1200" b="0" i="0" u="none" strike="noStrike" cap="none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3776099" y="1123135"/>
            <a:ext cx="74769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 dirty="0"/>
          </a:p>
        </p:txBody>
      </p:sp>
      <p:sp>
        <p:nvSpPr>
          <p:cNvPr id="130" name="Google Shape;130;p3"/>
          <p:cNvSpPr/>
          <p:nvPr/>
        </p:nvSpPr>
        <p:spPr>
          <a:xfrm flipH="1">
            <a:off x="4650636" y="1123135"/>
            <a:ext cx="6546000" cy="3016200"/>
          </a:xfrm>
          <a:prstGeom prst="rect">
            <a:avLst/>
          </a:prstGeom>
          <a:noFill/>
          <a:ln w="28575" cap="flat" cmpd="sng">
            <a:solidFill>
              <a:srgbClr val="179B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70200" y="6181750"/>
            <a:ext cx="9008562" cy="57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7176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33A223F-4205-AB42-9DC7-3751238C34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415637" y="1468583"/>
            <a:ext cx="3948545" cy="1828800"/>
          </a:xfrm>
          <a:prstGeom prst="roundRect">
            <a:avLst/>
          </a:prstGeom>
          <a:noFill/>
          <a:ln w="28575"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>
                <a:solidFill>
                  <a:srgbClr val="2F528F"/>
                </a:solidFill>
              </a:rPr>
              <a:t>ACT 1.1.: Impulsar la cooperación institucional para desarrollar e implementar un marco colaborativo y metodológico de seguimiento del cambio climático mediante la observación meteorológica y oceanográfica</a:t>
            </a:r>
            <a:endParaRPr lang="fr-FR" sz="1400" dirty="0">
              <a:solidFill>
                <a:srgbClr val="2F528F"/>
              </a:solidFill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415637" y="3469495"/>
            <a:ext cx="3948545" cy="1351888"/>
          </a:xfrm>
          <a:prstGeom prst="roundRect">
            <a:avLst/>
          </a:prstGeom>
          <a:noFill/>
          <a:ln w="28575">
            <a:solidFill>
              <a:srgbClr val="179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>
                <a:solidFill>
                  <a:srgbClr val="179B9C"/>
                </a:solidFill>
              </a:rPr>
              <a:t>ACT 1.2.: Incrementar la capacitación técnica y humana de los actores responsables de la observación meteorológica y oceanográfica</a:t>
            </a:r>
            <a:endParaRPr lang="fr-FR" sz="1400" dirty="0">
              <a:solidFill>
                <a:srgbClr val="179B9C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415636" y="5006378"/>
            <a:ext cx="3948545" cy="153012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>
                <a:solidFill>
                  <a:srgbClr val="002060"/>
                </a:solidFill>
              </a:rPr>
              <a:t>ACT 1.3.: Armonizar las investigaciones científicas realizadas en el ámbito del cambio climático para coordinar los distintos grupos de investigación y maximizar los esfuerzos en el espacio de cooperación</a:t>
            </a:r>
            <a:endParaRPr lang="fr-FR" sz="1400" dirty="0">
              <a:solidFill>
                <a:srgbClr val="002060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022273" y="849288"/>
            <a:ext cx="1427018" cy="351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AÑO 2020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764833" y="854135"/>
            <a:ext cx="1427018" cy="351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AÑO 2021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332408" y="839656"/>
            <a:ext cx="1427018" cy="351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AÑO 2022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724399" y="2312993"/>
            <a:ext cx="4637965" cy="3328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accent5">
                    <a:lumMod val="50000"/>
                  </a:schemeClr>
                </a:solidFill>
              </a:rPr>
              <a:t>Encuentros de trabajo </a:t>
            </a:r>
            <a:endParaRPr lang="fr-FR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4724399" y="3873307"/>
            <a:ext cx="4637965" cy="347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79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accent5">
                    <a:lumMod val="50000"/>
                  </a:schemeClr>
                </a:solidFill>
              </a:rPr>
              <a:t>Formaciones Técnicas</a:t>
            </a:r>
            <a:endParaRPr lang="fr-FR" sz="1200" b="1" dirty="0">
              <a:solidFill>
                <a:srgbClr val="9A001D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4724401" y="4319899"/>
            <a:ext cx="4637963" cy="398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79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accent5">
                    <a:lumMod val="50000"/>
                  </a:schemeClr>
                </a:solidFill>
              </a:rPr>
              <a:t>Formaciones  en Terceros Países e Implantación de un Sistema de Alerta de polvo</a:t>
            </a:r>
            <a:endParaRPr lang="fr-FR" sz="1200" b="1" dirty="0">
              <a:solidFill>
                <a:srgbClr val="7030A0"/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4724399" y="5615148"/>
            <a:ext cx="4637962" cy="332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accent5">
                    <a:lumMod val="50000"/>
                  </a:schemeClr>
                </a:solidFill>
              </a:rPr>
              <a:t>Base de datos compartida</a:t>
            </a:r>
            <a:endParaRPr lang="fr-FR" sz="1200" dirty="0"/>
          </a:p>
        </p:txBody>
      </p:sp>
      <p:sp>
        <p:nvSpPr>
          <p:cNvPr id="23" name="Google Shape;204;p33"/>
          <p:cNvSpPr txBox="1">
            <a:spLocks/>
          </p:cNvSpPr>
          <p:nvPr/>
        </p:nvSpPr>
        <p:spPr>
          <a:xfrm>
            <a:off x="372092" y="81339"/>
            <a:ext cx="7698482" cy="74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tabLst/>
              <a:defRPr/>
            </a:pP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Fira Sans Extra Condensed Medium" panose="020B0604020202020204" charset="0"/>
                <a:sym typeface="Fira Sans Extra Condensed Medium"/>
              </a:rPr>
              <a:t>ACTIVIDADES – Objetivo Científico</a:t>
            </a: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Fira Sans Extra Condensed Medium" panose="020B0604020202020204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03820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33A223F-4205-AB42-9DC7-3751238C34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</p:spPr>
      </p:pic>
      <p:sp>
        <p:nvSpPr>
          <p:cNvPr id="23" name="Rectángulo redondeado 22"/>
          <p:cNvSpPr/>
          <p:nvPr/>
        </p:nvSpPr>
        <p:spPr>
          <a:xfrm>
            <a:off x="415637" y="1395075"/>
            <a:ext cx="3934691" cy="1944577"/>
          </a:xfrm>
          <a:prstGeom prst="roundRect">
            <a:avLst/>
          </a:prstGeom>
          <a:noFill/>
          <a:ln w="28575"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>
                <a:solidFill>
                  <a:srgbClr val="2F528F"/>
                </a:solidFill>
              </a:rPr>
              <a:t>ACT 2.1.: Elaborar diversos análisis de la vulnerabilidad para poder proponer y establecer medidas de adaptación y mitigación de los riesgos derivados del mismo y disminuir la vulnerabilidad de distintas áreas y sectores clave del espacio de cooperación</a:t>
            </a:r>
            <a:endParaRPr lang="fr-FR" sz="1400" dirty="0">
              <a:solidFill>
                <a:srgbClr val="2F528F"/>
              </a:solidFill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415636" y="3529383"/>
            <a:ext cx="3934691" cy="1748012"/>
          </a:xfrm>
          <a:prstGeom prst="roundRect">
            <a:avLst/>
          </a:prstGeom>
          <a:noFill/>
          <a:ln w="28575">
            <a:solidFill>
              <a:srgbClr val="179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>
                <a:solidFill>
                  <a:srgbClr val="179B9C"/>
                </a:solidFill>
              </a:rPr>
              <a:t>ACT 2.2.: Proponer el desarrollo de políticas y normativas de adaptación sobre el fenómeno del cambio climático para la protección de las poblaciones humanas, recursos e infraestructuras</a:t>
            </a:r>
            <a:endParaRPr lang="fr-FR" sz="1400" dirty="0">
              <a:solidFill>
                <a:srgbClr val="179B9C"/>
              </a:solidFill>
            </a:endParaRPr>
          </a:p>
        </p:txBody>
      </p:sp>
      <p:sp>
        <p:nvSpPr>
          <p:cNvPr id="27" name="Rectángulo redondeado 26"/>
          <p:cNvSpPr/>
          <p:nvPr/>
        </p:nvSpPr>
        <p:spPr>
          <a:xfrm>
            <a:off x="415637" y="5467126"/>
            <a:ext cx="3934691" cy="120605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>
                <a:solidFill>
                  <a:srgbClr val="002060"/>
                </a:solidFill>
              </a:rPr>
              <a:t>ACT 2.3.: Fortalecer las capacidades de los organismos públicos locales y regionales para desarrollar e implementar medidas destinadas a prevenir y mitigar los efectos</a:t>
            </a:r>
          </a:p>
          <a:p>
            <a:r>
              <a:rPr lang="es-ES" sz="1400" dirty="0">
                <a:solidFill>
                  <a:srgbClr val="002060"/>
                </a:solidFill>
              </a:rPr>
              <a:t>negativos originados por el cambio climático</a:t>
            </a:r>
            <a:endParaRPr lang="fr-FR" sz="1400" dirty="0">
              <a:solidFill>
                <a:srgbClr val="002060"/>
              </a:solidFill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4571999" y="1958842"/>
            <a:ext cx="4421875" cy="345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rgbClr val="002060"/>
                </a:solidFill>
              </a:rPr>
              <a:t>Estudio impacto cambio climático en el ciclo del agua </a:t>
            </a:r>
            <a:endParaRPr lang="fr-FR" sz="1200" b="1" dirty="0">
              <a:solidFill>
                <a:srgbClr val="00B0F0"/>
              </a:solidFill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4572000" y="2575574"/>
            <a:ext cx="4421875" cy="3944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rgbClr val="002060"/>
                </a:solidFill>
              </a:rPr>
              <a:t>Diseño óptimo de estrategias y políticas de adaptación al CC</a:t>
            </a:r>
            <a:endParaRPr lang="fr-FR" sz="1200" b="1" dirty="0">
              <a:solidFill>
                <a:srgbClr val="993366"/>
              </a:solidFill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4572000" y="4845180"/>
            <a:ext cx="4421875" cy="3993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79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rgbClr val="002060"/>
                </a:solidFill>
              </a:rPr>
              <a:t>Definición de </a:t>
            </a:r>
            <a:r>
              <a:rPr lang="es-ES" sz="1200" dirty="0" err="1">
                <a:solidFill>
                  <a:srgbClr val="002060"/>
                </a:solidFill>
              </a:rPr>
              <a:t>ecordenanzas</a:t>
            </a:r>
            <a:r>
              <a:rPr lang="es-ES" sz="1200" dirty="0">
                <a:solidFill>
                  <a:srgbClr val="002060"/>
                </a:solidFill>
              </a:rPr>
              <a:t> para el ciclo del agua</a:t>
            </a:r>
            <a:endParaRPr lang="fr-FR" sz="1200" b="1" dirty="0">
              <a:solidFill>
                <a:srgbClr val="00B0F0"/>
              </a:solidFill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4572000" y="4358702"/>
            <a:ext cx="4421875" cy="3545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79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 </a:t>
            </a:r>
            <a:r>
              <a:rPr lang="es-ES" sz="1200" dirty="0">
                <a:solidFill>
                  <a:srgbClr val="002060"/>
                </a:solidFill>
              </a:rPr>
              <a:t>Informe sobre un Sistema Regional de Inventario de Emisiones </a:t>
            </a:r>
            <a:endParaRPr lang="fr-FR" sz="1200" b="1" dirty="0">
              <a:solidFill>
                <a:srgbClr val="339933"/>
              </a:solidFill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4572000" y="5883286"/>
            <a:ext cx="4421875" cy="3737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rgbClr val="002060"/>
                </a:solidFill>
              </a:rPr>
              <a:t> Formaciones a agentes clave que puedan convertirse en coordinadores o promotores del Pacto de Los Alcaldes </a:t>
            </a:r>
            <a:endParaRPr lang="fr-FR" sz="1200" b="1" dirty="0">
              <a:solidFill>
                <a:srgbClr val="339933"/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5022273" y="849288"/>
            <a:ext cx="1427018" cy="351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AÑO 2020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7764833" y="854135"/>
            <a:ext cx="1427018" cy="351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AÑO 2021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10332408" y="839656"/>
            <a:ext cx="1427018" cy="351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AÑO 2022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2" name="Google Shape;204;p33"/>
          <p:cNvSpPr txBox="1">
            <a:spLocks/>
          </p:cNvSpPr>
          <p:nvPr/>
        </p:nvSpPr>
        <p:spPr>
          <a:xfrm>
            <a:off x="372094" y="81339"/>
            <a:ext cx="6956358" cy="74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tabLst/>
              <a:defRPr/>
            </a:pP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Fira Sans Extra Condensed Medium" panose="020B0604020202020204" charset="0"/>
                <a:sym typeface="Fira Sans Extra Condensed Medium"/>
              </a:rPr>
              <a:t>ACTIVIDADES – Objetivo Institucional</a:t>
            </a: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Fira Sans Extra Condensed Medium" panose="020B0604020202020204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8153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33A223F-4205-AB42-9DC7-3751238C34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</p:spPr>
      </p:pic>
      <p:sp>
        <p:nvSpPr>
          <p:cNvPr id="28" name="Rectángulo redondeado 27"/>
          <p:cNvSpPr/>
          <p:nvPr/>
        </p:nvSpPr>
        <p:spPr>
          <a:xfrm>
            <a:off x="415637" y="1648692"/>
            <a:ext cx="3934691" cy="1590898"/>
          </a:xfrm>
          <a:prstGeom prst="roundRect">
            <a:avLst/>
          </a:prstGeom>
          <a:noFill/>
          <a:ln w="28575"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>
                <a:solidFill>
                  <a:srgbClr val="2F528F"/>
                </a:solidFill>
              </a:rPr>
              <a:t>ACT 3.1. Conocer la percepción sobre el cambio climático que tiene la población con el propósito de promover y fortalecer el proceso de adaptación y mitigación, sensibilización y apropiación social del conocimiento asociado al fenómeno</a:t>
            </a:r>
            <a:endParaRPr lang="fr-FR" sz="1400" dirty="0">
              <a:solidFill>
                <a:srgbClr val="2F528F"/>
              </a:solidFill>
            </a:endParaRPr>
          </a:p>
        </p:txBody>
      </p:sp>
      <p:sp>
        <p:nvSpPr>
          <p:cNvPr id="29" name="Rectángulo redondeado 28"/>
          <p:cNvSpPr/>
          <p:nvPr/>
        </p:nvSpPr>
        <p:spPr>
          <a:xfrm>
            <a:off x="415637" y="3682937"/>
            <a:ext cx="3934691" cy="2547848"/>
          </a:xfrm>
          <a:prstGeom prst="roundRect">
            <a:avLst/>
          </a:prstGeom>
          <a:noFill/>
          <a:ln w="28575">
            <a:solidFill>
              <a:srgbClr val="179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>
                <a:solidFill>
                  <a:srgbClr val="179B9C"/>
                </a:solidFill>
              </a:rPr>
              <a:t>ACT 3.2. Desarrollar e implementar una estrategia de sensibilización y difusión que</a:t>
            </a:r>
          </a:p>
          <a:p>
            <a:r>
              <a:rPr lang="es-ES" sz="1400" dirty="0">
                <a:solidFill>
                  <a:srgbClr val="179B9C"/>
                </a:solidFill>
              </a:rPr>
              <a:t>contribuya a mejorar el conocimiento asociado al fenómeno del cambio climático</a:t>
            </a:r>
          </a:p>
          <a:p>
            <a:r>
              <a:rPr lang="es-ES" sz="1400" dirty="0">
                <a:solidFill>
                  <a:srgbClr val="179B9C"/>
                </a:solidFill>
              </a:rPr>
              <a:t>entre la ciudadanía, las administraciones locales y entidades empresariales del</a:t>
            </a:r>
          </a:p>
          <a:p>
            <a:r>
              <a:rPr lang="es-ES" sz="1400" dirty="0">
                <a:solidFill>
                  <a:srgbClr val="179B9C"/>
                </a:solidFill>
              </a:rPr>
              <a:t>espacio de cooperación</a:t>
            </a:r>
            <a:endParaRPr lang="fr-FR" sz="1400" dirty="0">
              <a:solidFill>
                <a:srgbClr val="179B9C"/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4609139" y="1687420"/>
            <a:ext cx="4960568" cy="366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rgbClr val="002060"/>
                </a:solidFill>
              </a:rPr>
              <a:t>Encuestas de percepción del cambio climático </a:t>
            </a:r>
            <a:endParaRPr lang="fr-FR" sz="1200" b="1" dirty="0">
              <a:solidFill>
                <a:srgbClr val="9A001D"/>
              </a:solidFill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4609138" y="2178828"/>
            <a:ext cx="4960567" cy="4669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rgbClr val="002060"/>
                </a:solidFill>
              </a:rPr>
              <a:t>Evaluación de preferencias de la población residente y los turistas de una parte del espacio de cooperación  (</a:t>
            </a:r>
            <a:r>
              <a:rPr lang="es-ES" sz="1200" dirty="0" err="1">
                <a:solidFill>
                  <a:srgbClr val="002060"/>
                </a:solidFill>
              </a:rPr>
              <a:t>focus</a:t>
            </a:r>
            <a:r>
              <a:rPr lang="es-ES" sz="1200" dirty="0">
                <a:solidFill>
                  <a:srgbClr val="002060"/>
                </a:solidFill>
              </a:rPr>
              <a:t> </a:t>
            </a:r>
            <a:r>
              <a:rPr lang="es-ES" sz="1200" dirty="0" err="1">
                <a:solidFill>
                  <a:srgbClr val="002060"/>
                </a:solidFill>
              </a:rPr>
              <a:t>groups</a:t>
            </a:r>
            <a:r>
              <a:rPr lang="es-ES" sz="1200" dirty="0">
                <a:solidFill>
                  <a:srgbClr val="002060"/>
                </a:solidFill>
              </a:rPr>
              <a:t> y encuestas) </a:t>
            </a:r>
            <a:endParaRPr lang="fr-FR" sz="1200" b="1" dirty="0">
              <a:solidFill>
                <a:srgbClr val="993366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4609139" y="3749159"/>
            <a:ext cx="4960568" cy="4561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79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rgbClr val="002060"/>
                </a:solidFill>
              </a:rPr>
              <a:t>Elaboración de estrategias de sensibilización, difusión, comunicación y sensibilización</a:t>
            </a:r>
            <a:endParaRPr lang="fr-FR" sz="1200" b="1" dirty="0">
              <a:solidFill>
                <a:srgbClr val="339933"/>
              </a:solidFill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4609139" y="4369444"/>
            <a:ext cx="4960568" cy="448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79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rgbClr val="002060"/>
                </a:solidFill>
              </a:rPr>
              <a:t>Celebración de varias formaciones dirigidas a los medios de comunicación y grupos de interés</a:t>
            </a:r>
            <a:endParaRPr lang="fr-FR" sz="1200" b="1" dirty="0">
              <a:solidFill>
                <a:srgbClr val="002060"/>
              </a:solidFill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4609139" y="5088503"/>
            <a:ext cx="4960568" cy="4011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79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rgbClr val="002060"/>
                </a:solidFill>
              </a:rPr>
              <a:t>APP de sensibilización dirigida primordialmente a los turistas </a:t>
            </a:r>
            <a:endParaRPr lang="fr-FR" sz="1200" b="1" dirty="0">
              <a:solidFill>
                <a:srgbClr val="FF79BC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5022273" y="849288"/>
            <a:ext cx="1427018" cy="351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AÑO 2020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7764833" y="854135"/>
            <a:ext cx="1427018" cy="351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AÑO 2021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0332408" y="839656"/>
            <a:ext cx="1427018" cy="351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AÑO 2022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2" name="Google Shape;204;p33"/>
          <p:cNvSpPr txBox="1">
            <a:spLocks/>
          </p:cNvSpPr>
          <p:nvPr/>
        </p:nvSpPr>
        <p:spPr>
          <a:xfrm>
            <a:off x="372093" y="81339"/>
            <a:ext cx="5604638" cy="74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tabLst/>
              <a:defRPr/>
            </a:pP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Fira Sans Extra Condensed Medium" panose="020B0604020202020204" charset="0"/>
                <a:sym typeface="Fira Sans Extra Condensed Medium"/>
              </a:rPr>
              <a:t>ACTIVIDADES – </a:t>
            </a:r>
            <a:r>
              <a:rPr lang="es-ES" sz="3200" dirty="0">
                <a:solidFill>
                  <a:schemeClr val="bg1">
                    <a:lumMod val="75000"/>
                  </a:schemeClr>
                </a:solidFill>
                <a:latin typeface="Fira Sans Extra Condensed Medium" panose="020B0604020202020204" charset="0"/>
              </a:rPr>
              <a:t>Objetivo </a:t>
            </a: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Fira Sans Extra Condensed Medium" panose="020B0604020202020204" charset="0"/>
                <a:sym typeface="Fira Sans Extra Condensed Medium"/>
              </a:rPr>
              <a:t>Social</a:t>
            </a: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Fira Sans Extra Condensed Medium" panose="020B0604020202020204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971565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888</Words>
  <Application>Microsoft Office PowerPoint</Application>
  <PresentationFormat>Panorámica</PresentationFormat>
  <Paragraphs>152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Fira Sans Extra Condensed Medium</vt:lpstr>
      <vt:lpstr>Roboto Slab</vt:lpstr>
      <vt:lpstr>Arial</vt:lpstr>
      <vt:lpstr>Calibri</vt:lpstr>
      <vt:lpstr>Tw Cen MT</vt:lpstr>
      <vt:lpstr>Tema de Office</vt:lpstr>
      <vt:lpstr>Sistema de observación meteorológica y oceánica como herramienta para el fomento de la resiliencia y adaptación al cambio climático en el espacio de cooperación (MAC-CLIMA) </vt:lpstr>
      <vt:lpstr>ÍNDICE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Meteorological and Oceanic Observation System as a Tool to Promote Resilience and Adaptation to Climate Change in the Cooperation Space (MAC-CLIMA)</dc:title>
  <dc:creator>Usuario de Microsoft Office</dc:creator>
  <cp:lastModifiedBy>Celia Murcia</cp:lastModifiedBy>
  <cp:revision>14</cp:revision>
  <dcterms:created xsi:type="dcterms:W3CDTF">2020-02-25T12:45:58Z</dcterms:created>
  <dcterms:modified xsi:type="dcterms:W3CDTF">2022-05-16T20:59:21Z</dcterms:modified>
</cp:coreProperties>
</file>