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9753600" cx="13004800"/>
  <p:notesSz cx="6858000" cy="9144000"/>
  <p:embeddedFontLst>
    <p:embeddedFont>
      <p:font typeface="Helvetica Neue"/>
      <p:regular r:id="rId25"/>
      <p:bold r:id="rId26"/>
      <p:italic r:id="rId27"/>
      <p:boldItalic r:id="rId28"/>
    </p:embeddedFont>
    <p:embeddedFont>
      <p:font typeface="Helvetica Neue Ligh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3" roundtripDataSignature="AMtx7mhGie983tKVNL/8yNOt6KAfqeWF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Ligh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Light-italic.fntdata"/><Relationship Id="rId30" Type="http://schemas.openxmlformats.org/officeDocument/2006/relationships/font" Target="fonts/HelveticaNeueLight-bold.fntdata"/><Relationship Id="rId11" Type="http://schemas.openxmlformats.org/officeDocument/2006/relationships/slide" Target="slides/slide7.xml"/><Relationship Id="rId33" Type="http://customschemas.google.com/relationships/presentationmetadata" Target="metadata"/><Relationship Id="rId10" Type="http://schemas.openxmlformats.org/officeDocument/2006/relationships/slide" Target="slides/slide6.xml"/><Relationship Id="rId32" Type="http://schemas.openxmlformats.org/officeDocument/2006/relationships/font" Target="fonts/HelveticaNeueLight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877838f19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12877838f1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" name="Google Shape;67;g12877838f1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12" name="Google Shape;12;p21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ñetas">
  <p:cSld name="Viñeta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/>
          <p:nvPr>
            <p:ph idx="1" type="body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5" name="Google Shape;45;p30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otos">
  <p:cSld name="3 foto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1"/>
          <p:cNvSpPr/>
          <p:nvPr>
            <p:ph idx="2" type="pic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31"/>
          <p:cNvSpPr/>
          <p:nvPr>
            <p:ph idx="3" type="pic"/>
          </p:nvPr>
        </p:nvSpPr>
        <p:spPr>
          <a:xfrm>
            <a:off x="6724518" y="889000"/>
            <a:ext cx="5334003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31"/>
          <p:cNvSpPr/>
          <p:nvPr>
            <p:ph idx="4" type="pic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31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">
  <p:cSld name="Cita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2"/>
          <p:cNvSpPr txBox="1"/>
          <p:nvPr>
            <p:ph idx="1" type="body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-3429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Char char="•"/>
              <a:defRPr sz="2400"/>
            </a:lvl2pPr>
            <a:lvl3pPr indent="-3429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Char char="•"/>
              <a:defRPr sz="2400"/>
            </a:lvl3pPr>
            <a:lvl4pPr indent="-3429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Char char="•"/>
              <a:defRPr sz="2400"/>
            </a:lvl4pPr>
            <a:lvl5pPr indent="-3429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Char char="•"/>
              <a:defRPr sz="24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2" type="body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54" name="Google Shape;54;p32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">
  <p:cSld name="Foto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/>
          <p:nvPr>
            <p:ph idx="2" type="pic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33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TITLE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2877838f19_0_88"/>
          <p:cNvSpPr txBox="1"/>
          <p:nvPr>
            <p:ph type="ctrTitle"/>
          </p:nvPr>
        </p:nvSpPr>
        <p:spPr>
          <a:xfrm>
            <a:off x="1625600" y="1596250"/>
            <a:ext cx="9753600" cy="3395700"/>
          </a:xfrm>
          <a:prstGeom prst="rect">
            <a:avLst/>
          </a:prstGeom>
          <a:noFill/>
          <a:ln>
            <a:noFill/>
          </a:ln>
        </p:spPr>
        <p:txBody>
          <a:bodyPr anchorCtr="0" anchor="b" bIns="54175" lIns="108350" spcFirstLastPara="1" rIns="108350" wrap="square" tIns="541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100"/>
              <a:buFont typeface="Calibri"/>
              <a:buNone/>
              <a:defRPr sz="7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60" name="Google Shape;60;g12877838f19_0_88"/>
          <p:cNvSpPr txBox="1"/>
          <p:nvPr>
            <p:ph idx="1" type="subTitle"/>
          </p:nvPr>
        </p:nvSpPr>
        <p:spPr>
          <a:xfrm>
            <a:off x="1625600" y="5122898"/>
            <a:ext cx="9753600" cy="23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108350" spcFirstLastPara="1" rIns="108350" wrap="square" tIns="54175">
            <a:normAutofit/>
          </a:bodyPr>
          <a:lstStyle>
            <a:lvl1pPr lv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3pPr>
            <a:lvl4pPr lvl="3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4pPr>
            <a:lvl5pPr lvl="4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5pPr>
            <a:lvl6pPr lvl="5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6pPr>
            <a:lvl7pPr lvl="6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7pPr>
            <a:lvl8pPr lvl="7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8pPr>
            <a:lvl9pPr lvl="8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9pPr>
          </a:lstStyle>
          <a:p/>
        </p:txBody>
      </p:sp>
      <p:sp>
        <p:nvSpPr>
          <p:cNvPr id="61" name="Google Shape;61;g12877838f19_0_88"/>
          <p:cNvSpPr txBox="1"/>
          <p:nvPr>
            <p:ph idx="10" type="dt"/>
          </p:nvPr>
        </p:nvSpPr>
        <p:spPr>
          <a:xfrm>
            <a:off x="894080" y="9040142"/>
            <a:ext cx="29262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175" lIns="108350" spcFirstLastPara="1" rIns="108350" wrap="square" tIns="541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62" name="Google Shape;62;g12877838f19_0_88"/>
          <p:cNvSpPr txBox="1"/>
          <p:nvPr>
            <p:ph idx="11" type="ftr"/>
          </p:nvPr>
        </p:nvSpPr>
        <p:spPr>
          <a:xfrm>
            <a:off x="4307840" y="9040142"/>
            <a:ext cx="43890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175" lIns="108350" spcFirstLastPara="1" rIns="108350" wrap="square" tIns="541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63" name="Google Shape;63;g12877838f19_0_88"/>
          <p:cNvSpPr txBox="1"/>
          <p:nvPr>
            <p:ph idx="12" type="sldNum"/>
          </p:nvPr>
        </p:nvSpPr>
        <p:spPr>
          <a:xfrm>
            <a:off x="9184640" y="9040142"/>
            <a:ext cx="29262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175" lIns="108350" spcFirstLastPara="1" rIns="108350" wrap="square" tIns="541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centro)">
  <p:cSld name="Título (centro)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2" type="sldNum"/>
          </p:nvPr>
        </p:nvSpPr>
        <p:spPr>
          <a:xfrm>
            <a:off x="9046503" y="8901384"/>
            <a:ext cx="273605" cy="277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horizontal)">
  <p:cSld name="Foto (horizontal)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/>
          <p:nvPr>
            <p:ph idx="2" type="pic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4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24"/>
          <p:cNvSpPr txBox="1"/>
          <p:nvPr>
            <p:ph idx="1" type="body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2" name="Google Shape;22;p24"/>
          <p:cNvSpPr txBox="1"/>
          <p:nvPr>
            <p:ph idx="12" type="sldNum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centro)">
  <p:cSld name="Título (centro) 2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vertical)">
  <p:cSld name="Foto (vertical)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6"/>
          <p:cNvSpPr/>
          <p:nvPr>
            <p:ph idx="2" type="pic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26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 Light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" type="body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0" name="Google Shape;30;p26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arriba)">
  <p:cSld name="Título (arriba)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27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viñetas">
  <p:cSld name="Título y viñeta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" type="body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7" name="Google Shape;37;p28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viñetas y foto">
  <p:cSld name="Título, viñetas y foto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/>
          <p:nvPr>
            <p:ph idx="2" type="pic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29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1" type="body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/>
            </a:lvl1pPr>
            <a:lvl2pPr indent="-36195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/>
            </a:lvl2pPr>
            <a:lvl3pPr indent="-36195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/>
            </a:lvl3pPr>
            <a:lvl4pPr indent="-361950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/>
            </a:lvl4pPr>
            <a:lvl5pPr indent="-36195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/>
            </a:lvl5pPr>
            <a:lvl6pPr indent="-31432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b="0" i="0" sz="8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b="0" i="0" sz="8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b="0" i="0" sz="8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b="0" i="0" sz="8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b="0" i="0" sz="8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b="0" i="0" sz="8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b="0" i="0" sz="8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b="0" i="0" sz="8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b="0" i="0" sz="8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00050" lvl="0" marL="457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400050" lvl="1" marL="914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400050" lvl="2" marL="1371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400050" lvl="3" marL="1828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400050" lvl="4" marL="22860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400050" lvl="5" marL="2743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400050" lvl="6" marL="3200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400050" lvl="7" marL="3657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400050" lvl="8" marL="4114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2" type="sldNum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b="0" i="0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27.jpg"/><Relationship Id="rId5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14.png"/><Relationship Id="rId5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.jp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g12877838f1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69476"/>
            <a:ext cx="5581228" cy="138175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g12877838f19_0_0"/>
          <p:cNvSpPr/>
          <p:nvPr/>
        </p:nvSpPr>
        <p:spPr>
          <a:xfrm>
            <a:off x="5542275" y="0"/>
            <a:ext cx="7821600" cy="8521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54175" lIns="108350" spcFirstLastPara="1" rIns="108350" wrap="square" tIns="541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g12877838f19_0_0"/>
          <p:cNvPicPr preferRelativeResize="0"/>
          <p:nvPr/>
        </p:nvPicPr>
        <p:blipFill rotWithShape="1">
          <a:blip r:embed="rId4">
            <a:alphaModFix/>
          </a:blip>
          <a:srcRect b="1127" l="22815" r="0" t="0"/>
          <a:stretch/>
        </p:blipFill>
        <p:spPr>
          <a:xfrm>
            <a:off x="696297" y="274527"/>
            <a:ext cx="3968101" cy="89516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877838f19_0_0"/>
          <p:cNvSpPr txBox="1"/>
          <p:nvPr>
            <p:ph idx="1" type="subTitle"/>
          </p:nvPr>
        </p:nvSpPr>
        <p:spPr>
          <a:xfrm>
            <a:off x="7989248" y="3123700"/>
            <a:ext cx="29871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108350" spcFirstLastPara="1" rIns="108350" wrap="square" tIns="541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ts val="2400"/>
              <a:buNone/>
            </a:pPr>
            <a:r>
              <a:rPr b="1" lang="en-US" sz="2400">
                <a:solidFill>
                  <a:srgbClr val="178B9B"/>
                </a:solidFill>
                <a:latin typeface="Arial"/>
                <a:ea typeface="Arial"/>
                <a:cs typeface="Arial"/>
                <a:sym typeface="Arial"/>
              </a:rPr>
              <a:t>(MAC2/3.5b/254)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g12877838f1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5844" y="2009954"/>
            <a:ext cx="2569008" cy="286444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g12877838f19_0_0"/>
          <p:cNvSpPr txBox="1"/>
          <p:nvPr>
            <p:ph type="ctrTitle"/>
          </p:nvPr>
        </p:nvSpPr>
        <p:spPr>
          <a:xfrm>
            <a:off x="5886705" y="846539"/>
            <a:ext cx="6877800" cy="19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108350" spcFirstLastPara="1" rIns="108350" wrap="square" tIns="541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8B9B"/>
              </a:buClr>
              <a:buSzPts val="2800"/>
              <a:buNone/>
            </a:pPr>
            <a:r>
              <a:rPr b="1" lang="en-US" sz="2800">
                <a:solidFill>
                  <a:srgbClr val="178B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Sistema de observación meteorológica y oceánica como herramienta para el fomento de la resiliencia y adaptación al cambio climático en el espacio de cooperación (MAC-CLIMA)</a:t>
            </a:r>
            <a:br>
              <a:rPr b="1" lang="en-US" sz="28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2800">
              <a:solidFill>
                <a:srgbClr val="178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g12877838f19_0_0"/>
          <p:cNvSpPr txBox="1"/>
          <p:nvPr/>
        </p:nvSpPr>
        <p:spPr>
          <a:xfrm>
            <a:off x="5658714" y="3964927"/>
            <a:ext cx="7257000" cy="30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108350" spcFirstLastPara="1" rIns="108350" wrap="square" tIns="541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7F7F7F"/>
                </a:solidFill>
              </a:rPr>
              <a:t>Taller de formación técnico MAC-CLIMA sobre</a:t>
            </a:r>
            <a:endParaRPr b="1" sz="2400">
              <a:solidFill>
                <a:srgbClr val="7F7F7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1" lang="en-US" sz="2400">
                <a:solidFill>
                  <a:srgbClr val="7F7F7F"/>
                </a:solidFill>
              </a:rPr>
              <a:t>meteorología y oceanografía para entender el cambio</a:t>
            </a:r>
            <a:endParaRPr b="1" sz="2400">
              <a:solidFill>
                <a:srgbClr val="7F7F7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1" lang="en-US" sz="2400">
                <a:solidFill>
                  <a:srgbClr val="7F7F7F"/>
                </a:solidFill>
              </a:rPr>
              <a:t>climático</a:t>
            </a:r>
            <a:endParaRPr b="1" sz="24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en-US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17 y 18 de Mayo, 2022 </a:t>
            </a:r>
            <a:endParaRPr b="0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9.00 – 12.00 horas</a:t>
            </a:r>
            <a:endParaRPr b="0" i="0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Online</a:t>
            </a:r>
            <a:endParaRPr b="0" i="0" sz="2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g12877838f19_0_0"/>
          <p:cNvSpPr txBox="1"/>
          <p:nvPr/>
        </p:nvSpPr>
        <p:spPr>
          <a:xfrm>
            <a:off x="6667377" y="7843000"/>
            <a:ext cx="62154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350" lIns="108350" spcFirstLastPara="1" rIns="108350" wrap="square" tIns="10835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EL 85 POR CIENTO DEL PROYECTO ESTÁ COFINANCIADO CON LOS FONDOS FEDER</a:t>
            </a:r>
            <a:endParaRPr sz="17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g12877838f1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1884" y="8642385"/>
            <a:ext cx="11827203" cy="81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sentación Boya2.jpg" id="130" name="Google Shape;13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78818" y="-29798"/>
            <a:ext cx="14715194" cy="9813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-20201019-WA0042 (1).jpg" id="135" name="Google Shape;13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37181" y="-211458"/>
            <a:ext cx="18091581" cy="10176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fografia CanBIO.jpg" id="140" name="Google Shape;14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6630" y="-332026"/>
            <a:ext cx="13149267" cy="1076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PF Angelotes en La Graciosa.00_03_52_21.Imagen fija011.jpg" id="145" name="Google Shape;145;p12"/>
          <p:cNvPicPr preferRelativeResize="0"/>
          <p:nvPr/>
        </p:nvPicPr>
        <p:blipFill rotWithShape="1">
          <a:blip r:embed="rId3">
            <a:alphaModFix/>
          </a:blip>
          <a:srcRect b="0" l="4955" r="18666" t="0"/>
          <a:stretch/>
        </p:blipFill>
        <p:spPr>
          <a:xfrm>
            <a:off x="-119448" y="-18612"/>
            <a:ext cx="13243698" cy="975376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2"/>
          <p:cNvSpPr txBox="1"/>
          <p:nvPr/>
        </p:nvSpPr>
        <p:spPr>
          <a:xfrm>
            <a:off x="128287" y="80451"/>
            <a:ext cx="5782687" cy="88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</a:pPr>
            <a:r>
              <a:rPr b="0" i="1" lang="en-US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Squatina squatina</a:t>
            </a:r>
            <a:endParaRPr/>
          </a:p>
        </p:txBody>
      </p:sp>
      <p:pic>
        <p:nvPicPr>
          <p:cNvPr descr="Imagen" id="147" name="Google Shape;147;p12"/>
          <p:cNvPicPr preferRelativeResize="0"/>
          <p:nvPr/>
        </p:nvPicPr>
        <p:blipFill rotWithShape="1">
          <a:blip r:embed="rId4">
            <a:alphaModFix/>
          </a:blip>
          <a:srcRect b="63691" l="47854" r="0" t="0"/>
          <a:stretch/>
        </p:blipFill>
        <p:spPr>
          <a:xfrm>
            <a:off x="9992110" y="254466"/>
            <a:ext cx="2637944" cy="2586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atina squatina.png" id="148" name="Google Shape;14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10099" y="6067107"/>
            <a:ext cx="5782687" cy="3657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PF Angelotes en La Graciosa.00_07_57_14.Imagen fija028.jpg" id="153" name="Google Shape;15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95659" y="5712640"/>
            <a:ext cx="8232425" cy="46307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0092235.JPG" id="154" name="Google Shape;15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813" y="-354142"/>
            <a:ext cx="7449286" cy="5586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PF Angelotes en La Graciosa.00_08_24_20.Imagen fija031.jpg" id="155" name="Google Shape;155;p13"/>
          <p:cNvPicPr preferRelativeResize="0"/>
          <p:nvPr/>
        </p:nvPicPr>
        <p:blipFill rotWithShape="1">
          <a:blip r:embed="rId5">
            <a:alphaModFix/>
          </a:blip>
          <a:srcRect b="0" l="0" r="13748" t="0"/>
          <a:stretch/>
        </p:blipFill>
        <p:spPr>
          <a:xfrm>
            <a:off x="5953990" y="2750878"/>
            <a:ext cx="7100507" cy="4630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fografia CanBIO.jpg" id="160" name="Google Shape;16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6630" y="-332026"/>
            <a:ext cx="13149267" cy="1076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20-09-09 a las 18.18.09.png" id="165" name="Google Shape;165;p15"/>
          <p:cNvPicPr preferRelativeResize="0"/>
          <p:nvPr/>
        </p:nvPicPr>
        <p:blipFill rotWithShape="1">
          <a:blip r:embed="rId3">
            <a:alphaModFix/>
          </a:blip>
          <a:srcRect b="0" l="7093" r="17216" t="0"/>
          <a:stretch/>
        </p:blipFill>
        <p:spPr>
          <a:xfrm>
            <a:off x="-26901" y="-87947"/>
            <a:ext cx="13165341" cy="982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5"/>
          <p:cNvSpPr txBox="1"/>
          <p:nvPr/>
        </p:nvSpPr>
        <p:spPr>
          <a:xfrm>
            <a:off x="128287" y="80451"/>
            <a:ext cx="5782687" cy="88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</a:pPr>
            <a:r>
              <a:rPr b="0" i="1" lang="en-US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Gymnura altavela</a:t>
            </a:r>
            <a:endParaRPr/>
          </a:p>
        </p:txBody>
      </p:sp>
      <p:pic>
        <p:nvPicPr>
          <p:cNvPr descr="Imagen" id="167" name="Google Shape;167;p15"/>
          <p:cNvPicPr preferRelativeResize="0"/>
          <p:nvPr/>
        </p:nvPicPr>
        <p:blipFill rotWithShape="1">
          <a:blip r:embed="rId4">
            <a:alphaModFix/>
          </a:blip>
          <a:srcRect b="63691" l="47854" r="0" t="0"/>
          <a:stretch/>
        </p:blipFill>
        <p:spPr>
          <a:xfrm>
            <a:off x="9992110" y="254466"/>
            <a:ext cx="2637944" cy="2586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ymnura altavela.png" id="168" name="Google Shape;168;p15"/>
          <p:cNvPicPr preferRelativeResize="0"/>
          <p:nvPr/>
        </p:nvPicPr>
        <p:blipFill rotWithShape="1">
          <a:blip r:embed="rId5">
            <a:alphaModFix/>
          </a:blip>
          <a:srcRect b="0" l="13277" r="17276" t="0"/>
          <a:stretch/>
        </p:blipFill>
        <p:spPr>
          <a:xfrm>
            <a:off x="-97076" y="6305363"/>
            <a:ext cx="4341955" cy="3441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ntelinas 3.jpeg" id="173" name="Google Shape;17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6858" y="919661"/>
            <a:ext cx="10008039" cy="7510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telina3.jpg" id="174" name="Google Shape;17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26332" y="-2"/>
            <a:ext cx="7317518" cy="975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fografia CanBIO.jpg" id="179" name="Google Shape;17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6630" y="-332026"/>
            <a:ext cx="13149267" cy="1076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_0167.JPG" id="184" name="Google Shape;18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78857" y="-84452"/>
            <a:ext cx="14883758" cy="9922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puesta CanBIO [sp].pdf" id="82" name="Google Shape;82;p1"/>
          <p:cNvPicPr preferRelativeResize="0"/>
          <p:nvPr/>
        </p:nvPicPr>
        <p:blipFill rotWithShape="1">
          <a:blip r:embed="rId3">
            <a:alphaModFix/>
          </a:blip>
          <a:srcRect b="73655" l="38007" r="0" t="5217"/>
          <a:stretch/>
        </p:blipFill>
        <p:spPr>
          <a:xfrm>
            <a:off x="3695307" y="-651866"/>
            <a:ext cx="5121758" cy="246864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 txBox="1"/>
          <p:nvPr>
            <p:ph idx="4294967295" type="ctrTitle"/>
          </p:nvPr>
        </p:nvSpPr>
        <p:spPr>
          <a:xfrm>
            <a:off x="571500" y="1875994"/>
            <a:ext cx="11861800" cy="73685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9"/>
              <a:buFont typeface="Helvetica Neue Light"/>
              <a:buNone/>
            </a:pPr>
            <a:r>
              <a:rPr b="0" i="0" lang="en-US" sz="3359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Monitorización del cambio global para la protección de especies</a:t>
            </a:r>
            <a:endParaRPr/>
          </a:p>
        </p:txBody>
      </p:sp>
      <p:sp>
        <p:nvSpPr>
          <p:cNvPr id="84" name="Google Shape;84;p1"/>
          <p:cNvSpPr txBox="1"/>
          <p:nvPr/>
        </p:nvSpPr>
        <p:spPr>
          <a:xfrm>
            <a:off x="571500" y="3257098"/>
            <a:ext cx="11861800" cy="1478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600"/>
              <a:buFont typeface="Helvetica Neue"/>
              <a:buNone/>
            </a:pPr>
            <a:r>
              <a:rPr b="0" i="0" lang="en-US" sz="2600" u="none" cap="none" strike="noStrike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Dr. Javier Almunia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600"/>
              <a:buFont typeface="Helvetica Neue"/>
              <a:buNone/>
            </a:pPr>
            <a:r>
              <a:t/>
            </a:r>
            <a:endParaRPr b="0" i="0" sz="2600" u="none" cap="none" strike="noStrike">
              <a:solidFill>
                <a:srgbClr val="7474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800"/>
              <a:buFont typeface="Helvetica Neue"/>
              <a:buNone/>
            </a:pPr>
            <a:r>
              <a:rPr b="0" i="0" lang="en-US" sz="1800" u="none" cap="none" strike="noStrike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Loro Parque Fundación</a:t>
            </a:r>
            <a:endParaRPr/>
          </a:p>
        </p:txBody>
      </p:sp>
      <p:pic>
        <p:nvPicPr>
          <p:cNvPr descr="image58.jpeg"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5410" y="7523305"/>
            <a:ext cx="3145114" cy="2394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LPF We care-13.png" id="86" name="Google Shape;8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85419" y="7076275"/>
            <a:ext cx="3288961" cy="3288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87" name="Google Shape;8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6300" y="7539346"/>
            <a:ext cx="2708793" cy="19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"/>
          <p:cNvSpPr txBox="1"/>
          <p:nvPr>
            <p:ph type="title"/>
          </p:nvPr>
        </p:nvSpPr>
        <p:spPr>
          <a:xfrm>
            <a:off x="4342081" y="2095287"/>
            <a:ext cx="4320638" cy="159768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 Light"/>
              <a:buNone/>
            </a:pPr>
            <a:r>
              <a:rPr lang="en-US" sz="3400"/>
              <a:t>¡Gracias!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 Light"/>
              <a:buNone/>
            </a:pPr>
            <a:r>
              <a:rPr lang="en-US" sz="3400"/>
              <a:t>¡Obrigado!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 Light"/>
              <a:buNone/>
            </a:pPr>
            <a:r>
              <a:rPr lang="en-US" sz="3400"/>
              <a:t>Thanks!</a:t>
            </a:r>
            <a:endParaRPr/>
          </a:p>
        </p:txBody>
      </p:sp>
      <p:pic>
        <p:nvPicPr>
          <p:cNvPr descr="image58.jpeg" id="190" name="Google Shape;19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7810" y="7523305"/>
            <a:ext cx="3145114" cy="2394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LPF We care-13.png" id="191" name="Google Shape;19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5419" y="7076275"/>
            <a:ext cx="3288961" cy="3288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92" name="Google Shape;19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300" y="7539346"/>
            <a:ext cx="2708793" cy="19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696275" y="146542"/>
            <a:ext cx="10837863" cy="1168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LPF Atlas de Conservación</a:t>
            </a:r>
            <a:endParaRPr/>
          </a:p>
        </p:txBody>
      </p:sp>
      <p:sp>
        <p:nvSpPr>
          <p:cNvPr id="93" name="Google Shape;93;p2"/>
          <p:cNvSpPr txBox="1"/>
          <p:nvPr/>
        </p:nvSpPr>
        <p:spPr>
          <a:xfrm>
            <a:off x="1626787" y="7932087"/>
            <a:ext cx="9751226" cy="1371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1.300.000 $ </a:t>
            </a:r>
            <a:r>
              <a:rPr b="0" i="0" lang="en-US" sz="3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anuales en</a:t>
            </a: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50 </a:t>
            </a:r>
            <a:r>
              <a:rPr b="0" i="0" lang="en-US" sz="3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proyectos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24,4 millones de dólares en 200 </a:t>
            </a:r>
            <a:r>
              <a:rPr b="0" i="0" lang="en-US" sz="3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proyectos</a:t>
            </a:r>
            <a:endParaRPr/>
          </a:p>
        </p:txBody>
      </p:sp>
      <p:pic>
        <p:nvPicPr>
          <p:cNvPr descr="atlas lpf wtm 2021 def.pdf" id="94" name="Google Shape;94;p2"/>
          <p:cNvPicPr preferRelativeResize="0"/>
          <p:nvPr/>
        </p:nvPicPr>
        <p:blipFill rotWithShape="1">
          <a:blip r:embed="rId3">
            <a:alphaModFix/>
          </a:blip>
          <a:srcRect b="36225" l="0" r="0" t="9034"/>
          <a:stretch/>
        </p:blipFill>
        <p:spPr>
          <a:xfrm>
            <a:off x="-7309" y="1467168"/>
            <a:ext cx="13019138" cy="6312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type="title"/>
          </p:nvPr>
        </p:nvSpPr>
        <p:spPr>
          <a:xfrm>
            <a:off x="405924" y="2831887"/>
            <a:ext cx="12192952" cy="602492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</a:pPr>
            <a:r>
              <a:rPr lang="en-US" sz="4200">
                <a:latin typeface="Helvetica Neue Light"/>
                <a:ea typeface="Helvetica Neue Light"/>
                <a:cs typeface="Helvetica Neue Light"/>
                <a:sym typeface="Helvetica Neue Light"/>
              </a:rPr>
              <a:t>• Fondo público-privado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</a:pPr>
            <a:r>
              <a:t/>
            </a:r>
            <a:endParaRPr sz="4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</a:pPr>
            <a:r>
              <a:rPr lang="en-US" sz="4200">
                <a:latin typeface="Helvetica Neue Light"/>
                <a:ea typeface="Helvetica Neue Light"/>
                <a:cs typeface="Helvetica Neue Light"/>
                <a:sym typeface="Helvetica Neue Light"/>
              </a:rPr>
              <a:t>• 2.000.000 € en cuatro años (2019-2022)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</a:pPr>
            <a:r>
              <a:t/>
            </a:r>
            <a:endParaRPr sz="4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</a:pPr>
            <a:r>
              <a:rPr lang="en-US" sz="4200">
                <a:latin typeface="Helvetica Neue Light"/>
                <a:ea typeface="Helvetica Neue Light"/>
                <a:cs typeface="Helvetica Neue Light"/>
                <a:sym typeface="Helvetica Neue Light"/>
              </a:rPr>
              <a:t>• Monitorización del cambio climático en el mar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</a:pPr>
            <a:r>
              <a:t/>
            </a:r>
            <a:endParaRPr sz="4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</a:pPr>
            <a:r>
              <a:rPr lang="en-US" sz="4200">
                <a:latin typeface="Helvetica Neue Light"/>
                <a:ea typeface="Helvetica Neue Light"/>
                <a:cs typeface="Helvetica Neue Light"/>
                <a:sym typeface="Helvetica Neue Light"/>
              </a:rPr>
              <a:t>• Centrado en la Macaronesia</a:t>
            </a:r>
            <a:endParaRPr/>
          </a:p>
        </p:txBody>
      </p:sp>
      <p:pic>
        <p:nvPicPr>
          <p:cNvPr descr="Propuesta CanBIO [sp].pdf" id="100" name="Google Shape;100;p3"/>
          <p:cNvPicPr preferRelativeResize="0"/>
          <p:nvPr/>
        </p:nvPicPr>
        <p:blipFill rotWithShape="1">
          <a:blip r:embed="rId3">
            <a:alphaModFix/>
          </a:blip>
          <a:srcRect b="73655" l="38007" r="0" t="5217"/>
          <a:stretch/>
        </p:blipFill>
        <p:spPr>
          <a:xfrm>
            <a:off x="4177907" y="148234"/>
            <a:ext cx="5121758" cy="2468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caronesia.pdf" id="105" name="Google Shape;1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9341" y="-23463"/>
            <a:ext cx="13943482" cy="980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structura CanBio 2.ai"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5132" y="0"/>
            <a:ext cx="7216170" cy="97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fografia CanBIO.jpg" id="115" name="Google Shape;11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6630" y="-332026"/>
            <a:ext cx="13149267" cy="1076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5.jpg" id="120" name="Google Shape;12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fografia CanBIO.jpg" id="125" name="Google Shape;12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6630" y="-332026"/>
            <a:ext cx="13149267" cy="1076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