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62" r:id="rId2"/>
    <p:sldId id="263" r:id="rId3"/>
    <p:sldId id="267" r:id="rId4"/>
    <p:sldId id="265" r:id="rId5"/>
    <p:sldId id="270" r:id="rId6"/>
    <p:sldId id="269" r:id="rId7"/>
    <p:sldId id="271" r:id="rId8"/>
    <p:sldId id="273" r:id="rId9"/>
    <p:sldId id="272" r:id="rId10"/>
    <p:sldId id="268" r:id="rId11"/>
    <p:sldId id="274" r:id="rId12"/>
    <p:sldId id="279" r:id="rId13"/>
    <p:sldId id="282" r:id="rId14"/>
    <p:sldId id="283" r:id="rId15"/>
    <p:sldId id="277" r:id="rId16"/>
    <p:sldId id="278" r:id="rId17"/>
    <p:sldId id="280" r:id="rId18"/>
    <p:sldId id="286" r:id="rId19"/>
    <p:sldId id="285" r:id="rId20"/>
    <p:sldId id="264" r:id="rId21"/>
    <p:sldId id="260" r:id="rId22"/>
    <p:sldId id="261" r:id="rId23"/>
    <p:sldId id="266" r:id="rId24"/>
    <p:sldId id="28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92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BA190-EFB1-4733-90A7-C37EB47E4B06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A7B303-29BC-4EDF-BB48-EFF62973D7D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022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F9DA2-C890-B445-BED0-D904832DA003}" type="slidenum">
              <a:rPr lang="en-US" smtClean="0">
                <a:solidFill>
                  <a:prstClr val="black"/>
                </a:solidFill>
                <a:latin typeface="等线" panose="020F0502020204030204"/>
              </a:rPr>
              <a:pPr/>
              <a:t>21</a:t>
            </a:fld>
            <a:endParaRPr 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67799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D27837E-9325-44DD-9D9D-B3B66A3A86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1753EF59-24EF-44F1-8F0F-B40547C9C7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DBA202F-690F-4FDF-8A69-33B435008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83EEF-6250-48D4-899B-7CAE9F338D7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FA6C3AC-C25E-48E1-8E4F-3F1CECF56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2606168-DFB2-4145-835F-617919EB7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E3B1-B749-44D6-80DF-2824BD0A0C2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917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E7ADA8F-E68F-4D5C-B29A-4EC48971D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F4E07079-B093-44C0-8FD5-42272A2B7E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CE4AAC48-7C48-4697-8881-69B6C36EC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83EEF-6250-48D4-899B-7CAE9F338D7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4A28269-EB08-44F3-A0FF-1B6C9E39F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43BCBCE-835E-433F-AB3F-956C43493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E3B1-B749-44D6-80DF-2824BD0A0C2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3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B83945EA-7D8B-4CF6-BDE2-3CD50D78D1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FF09816D-E758-46E7-8589-B2706E2E9D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844907A-1CD7-48CF-AB47-BA4CD8365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83EEF-6250-48D4-899B-7CAE9F338D7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584BC42-6E42-450D-98C3-72F573999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1B904817-359E-49F6-AC82-7CF273838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E3B1-B749-44D6-80DF-2824BD0A0C2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208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54D0B8B-BFE0-EB4D-8583-035A7F719F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-171437"/>
            <a:ext cx="9156285" cy="702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725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3DE5090-C0D7-4124-A591-7C9BF9735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29BADB8B-4E72-4108-B00C-2D0F67E60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75082C8-C75B-47F4-BCA9-CFA729196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83EEF-6250-48D4-899B-7CAE9F338D7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55A136C-FDCE-466A-807B-3F127EEE6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9BAF016-D9A1-4B3C-8F9D-9335D64F3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E3B1-B749-44D6-80DF-2824BD0A0C2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888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13CB9F2-4AAD-4EFA-9418-03A9792E0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6B0DC6AC-3060-4003-B214-15E3BC961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8F5C876-8B36-443A-9494-28F87AF9F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83EEF-6250-48D4-899B-7CAE9F338D7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2874985-E752-4126-BD82-45693B739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71FBA42-6A11-4312-9CC0-657BA576C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E3B1-B749-44D6-80DF-2824BD0A0C2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78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2D3A959-A87A-4561-8282-F5F8A657F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AD1CAA6-316D-4FCC-9BAA-4137154F2E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5E48FA7C-A127-451A-87A9-03D21BA79A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6E9CD93F-BD2E-43C8-B57B-FF5EE7799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83EEF-6250-48D4-899B-7CAE9F338D7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89A1E82D-B84A-4C38-910D-08C154F4F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FD353B84-767D-47B7-A74B-54B26DC3D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E3B1-B749-44D6-80DF-2824BD0A0C2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504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8FEBD40-A7B0-4A36-854D-F50958382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09BE705A-64CD-4911-B07B-5D384F124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9E1ACA20-A1F0-4E06-A42F-4C5AE5D4BA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BA536289-4D07-414B-AD99-7B9616E97B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FD673CB0-27B0-42C9-83C5-6F94C1E0D6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8851D0F0-2D8A-48A9-B790-3AF16A7CF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83EEF-6250-48D4-899B-7CAE9F338D7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04EFBD5B-9DD2-4D51-8D33-AF9D4082B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BD880710-9E81-4189-A726-3E984CD9D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E3B1-B749-44D6-80DF-2824BD0A0C2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536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B2D95B3-E856-4FF4-87B5-E065F22EB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A31C47A0-93BD-4C13-A89C-7CC2C703B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83EEF-6250-48D4-899B-7CAE9F338D7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F803EA4B-75BC-4F16-B700-46E16210E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B177376A-394A-4531-B38E-CA6ECB92A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E3B1-B749-44D6-80DF-2824BD0A0C2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255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6DF06600-F491-4D6D-A6CD-E45661504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83EEF-6250-48D4-899B-7CAE9F338D7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0E382E1F-8B1E-4EEE-8A15-7B0F91CE0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E093A294-A39F-46BA-AAD6-1B5628D45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E3B1-B749-44D6-80DF-2824BD0A0C2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617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32F25A1-4AF9-4B09-9136-D6FE9975D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D6C5DBC5-DEC7-458F-9836-424B0EF4C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6DEE6735-A918-496C-92A8-1F3840448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EB296BD9-EB44-44CE-897D-1673888E2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83EEF-6250-48D4-899B-7CAE9F338D7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480B82AC-2BA0-498E-A878-9BB36EFD3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F165F0A8-6FA3-4219-87B5-F266A878C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E3B1-B749-44D6-80DF-2824BD0A0C2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738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CEF7F83-1BD7-4404-8ABA-D358EADD3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4C1D7264-4B62-4FA8-87E3-E32D81DEEB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17908371-3B6D-494A-8B00-99ED8A8C23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C2C736B2-4BCD-4F5C-ABF1-59136851C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83EEF-6250-48D4-899B-7CAE9F338D7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67AB2EE8-1471-40F0-B4F2-D4B1D4E12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AEFB3113-D5A3-48AB-B139-DEFC9F901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E3B1-B749-44D6-80DF-2824BD0A0C2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454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285BF09D-60D4-43CA-9F90-71F251B2D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F9F84396-1FD4-491E-AA00-F4B04A628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1BCCEE2-4CF1-4354-A6B1-557FC5BD6B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83EEF-6250-48D4-899B-7CAE9F338D7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B66B3A0-7E89-4379-A233-9F84528B64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F4C8A2E-83D3-464D-8F14-EC6649B58A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FE3B1-B749-44D6-80DF-2824BD0A0C2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03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.jpeg"/><Relationship Id="rId4" Type="http://schemas.openxmlformats.org/officeDocument/2006/relationships/image" Target="../media/image36.jpeg"/><Relationship Id="rId9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jp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3.gobiernodecanarias.org/medioambiente/calidaddelaire/" TargetMode="External"/><Relationship Id="rId7" Type="http://schemas.openxmlformats.org/officeDocument/2006/relationships/image" Target="../media/image4.jpeg"/><Relationship Id="rId2" Type="http://schemas.openxmlformats.org/officeDocument/2006/relationships/hyperlink" Target="https://izana.aemet.es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giovanni.gsfc.nasa.gov/giovanni/" TargetMode="External"/><Relationship Id="rId5" Type="http://schemas.openxmlformats.org/officeDocument/2006/relationships/hyperlink" Target="https://dust.aemet.es/" TargetMode="External"/><Relationship Id="rId4" Type="http://schemas.openxmlformats.org/officeDocument/2006/relationships/hyperlink" Target="https://aerospain.aemet.es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2;p1"/>
          <p:cNvPicPr preferRelativeResize="0"/>
          <p:nvPr/>
        </p:nvPicPr>
        <p:blipFill rotWithShape="1">
          <a:blip r:embed="rId2">
            <a:alphaModFix/>
          </a:blip>
          <a:srcRect l="22815" b="1123"/>
          <a:stretch/>
        </p:blipFill>
        <p:spPr>
          <a:xfrm>
            <a:off x="688276" y="172321"/>
            <a:ext cx="3720096" cy="629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94;p1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520" y="673657"/>
            <a:ext cx="1606782" cy="1791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/>
          <p:cNvSpPr txBox="1"/>
          <p:nvPr/>
        </p:nvSpPr>
        <p:spPr>
          <a:xfrm>
            <a:off x="395536" y="2744476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1"/>
                </a:solidFill>
              </a:rPr>
              <a:t>Observaciones e </a:t>
            </a:r>
            <a:r>
              <a:rPr lang="es-ES" b="1" dirty="0" smtClean="0">
                <a:solidFill>
                  <a:schemeClr val="accent1"/>
                </a:solidFill>
              </a:rPr>
              <a:t>investigación </a:t>
            </a:r>
            <a:r>
              <a:rPr lang="es-ES" b="1" dirty="0">
                <a:solidFill>
                  <a:schemeClr val="accent1"/>
                </a:solidFill>
              </a:rPr>
              <a:t>de intrusiones de polvo atmosférico en un contexto de </a:t>
            </a:r>
            <a:r>
              <a:rPr lang="es-ES" b="1" dirty="0" smtClean="0">
                <a:solidFill>
                  <a:schemeClr val="accent1"/>
                </a:solidFill>
              </a:rPr>
              <a:t>cambio climático</a:t>
            </a:r>
          </a:p>
          <a:p>
            <a:pPr algn="ctr"/>
            <a:r>
              <a:rPr lang="es-ES" b="1" dirty="0" smtClean="0">
                <a:solidFill>
                  <a:schemeClr val="accent1"/>
                </a:solidFill>
              </a:rPr>
              <a:t>17 de mayo de 2022 (online)</a:t>
            </a:r>
          </a:p>
          <a:p>
            <a:pPr algn="ctr"/>
            <a:endParaRPr lang="es-ES" dirty="0"/>
          </a:p>
          <a:p>
            <a:pPr algn="ctr"/>
            <a:r>
              <a:rPr lang="es-ES" sz="1600" dirty="0" smtClean="0"/>
              <a:t>Emilio Cuevas</a:t>
            </a:r>
          </a:p>
          <a:p>
            <a:pPr algn="ctr"/>
            <a:r>
              <a:rPr lang="es-ES" sz="1600" dirty="0" smtClean="0"/>
              <a:t>Centro de Investigación Atmosférica de </a:t>
            </a:r>
            <a:r>
              <a:rPr lang="es-ES" sz="1600" dirty="0" err="1" smtClean="0"/>
              <a:t>Izaña</a:t>
            </a:r>
            <a:endParaRPr lang="es-ES" sz="1600" dirty="0" smtClean="0"/>
          </a:p>
          <a:p>
            <a:pPr algn="ctr"/>
            <a:r>
              <a:rPr lang="es-ES" sz="1600" b="1" dirty="0" smtClean="0"/>
              <a:t>Agencia Estatal de Meteorología (AEMET)</a:t>
            </a:r>
            <a:endParaRPr lang="es-ES" sz="16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00394"/>
            <a:ext cx="2483768" cy="37326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9792" y="4715703"/>
            <a:ext cx="3810746" cy="2097673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907704" y="1129255"/>
            <a:ext cx="69621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latin typeface="Arial" panose="020B0604020202020204" pitchFamily="34" charset="0"/>
              </a:rPr>
              <a:t>Taller de formación técnico MAC-CLIMA </a:t>
            </a:r>
            <a:r>
              <a:rPr lang="es-ES" sz="2000" dirty="0" smtClean="0">
                <a:latin typeface="Arial" panose="020B0604020202020204" pitchFamily="34" charset="0"/>
              </a:rPr>
              <a:t>sobre meteorología </a:t>
            </a:r>
            <a:r>
              <a:rPr lang="es-ES" sz="2000" dirty="0">
                <a:latin typeface="Arial" panose="020B0604020202020204" pitchFamily="34" charset="0"/>
              </a:rPr>
              <a:t>y oceanografía para entender el </a:t>
            </a:r>
            <a:r>
              <a:rPr lang="es-ES" sz="2000" dirty="0" smtClean="0">
                <a:latin typeface="Arial" panose="020B0604020202020204" pitchFamily="34" charset="0"/>
              </a:rPr>
              <a:t>cambio climático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90796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788024" y="1700808"/>
            <a:ext cx="41606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r>
              <a:rPr lang="en-US" dirty="0"/>
              <a:t>Atmospheric mechanisms vary greatly from one site to </a:t>
            </a:r>
            <a:r>
              <a:rPr lang="en-US" dirty="0" smtClean="0"/>
              <a:t>another</a:t>
            </a:r>
          </a:p>
          <a:p>
            <a:endParaRPr lang="es-ES" dirty="0" smtClean="0"/>
          </a:p>
          <a:p>
            <a:r>
              <a:rPr lang="en-US" dirty="0" smtClean="0"/>
              <a:t>Atmospheric </a:t>
            </a:r>
            <a:r>
              <a:rPr lang="en-US" dirty="0"/>
              <a:t>mechanisms vary greatly from one season to </a:t>
            </a:r>
            <a:r>
              <a:rPr lang="en-US" dirty="0" smtClean="0"/>
              <a:t>another</a:t>
            </a:r>
          </a:p>
          <a:p>
            <a:endParaRPr lang="en-US" dirty="0"/>
          </a:p>
          <a:p>
            <a:r>
              <a:rPr lang="en-US" dirty="0"/>
              <a:t>The Canary Islands are an excellent laboratory to learn about </a:t>
            </a:r>
            <a:r>
              <a:rPr lang="en-US" dirty="0" smtClean="0"/>
              <a:t>atmospheric changes </a:t>
            </a:r>
            <a:r>
              <a:rPr lang="en-US" dirty="0"/>
              <a:t>that are taking place in the subtropical region of the North </a:t>
            </a:r>
            <a:r>
              <a:rPr lang="en-US" dirty="0" smtClean="0"/>
              <a:t>Atlantic and might modulate dust intrusions</a:t>
            </a:r>
            <a:endParaRPr lang="es-ES" dirty="0"/>
          </a:p>
          <a:p>
            <a:endParaRPr lang="es-ES" dirty="0"/>
          </a:p>
          <a:p>
            <a:endParaRPr lang="es-ES" dirty="0" smtClean="0"/>
          </a:p>
        </p:txBody>
      </p:sp>
      <p:pic>
        <p:nvPicPr>
          <p:cNvPr id="1026" name="Picture 2" descr="James Melville on Twitter: &quot;Take the road less travelled.  https://t.co/rLIFizvfNb&quot; / Twi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79" y="1844824"/>
            <a:ext cx="4272409" cy="341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251520" y="62625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1"/>
                </a:solidFill>
              </a:rPr>
              <a:t>What </a:t>
            </a:r>
            <a:r>
              <a:rPr lang="es-ES" dirty="0" err="1" smtClean="0">
                <a:solidFill>
                  <a:schemeClr val="accent1"/>
                </a:solidFill>
              </a:rPr>
              <a:t>we</a:t>
            </a:r>
            <a:r>
              <a:rPr lang="es-ES" dirty="0" smtClean="0">
                <a:solidFill>
                  <a:schemeClr val="accent1"/>
                </a:solidFill>
              </a:rPr>
              <a:t> </a:t>
            </a:r>
            <a:r>
              <a:rPr lang="es-ES" dirty="0" err="1" smtClean="0">
                <a:solidFill>
                  <a:schemeClr val="accent1"/>
                </a:solidFill>
              </a:rPr>
              <a:t>know</a:t>
            </a:r>
            <a:r>
              <a:rPr lang="es-ES" dirty="0" smtClean="0">
                <a:solidFill>
                  <a:schemeClr val="accent1"/>
                </a:solidFill>
              </a:rPr>
              <a:t>… </a:t>
            </a:r>
            <a:r>
              <a:rPr lang="es-ES" b="1" dirty="0" err="1" smtClean="0">
                <a:solidFill>
                  <a:schemeClr val="accent1"/>
                </a:solidFill>
              </a:rPr>
              <a:t>Research</a:t>
            </a:r>
            <a:endParaRPr lang="es-ES" b="1" dirty="0" smtClean="0">
              <a:solidFill>
                <a:schemeClr val="accent1"/>
              </a:solidFill>
            </a:endParaRPr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728" y="57267"/>
            <a:ext cx="2483768" cy="37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30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51520" y="62625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1"/>
                </a:solidFill>
              </a:rPr>
              <a:t>What </a:t>
            </a:r>
            <a:r>
              <a:rPr lang="es-ES" dirty="0" err="1" smtClean="0">
                <a:solidFill>
                  <a:schemeClr val="accent1"/>
                </a:solidFill>
              </a:rPr>
              <a:t>we</a:t>
            </a:r>
            <a:r>
              <a:rPr lang="es-ES" dirty="0" smtClean="0">
                <a:solidFill>
                  <a:schemeClr val="accent1"/>
                </a:solidFill>
              </a:rPr>
              <a:t> </a:t>
            </a:r>
            <a:r>
              <a:rPr lang="es-ES" dirty="0" err="1" smtClean="0">
                <a:solidFill>
                  <a:schemeClr val="accent1"/>
                </a:solidFill>
              </a:rPr>
              <a:t>know</a:t>
            </a:r>
            <a:r>
              <a:rPr lang="es-ES" dirty="0" smtClean="0">
                <a:solidFill>
                  <a:schemeClr val="accent1"/>
                </a:solidFill>
              </a:rPr>
              <a:t>… </a:t>
            </a:r>
            <a:r>
              <a:rPr lang="es-ES" b="1" dirty="0" err="1" smtClean="0">
                <a:solidFill>
                  <a:schemeClr val="accent1"/>
                </a:solidFill>
              </a:rPr>
              <a:t>Research</a:t>
            </a:r>
            <a:endParaRPr lang="es-ES" b="1" dirty="0" smtClean="0">
              <a:solidFill>
                <a:schemeClr val="accent1"/>
              </a:solidFill>
            </a:endParaRPr>
          </a:p>
          <a:p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728" y="57267"/>
            <a:ext cx="2483768" cy="37326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548680"/>
            <a:ext cx="5231681" cy="192922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038" y="2524492"/>
            <a:ext cx="5629052" cy="424445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075106" y="2132856"/>
            <a:ext cx="306889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Alonso-Pérez et al. (2011)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Synoptic </a:t>
            </a:r>
            <a:r>
              <a:rPr lang="en-US" dirty="0">
                <a:solidFill>
                  <a:schemeClr val="accent1"/>
                </a:solidFill>
              </a:rPr>
              <a:t>geopotential height anomalies </a:t>
            </a:r>
            <a:r>
              <a:rPr lang="en-US" dirty="0" smtClean="0">
                <a:solidFill>
                  <a:schemeClr val="accent1"/>
                </a:solidFill>
              </a:rPr>
              <a:t>patterns (at 1000, 925, 850 and 500 </a:t>
            </a:r>
            <a:r>
              <a:rPr lang="en-US" dirty="0" err="1" smtClean="0">
                <a:solidFill>
                  <a:schemeClr val="accent1"/>
                </a:solidFill>
              </a:rPr>
              <a:t>hPa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 err="1">
                <a:solidFill>
                  <a:schemeClr val="accent1"/>
                </a:solidFill>
              </a:rPr>
              <a:t>favouring</a:t>
            </a:r>
            <a:r>
              <a:rPr lang="en-US" dirty="0">
                <a:solidFill>
                  <a:schemeClr val="accent1"/>
                </a:solidFill>
              </a:rPr>
              <a:t> African dust outbreaks into the marine</a:t>
            </a:r>
          </a:p>
          <a:p>
            <a:r>
              <a:rPr lang="en-US" dirty="0">
                <a:solidFill>
                  <a:schemeClr val="accent1"/>
                </a:solidFill>
              </a:rPr>
              <a:t>boundary layer (MBL) of the subtropical Eastern North</a:t>
            </a:r>
          </a:p>
          <a:p>
            <a:r>
              <a:rPr lang="en-US" dirty="0">
                <a:solidFill>
                  <a:schemeClr val="accent1"/>
                </a:solidFill>
              </a:rPr>
              <a:t>Atlantic Region (SENAR) were objectively </a:t>
            </a:r>
            <a:r>
              <a:rPr lang="en-US" dirty="0" smtClean="0">
                <a:solidFill>
                  <a:schemeClr val="accent1"/>
                </a:solidFill>
              </a:rPr>
              <a:t>identified by using K-means </a:t>
            </a:r>
            <a:r>
              <a:rPr lang="en-US" dirty="0">
                <a:solidFill>
                  <a:schemeClr val="accent1"/>
                </a:solidFill>
              </a:rPr>
              <a:t>and Principal </a:t>
            </a:r>
            <a:r>
              <a:rPr lang="en-US" dirty="0" smtClean="0">
                <a:solidFill>
                  <a:schemeClr val="accent1"/>
                </a:solidFill>
              </a:rPr>
              <a:t>Components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70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51520" y="62625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1"/>
                </a:solidFill>
              </a:rPr>
              <a:t>What </a:t>
            </a:r>
            <a:r>
              <a:rPr lang="es-ES" dirty="0" err="1" smtClean="0">
                <a:solidFill>
                  <a:schemeClr val="accent1"/>
                </a:solidFill>
              </a:rPr>
              <a:t>we</a:t>
            </a:r>
            <a:r>
              <a:rPr lang="es-ES" dirty="0" smtClean="0">
                <a:solidFill>
                  <a:schemeClr val="accent1"/>
                </a:solidFill>
              </a:rPr>
              <a:t> </a:t>
            </a:r>
            <a:r>
              <a:rPr lang="es-ES" dirty="0" err="1" smtClean="0">
                <a:solidFill>
                  <a:schemeClr val="accent1"/>
                </a:solidFill>
              </a:rPr>
              <a:t>know</a:t>
            </a:r>
            <a:r>
              <a:rPr lang="es-ES" dirty="0" smtClean="0">
                <a:solidFill>
                  <a:schemeClr val="accent1"/>
                </a:solidFill>
              </a:rPr>
              <a:t>… </a:t>
            </a:r>
            <a:r>
              <a:rPr lang="es-ES" b="1" dirty="0" err="1" smtClean="0">
                <a:solidFill>
                  <a:schemeClr val="accent1"/>
                </a:solidFill>
              </a:rPr>
              <a:t>Research</a:t>
            </a:r>
            <a:endParaRPr lang="es-ES" b="1" dirty="0" smtClean="0">
              <a:solidFill>
                <a:schemeClr val="accent1"/>
              </a:solidFill>
            </a:endParaRPr>
          </a:p>
          <a:p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728" y="13724"/>
            <a:ext cx="2483768" cy="37326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3" y="699761"/>
            <a:ext cx="5684490" cy="25349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7607" y="2852936"/>
            <a:ext cx="6232550" cy="3926767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173106" y="1835361"/>
            <a:ext cx="23212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Alonso-Pérez et al. (2011)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86434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380" y="1080915"/>
            <a:ext cx="5638804" cy="3014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5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289" y="4095826"/>
            <a:ext cx="4937906" cy="2621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8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28617">
            <a:off x="-169104" y="2986048"/>
            <a:ext cx="4937906" cy="1779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728" y="-44333"/>
            <a:ext cx="2483768" cy="373263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251520" y="62625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1"/>
                </a:solidFill>
              </a:rPr>
              <a:t>What </a:t>
            </a:r>
            <a:r>
              <a:rPr lang="es-ES" dirty="0" err="1" smtClean="0">
                <a:solidFill>
                  <a:schemeClr val="accent1"/>
                </a:solidFill>
              </a:rPr>
              <a:t>we</a:t>
            </a:r>
            <a:r>
              <a:rPr lang="es-ES" dirty="0" smtClean="0">
                <a:solidFill>
                  <a:schemeClr val="accent1"/>
                </a:solidFill>
              </a:rPr>
              <a:t> </a:t>
            </a:r>
            <a:r>
              <a:rPr lang="es-ES" dirty="0" err="1" smtClean="0">
                <a:solidFill>
                  <a:schemeClr val="accent1"/>
                </a:solidFill>
              </a:rPr>
              <a:t>know</a:t>
            </a:r>
            <a:r>
              <a:rPr lang="es-ES" dirty="0" smtClean="0">
                <a:solidFill>
                  <a:schemeClr val="accent1"/>
                </a:solidFill>
              </a:rPr>
              <a:t>… </a:t>
            </a:r>
            <a:r>
              <a:rPr lang="es-ES" b="1" dirty="0" err="1" smtClean="0">
                <a:solidFill>
                  <a:schemeClr val="accent1"/>
                </a:solidFill>
              </a:rPr>
              <a:t>Research</a:t>
            </a:r>
            <a:endParaRPr lang="es-ES" b="1" dirty="0" smtClean="0">
              <a:solidFill>
                <a:schemeClr val="accent1"/>
              </a:solidFill>
            </a:endParaRPr>
          </a:p>
          <a:p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467544" y="1201268"/>
            <a:ext cx="20608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Rodríguez et al. (2015)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82280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56992"/>
            <a:ext cx="8352928" cy="3200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930"/>
            <a:ext cx="6599272" cy="267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9" name="CuadroTexto 10"/>
          <p:cNvSpPr txBox="1">
            <a:spLocks noChangeArrowheads="1"/>
          </p:cNvSpPr>
          <p:nvPr/>
        </p:nvSpPr>
        <p:spPr bwMode="auto">
          <a:xfrm>
            <a:off x="7037834" y="946433"/>
            <a:ext cx="1513556" cy="887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BD3632"/>
              </a:buClr>
              <a:buChar char="•"/>
              <a:defRPr sz="3200">
                <a:solidFill>
                  <a:srgbClr val="00338D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BD3632"/>
              </a:buClr>
              <a:buChar char="•"/>
              <a:defRPr sz="2800">
                <a:solidFill>
                  <a:srgbClr val="00338D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8D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8D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8D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8D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8D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8D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8D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" sz="1292" dirty="0">
                <a:solidFill>
                  <a:schemeClr val="tx1"/>
                </a:solidFill>
              </a:rPr>
              <a:t>NAFDI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" sz="1292" dirty="0" err="1">
                <a:solidFill>
                  <a:schemeClr val="tx1"/>
                </a:solidFill>
              </a:rPr>
              <a:t>Saharan</a:t>
            </a:r>
            <a:r>
              <a:rPr lang="es-ES" altLang="es-ES" sz="1292" dirty="0">
                <a:solidFill>
                  <a:schemeClr val="tx1"/>
                </a:solidFill>
              </a:rPr>
              <a:t> </a:t>
            </a:r>
            <a:r>
              <a:rPr lang="es-ES" altLang="es-ES" sz="1292" dirty="0" err="1">
                <a:solidFill>
                  <a:schemeClr val="tx1"/>
                </a:solidFill>
              </a:rPr>
              <a:t>Heat</a:t>
            </a:r>
            <a:r>
              <a:rPr lang="es-ES" altLang="es-ES" sz="1292" dirty="0">
                <a:solidFill>
                  <a:schemeClr val="tx1"/>
                </a:solidFill>
              </a:rPr>
              <a:t> </a:t>
            </a:r>
            <a:r>
              <a:rPr lang="es-ES" altLang="es-ES" sz="1292" dirty="0" err="1">
                <a:solidFill>
                  <a:schemeClr val="tx1"/>
                </a:solidFill>
              </a:rPr>
              <a:t>Low</a:t>
            </a:r>
            <a:endParaRPr lang="es-ES" altLang="es-ES" sz="1292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" sz="1292" dirty="0" err="1">
                <a:solidFill>
                  <a:schemeClr val="tx1"/>
                </a:solidFill>
              </a:rPr>
              <a:t>Rossby</a:t>
            </a:r>
            <a:r>
              <a:rPr lang="es-ES" altLang="es-ES" sz="1292" dirty="0">
                <a:solidFill>
                  <a:schemeClr val="tx1"/>
                </a:solidFill>
              </a:rPr>
              <a:t> </a:t>
            </a:r>
            <a:r>
              <a:rPr lang="es-ES" altLang="es-ES" sz="1292" dirty="0" err="1">
                <a:solidFill>
                  <a:schemeClr val="tx1"/>
                </a:solidFill>
              </a:rPr>
              <a:t>waves</a:t>
            </a:r>
            <a:endParaRPr lang="es-ES" altLang="es-ES" sz="1292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" sz="1292" dirty="0" err="1">
                <a:solidFill>
                  <a:schemeClr val="tx1"/>
                </a:solidFill>
              </a:rPr>
              <a:t>Dust</a:t>
            </a:r>
            <a:r>
              <a:rPr lang="es-ES" altLang="es-ES" sz="1292" dirty="0">
                <a:solidFill>
                  <a:schemeClr val="tx1"/>
                </a:solidFill>
              </a:rPr>
              <a:t> </a:t>
            </a:r>
            <a:r>
              <a:rPr lang="es-ES" altLang="es-ES" sz="1292" dirty="0" err="1">
                <a:solidFill>
                  <a:schemeClr val="tx1"/>
                </a:solidFill>
              </a:rPr>
              <a:t>transport</a:t>
            </a:r>
            <a:endParaRPr lang="es-ES" altLang="es-ES" sz="1292" dirty="0">
              <a:solidFill>
                <a:schemeClr val="tx1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728" y="-44333"/>
            <a:ext cx="2483768" cy="373263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251520" y="33597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1"/>
                </a:solidFill>
              </a:rPr>
              <a:t>What </a:t>
            </a:r>
            <a:r>
              <a:rPr lang="es-ES" dirty="0" err="1" smtClean="0">
                <a:solidFill>
                  <a:schemeClr val="accent1"/>
                </a:solidFill>
              </a:rPr>
              <a:t>we</a:t>
            </a:r>
            <a:r>
              <a:rPr lang="es-ES" dirty="0" smtClean="0">
                <a:solidFill>
                  <a:schemeClr val="accent1"/>
                </a:solidFill>
              </a:rPr>
              <a:t> </a:t>
            </a:r>
            <a:r>
              <a:rPr lang="es-ES" dirty="0" err="1" smtClean="0">
                <a:solidFill>
                  <a:schemeClr val="accent1"/>
                </a:solidFill>
              </a:rPr>
              <a:t>know</a:t>
            </a:r>
            <a:r>
              <a:rPr lang="es-ES" dirty="0" smtClean="0">
                <a:solidFill>
                  <a:schemeClr val="accent1"/>
                </a:solidFill>
              </a:rPr>
              <a:t>… </a:t>
            </a:r>
            <a:r>
              <a:rPr lang="es-ES" b="1" dirty="0" err="1" smtClean="0">
                <a:solidFill>
                  <a:schemeClr val="accent1"/>
                </a:solidFill>
              </a:rPr>
              <a:t>Research</a:t>
            </a:r>
            <a:endParaRPr lang="es-ES" b="1" dirty="0" smtClean="0">
              <a:solidFill>
                <a:schemeClr val="accent1"/>
              </a:solidFill>
            </a:endParaRPr>
          </a:p>
          <a:p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6156176" y="2564904"/>
            <a:ext cx="18178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Cuevas et al. (2017)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12887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51520" y="27791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1"/>
                </a:solidFill>
              </a:rPr>
              <a:t>What </a:t>
            </a:r>
            <a:r>
              <a:rPr lang="es-ES" dirty="0" err="1" smtClean="0">
                <a:solidFill>
                  <a:schemeClr val="accent1"/>
                </a:solidFill>
              </a:rPr>
              <a:t>we</a:t>
            </a:r>
            <a:r>
              <a:rPr lang="es-ES" dirty="0" smtClean="0">
                <a:solidFill>
                  <a:schemeClr val="accent1"/>
                </a:solidFill>
              </a:rPr>
              <a:t> </a:t>
            </a:r>
            <a:r>
              <a:rPr lang="es-ES" dirty="0" err="1" smtClean="0">
                <a:solidFill>
                  <a:schemeClr val="accent1"/>
                </a:solidFill>
              </a:rPr>
              <a:t>know</a:t>
            </a:r>
            <a:r>
              <a:rPr lang="es-ES" dirty="0" smtClean="0">
                <a:solidFill>
                  <a:schemeClr val="accent1"/>
                </a:solidFill>
              </a:rPr>
              <a:t>… </a:t>
            </a:r>
            <a:r>
              <a:rPr lang="es-ES" b="1" dirty="0" err="1" smtClean="0">
                <a:solidFill>
                  <a:schemeClr val="accent1"/>
                </a:solidFill>
              </a:rPr>
              <a:t>Research</a:t>
            </a:r>
            <a:endParaRPr lang="es-ES" b="1" dirty="0" smtClean="0">
              <a:solidFill>
                <a:schemeClr val="accent1"/>
              </a:solidFill>
            </a:endParaRPr>
          </a:p>
          <a:p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728" y="57267"/>
            <a:ext cx="2483768" cy="37326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650" y="519117"/>
            <a:ext cx="4123690" cy="224545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903" y="2890420"/>
            <a:ext cx="4400965" cy="212376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040" y="4627184"/>
            <a:ext cx="4334828" cy="2054161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05278" y="2632860"/>
            <a:ext cx="798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err="1" smtClean="0"/>
              <a:t>Summer</a:t>
            </a:r>
            <a:endParaRPr lang="es-ES" sz="1400" dirty="0"/>
          </a:p>
        </p:txBody>
      </p:sp>
      <p:sp>
        <p:nvSpPr>
          <p:cNvPr id="9" name="CuadroTexto 8"/>
          <p:cNvSpPr txBox="1"/>
          <p:nvPr/>
        </p:nvSpPr>
        <p:spPr>
          <a:xfrm>
            <a:off x="3064515" y="6353595"/>
            <a:ext cx="690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Winter</a:t>
            </a:r>
            <a:endParaRPr lang="es-ES" sz="1400" dirty="0"/>
          </a:p>
        </p:txBody>
      </p:sp>
      <p:sp>
        <p:nvSpPr>
          <p:cNvPr id="10" name="Rectángulo 9"/>
          <p:cNvSpPr/>
          <p:nvPr/>
        </p:nvSpPr>
        <p:spPr>
          <a:xfrm>
            <a:off x="4678868" y="3147426"/>
            <a:ext cx="446513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NimbusRomNo9L-Regu"/>
              </a:rPr>
              <a:t>The summer-SAL has been </a:t>
            </a:r>
            <a:r>
              <a:rPr lang="en-US" sz="1200" dirty="0" err="1">
                <a:latin typeface="NimbusRomNo9L-Regu"/>
              </a:rPr>
              <a:t>characterised</a:t>
            </a:r>
            <a:r>
              <a:rPr lang="en-US" sz="1200" dirty="0">
                <a:latin typeface="NimbusRomNo9L-Regu"/>
              </a:rPr>
              <a:t> as a dust-laden </a:t>
            </a:r>
            <a:r>
              <a:rPr lang="en-US" sz="1200" dirty="0" err="1" smtClean="0">
                <a:latin typeface="NimbusRomNo9L-Regu"/>
              </a:rPr>
              <a:t>layerstrongly</a:t>
            </a:r>
            <a:r>
              <a:rPr lang="en-US" sz="1200" dirty="0" smtClean="0">
                <a:latin typeface="NimbusRomNo9L-Regu"/>
              </a:rPr>
              <a:t> </a:t>
            </a:r>
            <a:r>
              <a:rPr lang="en-US" sz="1200" dirty="0">
                <a:latin typeface="NimbusRomNo9L-Regu"/>
              </a:rPr>
              <a:t>affecting both the MBL (</a:t>
            </a:r>
            <a:r>
              <a:rPr lang="en-US" sz="1200" dirty="0">
                <a:latin typeface="MTMI"/>
              </a:rPr>
              <a:t>1 </a:t>
            </a:r>
            <a:r>
              <a:rPr lang="en-US" sz="1200" dirty="0">
                <a:latin typeface="MTSYN"/>
              </a:rPr>
              <a:t>DC</a:t>
            </a:r>
            <a:r>
              <a:rPr lang="en-US" sz="1200" dirty="0">
                <a:latin typeface="NimbusRomNo9L-Regu"/>
              </a:rPr>
              <a:t>48% relative to clean conditions) and the FT. </a:t>
            </a:r>
            <a:r>
              <a:rPr lang="en-US" sz="1200" dirty="0" smtClean="0">
                <a:latin typeface="NimbusRomNo9L-Regu"/>
              </a:rPr>
              <a:t>Desert </a:t>
            </a:r>
            <a:r>
              <a:rPr lang="en-US" sz="1200" dirty="0">
                <a:latin typeface="NimbusRomNo9L-Regu"/>
              </a:rPr>
              <a:t>dust is present up to 6.0 km, the SAL </a:t>
            </a:r>
            <a:r>
              <a:rPr lang="en-US" sz="1200" dirty="0" smtClean="0">
                <a:latin typeface="NimbusRomNo9L-Regu"/>
              </a:rPr>
              <a:t>top based </a:t>
            </a:r>
            <a:r>
              <a:rPr lang="en-US" sz="1200" dirty="0">
                <a:latin typeface="NimbusRomNo9L-Regu"/>
              </a:rPr>
              <a:t>on the altitude of SAL’s temperature inversion. </a:t>
            </a:r>
            <a:endParaRPr lang="en-US" sz="1200" dirty="0" smtClean="0">
              <a:latin typeface="NimbusRomNo9L-Regu"/>
            </a:endParaRPr>
          </a:p>
          <a:p>
            <a:endParaRPr lang="en-US" sz="1200" dirty="0">
              <a:latin typeface="NimbusRomNo9L-Regu"/>
            </a:endParaRPr>
          </a:p>
          <a:p>
            <a:endParaRPr lang="en-US" sz="1200" dirty="0" smtClean="0">
              <a:latin typeface="NimbusRomNo9L-Regu"/>
            </a:endParaRPr>
          </a:p>
          <a:p>
            <a:endParaRPr lang="en-US" sz="1200" dirty="0" smtClean="0">
              <a:latin typeface="NimbusRomNo9L-Regu"/>
            </a:endParaRPr>
          </a:p>
          <a:p>
            <a:endParaRPr lang="en-US" sz="1200" dirty="0">
              <a:latin typeface="NimbusRomNo9L-Regu"/>
            </a:endParaRPr>
          </a:p>
          <a:p>
            <a:endParaRPr lang="en-US" sz="1200" dirty="0" smtClean="0">
              <a:latin typeface="NimbusRomNo9L-Regu"/>
            </a:endParaRPr>
          </a:p>
          <a:p>
            <a:r>
              <a:rPr lang="en-US" sz="1200" dirty="0">
                <a:latin typeface="NimbusRomNo9L-Regu"/>
              </a:rPr>
              <a:t>In the winter-SAL scenario, the dust layer is confined to lower levels below 2 km altitude. This layer is </a:t>
            </a:r>
            <a:r>
              <a:rPr lang="en-US" sz="1200" dirty="0" err="1">
                <a:latin typeface="NimbusRomNo9L-Regu"/>
              </a:rPr>
              <a:t>characterised</a:t>
            </a:r>
            <a:r>
              <a:rPr lang="en-US" sz="1200" dirty="0">
                <a:latin typeface="NimbusRomNo9L-Regu"/>
              </a:rPr>
              <a:t> by a dry anomaly at lower </a:t>
            </a:r>
            <a:r>
              <a:rPr lang="en-US" sz="1200" dirty="0" smtClean="0">
                <a:latin typeface="NimbusRomNo9L-Regu"/>
              </a:rPr>
              <a:t>levels, and </a:t>
            </a:r>
            <a:r>
              <a:rPr lang="en-US" sz="1200" dirty="0">
                <a:latin typeface="NimbusRomNo9L-Regu"/>
              </a:rPr>
              <a:t>a dust peak at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~</a:t>
            </a:r>
            <a:r>
              <a:rPr lang="en-US" sz="1200" dirty="0" smtClean="0">
                <a:latin typeface="NimbusRomNo9L-Regu"/>
              </a:rPr>
              <a:t>1.3 </a:t>
            </a:r>
            <a:r>
              <a:rPr lang="en-US" sz="1200" dirty="0">
                <a:latin typeface="NimbusRomNo9L-Regu"/>
              </a:rPr>
              <a:t>km height. Clean FT conditions were found </a:t>
            </a:r>
            <a:r>
              <a:rPr lang="en-US" sz="1200" dirty="0" smtClean="0">
                <a:latin typeface="NimbusRomNo9L-Regu"/>
              </a:rPr>
              <a:t>above 2.3 </a:t>
            </a:r>
            <a:r>
              <a:rPr lang="en-US" sz="1200" dirty="0">
                <a:latin typeface="NimbusRomNo9L-Regu"/>
              </a:rPr>
              <a:t>km.</a:t>
            </a:r>
            <a:endParaRPr lang="es-ES" sz="12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5651294" y="663090"/>
            <a:ext cx="3385202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dirty="0" smtClean="0">
              <a:solidFill>
                <a:srgbClr val="FF0000"/>
              </a:solidFill>
            </a:endParaRPr>
          </a:p>
          <a:p>
            <a:endParaRPr lang="en-US" sz="1100" dirty="0">
              <a:solidFill>
                <a:srgbClr val="FF0000"/>
              </a:solidFill>
            </a:endParaRPr>
          </a:p>
          <a:p>
            <a:endParaRPr lang="en-US" sz="1100" dirty="0" smtClean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FF0000"/>
                </a:solidFill>
              </a:rPr>
              <a:t>Important </a:t>
            </a:r>
            <a:r>
              <a:rPr lang="en-US" sz="1100" dirty="0">
                <a:solidFill>
                  <a:srgbClr val="FF0000"/>
                </a:solidFill>
              </a:rPr>
              <a:t>role that both dust and water </a:t>
            </a:r>
            <a:r>
              <a:rPr lang="en-US" sz="1100" dirty="0" err="1">
                <a:solidFill>
                  <a:srgbClr val="FF0000"/>
                </a:solidFill>
              </a:rPr>
              <a:t>vapour</a:t>
            </a:r>
            <a:r>
              <a:rPr lang="en-US" sz="1100" dirty="0">
                <a:solidFill>
                  <a:srgbClr val="FF0000"/>
                </a:solidFill>
              </a:rPr>
              <a:t> play in the radiative balance </a:t>
            </a:r>
            <a:r>
              <a:rPr lang="en-US" sz="1100" dirty="0" smtClean="0">
                <a:solidFill>
                  <a:srgbClr val="FF0000"/>
                </a:solidFill>
              </a:rPr>
              <a:t>within the </a:t>
            </a:r>
            <a:r>
              <a:rPr lang="en-US" sz="1100" dirty="0">
                <a:solidFill>
                  <a:srgbClr val="FF0000"/>
                </a:solidFill>
              </a:rPr>
              <a:t>summer-SAL and winter-SAL.</a:t>
            </a:r>
          </a:p>
          <a:p>
            <a:endParaRPr lang="en-US" sz="1100" dirty="0" smtClean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FF0000"/>
                </a:solidFill>
              </a:rPr>
              <a:t>The </a:t>
            </a:r>
            <a:r>
              <a:rPr lang="en-US" sz="1100" dirty="0">
                <a:solidFill>
                  <a:srgbClr val="FF0000"/>
                </a:solidFill>
              </a:rPr>
              <a:t>SAL can impact heterogeneous ice nucleation processes through the </a:t>
            </a:r>
            <a:r>
              <a:rPr lang="en-US" sz="1100" dirty="0" smtClean="0">
                <a:solidFill>
                  <a:srgbClr val="FF0000"/>
                </a:solidFill>
              </a:rPr>
              <a:t>frequent occurrence </a:t>
            </a:r>
            <a:r>
              <a:rPr lang="en-US" sz="1100" dirty="0">
                <a:solidFill>
                  <a:srgbClr val="FF0000"/>
                </a:solidFill>
              </a:rPr>
              <a:t>of mid-level clouds observed near the SAL top at relatively warm </a:t>
            </a:r>
            <a:r>
              <a:rPr lang="en-US" sz="1100" dirty="0" smtClean="0">
                <a:solidFill>
                  <a:srgbClr val="FF0000"/>
                </a:solidFill>
              </a:rPr>
              <a:t>temperatures.</a:t>
            </a:r>
            <a:endParaRPr lang="es-ES" sz="1100" dirty="0">
              <a:solidFill>
                <a:srgbClr val="FF000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20985" y="1972502"/>
            <a:ext cx="20052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Barreto et al. (2022 a)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408961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51520" y="62625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1"/>
                </a:solidFill>
              </a:rPr>
              <a:t>What </a:t>
            </a:r>
            <a:r>
              <a:rPr lang="es-ES" dirty="0" err="1" smtClean="0">
                <a:solidFill>
                  <a:schemeClr val="accent1"/>
                </a:solidFill>
              </a:rPr>
              <a:t>we</a:t>
            </a:r>
            <a:r>
              <a:rPr lang="es-ES" dirty="0" smtClean="0">
                <a:solidFill>
                  <a:schemeClr val="accent1"/>
                </a:solidFill>
              </a:rPr>
              <a:t> </a:t>
            </a:r>
            <a:r>
              <a:rPr lang="es-ES" dirty="0" err="1" smtClean="0">
                <a:solidFill>
                  <a:schemeClr val="accent1"/>
                </a:solidFill>
              </a:rPr>
              <a:t>know</a:t>
            </a:r>
            <a:r>
              <a:rPr lang="es-ES" dirty="0" smtClean="0">
                <a:solidFill>
                  <a:schemeClr val="accent1"/>
                </a:solidFill>
              </a:rPr>
              <a:t>… </a:t>
            </a:r>
            <a:r>
              <a:rPr lang="es-ES" b="1" dirty="0" err="1" smtClean="0">
                <a:solidFill>
                  <a:schemeClr val="accent1"/>
                </a:solidFill>
              </a:rPr>
              <a:t>Research</a:t>
            </a:r>
            <a:endParaRPr lang="es-ES" b="1" dirty="0" smtClean="0">
              <a:solidFill>
                <a:schemeClr val="accent1"/>
              </a:solidFill>
            </a:endParaRPr>
          </a:p>
          <a:p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728" y="57267"/>
            <a:ext cx="2483768" cy="37326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42" y="620688"/>
            <a:ext cx="6681826" cy="124036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41648" y="2132856"/>
            <a:ext cx="20148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Barreto et al. (2022 b)</a:t>
            </a:r>
            <a:endParaRPr lang="es-ES" sz="16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6" y="1772816"/>
            <a:ext cx="5960525" cy="349881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719" y="5085184"/>
            <a:ext cx="4343003" cy="1691827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54859" y="2658403"/>
            <a:ext cx="25922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rgbClr val="FF0000"/>
                </a:solidFill>
              </a:rPr>
              <a:t>No </a:t>
            </a:r>
            <a:r>
              <a:rPr lang="es-ES" sz="1600" dirty="0" err="1" smtClean="0">
                <a:solidFill>
                  <a:srgbClr val="FF0000"/>
                </a:solidFill>
              </a:rPr>
              <a:t>trends</a:t>
            </a:r>
            <a:r>
              <a:rPr lang="es-ES" sz="1600" dirty="0" smtClean="0">
                <a:solidFill>
                  <a:srgbClr val="FF0000"/>
                </a:solidFill>
              </a:rPr>
              <a:t> in total AOD</a:t>
            </a:r>
          </a:p>
          <a:p>
            <a:r>
              <a:rPr lang="en-US" sz="1600" dirty="0">
                <a:solidFill>
                  <a:srgbClr val="FF0000"/>
                </a:solidFill>
              </a:rPr>
              <a:t>at any of the four AERONET stations in Tenerife (from sea level up to 3555m </a:t>
            </a:r>
            <a:r>
              <a:rPr lang="en-US" sz="1600" dirty="0" err="1">
                <a:solidFill>
                  <a:srgbClr val="FF0000"/>
                </a:solidFill>
              </a:rPr>
              <a:t>a.s.l</a:t>
            </a:r>
            <a:r>
              <a:rPr lang="en-US" sz="1600" dirty="0" smtClean="0">
                <a:solidFill>
                  <a:srgbClr val="FF0000"/>
                </a:solidFill>
              </a:rPr>
              <a:t>.) !!!!</a:t>
            </a:r>
            <a:endParaRPr lang="es-ES" sz="1600" dirty="0" smtClean="0">
              <a:solidFill>
                <a:srgbClr val="FF0000"/>
              </a:solidFill>
            </a:endParaRPr>
          </a:p>
          <a:p>
            <a:endParaRPr lang="es-ES" sz="1600" dirty="0">
              <a:solidFill>
                <a:srgbClr val="FF0000"/>
              </a:solidFill>
            </a:endParaRPr>
          </a:p>
          <a:p>
            <a:endParaRPr lang="es-ES" sz="1600" dirty="0" smtClean="0">
              <a:solidFill>
                <a:srgbClr val="FF0000"/>
              </a:solidFill>
            </a:endParaRPr>
          </a:p>
          <a:p>
            <a:r>
              <a:rPr lang="es-ES" sz="1600" dirty="0" err="1" smtClean="0">
                <a:solidFill>
                  <a:srgbClr val="FF0000"/>
                </a:solidFill>
              </a:rPr>
              <a:t>But</a:t>
            </a:r>
            <a:r>
              <a:rPr lang="es-ES" sz="1600" dirty="0" smtClean="0">
                <a:solidFill>
                  <a:srgbClr val="FF0000"/>
                </a:solidFill>
              </a:rPr>
              <a:t>…</a:t>
            </a:r>
            <a:endParaRPr lang="es-ES" sz="1600" dirty="0">
              <a:solidFill>
                <a:srgbClr val="FF000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774819" y="5576721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Dramatic decrease in fine </a:t>
            </a:r>
            <a:r>
              <a:rPr lang="en-US" sz="1600" dirty="0" smtClean="0">
                <a:solidFill>
                  <a:srgbClr val="FF0000"/>
                </a:solidFill>
              </a:rPr>
              <a:t>aerosols at Santa Cruz de Tenerife (SCO) </a:t>
            </a:r>
            <a:r>
              <a:rPr lang="en-US" sz="1600" dirty="0">
                <a:solidFill>
                  <a:srgbClr val="FF0000"/>
                </a:solidFill>
              </a:rPr>
              <a:t>after almost total shutdown of the refinery</a:t>
            </a:r>
            <a:endParaRPr lang="es-ES" sz="1600" dirty="0">
              <a:solidFill>
                <a:srgbClr val="FF0000"/>
              </a:solidFill>
            </a:endParaRPr>
          </a:p>
        </p:txBody>
      </p:sp>
      <p:sp>
        <p:nvSpPr>
          <p:cNvPr id="11" name="Flecha derecha 10"/>
          <p:cNvSpPr/>
          <p:nvPr/>
        </p:nvSpPr>
        <p:spPr>
          <a:xfrm rot="2803048">
            <a:off x="855235" y="4553266"/>
            <a:ext cx="708831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7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51520" y="62625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1"/>
                </a:solidFill>
              </a:rPr>
              <a:t>What </a:t>
            </a:r>
            <a:r>
              <a:rPr lang="es-ES" dirty="0" err="1" smtClean="0">
                <a:solidFill>
                  <a:schemeClr val="accent1"/>
                </a:solidFill>
              </a:rPr>
              <a:t>we</a:t>
            </a:r>
            <a:r>
              <a:rPr lang="es-ES" dirty="0" smtClean="0">
                <a:solidFill>
                  <a:schemeClr val="accent1"/>
                </a:solidFill>
              </a:rPr>
              <a:t> </a:t>
            </a:r>
            <a:r>
              <a:rPr lang="es-ES" dirty="0" err="1" smtClean="0">
                <a:solidFill>
                  <a:schemeClr val="accent1"/>
                </a:solidFill>
              </a:rPr>
              <a:t>know</a:t>
            </a:r>
            <a:r>
              <a:rPr lang="es-ES" dirty="0" smtClean="0">
                <a:solidFill>
                  <a:schemeClr val="accent1"/>
                </a:solidFill>
              </a:rPr>
              <a:t>… </a:t>
            </a:r>
            <a:r>
              <a:rPr lang="es-ES" b="1" dirty="0" err="1" smtClean="0">
                <a:solidFill>
                  <a:schemeClr val="accent1"/>
                </a:solidFill>
              </a:rPr>
              <a:t>Research</a:t>
            </a:r>
            <a:endParaRPr lang="es-ES" b="1" dirty="0" smtClean="0">
              <a:solidFill>
                <a:schemeClr val="accent1"/>
              </a:solidFill>
            </a:endParaRPr>
          </a:p>
          <a:p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728" y="57267"/>
            <a:ext cx="2483768" cy="37326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658" y="450841"/>
            <a:ext cx="5061073" cy="1997571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868144" y="1556792"/>
            <a:ext cx="17595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García et al. (2016)</a:t>
            </a:r>
            <a:endParaRPr lang="es-ES" sz="1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7" y="2636912"/>
            <a:ext cx="4162425" cy="14859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6512" y="4345726"/>
            <a:ext cx="4922554" cy="1198921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95536" y="5733256"/>
            <a:ext cx="4680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Positive or negative trends depending on the time frame we choose: </a:t>
            </a:r>
            <a:r>
              <a:rPr lang="en-US" sz="1400" dirty="0" smtClean="0">
                <a:solidFill>
                  <a:srgbClr val="0070C0"/>
                </a:solidFill>
              </a:rPr>
              <a:t>negative </a:t>
            </a:r>
            <a:r>
              <a:rPr lang="en-US" sz="1400" dirty="0">
                <a:solidFill>
                  <a:srgbClr val="0070C0"/>
                </a:solidFill>
              </a:rPr>
              <a:t>trend throughout the series but great uncertainty about its representativeness.</a:t>
            </a:r>
          </a:p>
          <a:p>
            <a:r>
              <a:rPr lang="en-US" sz="1400" dirty="0">
                <a:solidFill>
                  <a:srgbClr val="0070C0"/>
                </a:solidFill>
              </a:rPr>
              <a:t>Are there long-term cycles (50 years)?</a:t>
            </a:r>
            <a:endParaRPr lang="es-ES" sz="1400" dirty="0">
              <a:solidFill>
                <a:srgbClr val="0070C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8092" y="2376716"/>
            <a:ext cx="4397003" cy="2639318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5580112" y="5016034"/>
            <a:ext cx="3168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Excellent agreement between independent observations</a:t>
            </a:r>
            <a:r>
              <a:rPr lang="en-US" dirty="0" smtClean="0">
                <a:solidFill>
                  <a:srgbClr val="FF0000"/>
                </a:solidFill>
              </a:rPr>
              <a:t>!!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In agreement with preliminary results from D. Suarez since 1980: Negative trend</a:t>
            </a:r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89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4" b="7913"/>
          <a:stretch/>
        </p:blipFill>
        <p:spPr>
          <a:xfrm>
            <a:off x="-36512" y="658375"/>
            <a:ext cx="8447078" cy="543492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971600" y="6093296"/>
            <a:ext cx="6884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ECMWF:  1941-2010 ERA-20C</a:t>
            </a:r>
          </a:p>
          <a:p>
            <a:r>
              <a:rPr lang="es-ES" b="1" dirty="0">
                <a:solidFill>
                  <a:srgbClr val="FF0000"/>
                </a:solidFill>
              </a:rPr>
              <a:t>	2011-2016 ERA-</a:t>
            </a:r>
            <a:r>
              <a:rPr lang="es-ES" b="1" dirty="0" err="1">
                <a:solidFill>
                  <a:srgbClr val="FF0000"/>
                </a:solidFill>
              </a:rPr>
              <a:t>Interim</a:t>
            </a:r>
            <a:r>
              <a:rPr lang="es-ES" b="1" dirty="0">
                <a:solidFill>
                  <a:srgbClr val="FF0000"/>
                </a:solidFill>
              </a:rPr>
              <a:t> 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728" y="57267"/>
            <a:ext cx="2483768" cy="37326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187027" y="6136475"/>
            <a:ext cx="5590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(</a:t>
            </a:r>
            <a:r>
              <a:rPr lang="en-GB" dirty="0">
                <a:solidFill>
                  <a:schemeClr val="accent1"/>
                </a:solidFill>
              </a:rPr>
              <a:t>ongoing </a:t>
            </a:r>
            <a:r>
              <a:rPr lang="en-GB" dirty="0" smtClean="0">
                <a:solidFill>
                  <a:schemeClr val="accent1"/>
                </a:solidFill>
              </a:rPr>
              <a:t>investigation)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27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51520" y="62625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1"/>
                </a:solidFill>
              </a:rPr>
              <a:t>What </a:t>
            </a:r>
            <a:r>
              <a:rPr lang="es-ES" dirty="0" err="1" smtClean="0">
                <a:solidFill>
                  <a:schemeClr val="accent1"/>
                </a:solidFill>
              </a:rPr>
              <a:t>we</a:t>
            </a:r>
            <a:r>
              <a:rPr lang="es-ES" dirty="0" smtClean="0">
                <a:solidFill>
                  <a:schemeClr val="accent1"/>
                </a:solidFill>
              </a:rPr>
              <a:t> </a:t>
            </a:r>
            <a:r>
              <a:rPr lang="es-ES" dirty="0" err="1" smtClean="0">
                <a:solidFill>
                  <a:schemeClr val="accent1"/>
                </a:solidFill>
              </a:rPr>
              <a:t>know</a:t>
            </a:r>
            <a:r>
              <a:rPr lang="es-ES" dirty="0" smtClean="0">
                <a:solidFill>
                  <a:schemeClr val="accent1"/>
                </a:solidFill>
              </a:rPr>
              <a:t>… </a:t>
            </a:r>
            <a:r>
              <a:rPr lang="es-ES" b="1" dirty="0" err="1" smtClean="0">
                <a:solidFill>
                  <a:schemeClr val="accent1"/>
                </a:solidFill>
              </a:rPr>
              <a:t>Research</a:t>
            </a:r>
            <a:endParaRPr lang="es-ES" b="1" dirty="0" smtClean="0">
              <a:solidFill>
                <a:schemeClr val="accent1"/>
              </a:solidFill>
            </a:endParaRPr>
          </a:p>
          <a:p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728" y="57267"/>
            <a:ext cx="2483768" cy="373263"/>
          </a:xfrm>
          <a:prstGeom prst="rect">
            <a:avLst/>
          </a:prstGeom>
        </p:spPr>
      </p:pic>
      <p:pic>
        <p:nvPicPr>
          <p:cNvPr id="4" name="5 Imagen" descr="Graph6.png"/>
          <p:cNvPicPr>
            <a:picLocks noChangeAspect="1"/>
          </p:cNvPicPr>
          <p:nvPr/>
        </p:nvPicPr>
        <p:blipFill>
          <a:blip r:embed="rId3" cstate="print"/>
          <a:srcRect r="11413"/>
          <a:stretch>
            <a:fillRect/>
          </a:stretch>
        </p:blipFill>
        <p:spPr>
          <a:xfrm>
            <a:off x="107504" y="1124743"/>
            <a:ext cx="8856984" cy="399922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668820" y="5723964"/>
            <a:ext cx="5590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Rosa </a:t>
            </a:r>
            <a:r>
              <a:rPr lang="en-GB" dirty="0" err="1" smtClean="0"/>
              <a:t>García</a:t>
            </a:r>
            <a:r>
              <a:rPr lang="en-GB" dirty="0"/>
              <a:t> </a:t>
            </a:r>
            <a:r>
              <a:rPr lang="en-GB" dirty="0" smtClean="0">
                <a:solidFill>
                  <a:schemeClr val="accent1"/>
                </a:solidFill>
              </a:rPr>
              <a:t>(</a:t>
            </a:r>
            <a:r>
              <a:rPr lang="en-GB" dirty="0">
                <a:solidFill>
                  <a:schemeClr val="accent1"/>
                </a:solidFill>
              </a:rPr>
              <a:t>ongoing </a:t>
            </a:r>
            <a:r>
              <a:rPr lang="en-GB" dirty="0" smtClean="0">
                <a:solidFill>
                  <a:schemeClr val="accent1"/>
                </a:solidFill>
              </a:rPr>
              <a:t>investigation)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411760" y="4855429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106 years of dust intrusions !!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No trend is observed</a:t>
            </a:r>
            <a:endParaRPr lang="en-GB" dirty="0">
              <a:solidFill>
                <a:srgbClr val="FF0000"/>
              </a:solidFill>
            </a:endParaRPr>
          </a:p>
          <a:p>
            <a:endParaRPr lang="en-GB" dirty="0" smtClean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98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23528" y="430530"/>
            <a:ext cx="849694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Limitations for long-term monitoring of dust </a:t>
            </a:r>
            <a:r>
              <a:rPr lang="en-US" b="1" dirty="0" smtClean="0">
                <a:solidFill>
                  <a:srgbClr val="0070C0"/>
                </a:solidFill>
              </a:rPr>
              <a:t>intrusions</a:t>
            </a:r>
          </a:p>
          <a:p>
            <a:endParaRPr lang="en-US" dirty="0"/>
          </a:p>
          <a:p>
            <a:r>
              <a:rPr lang="en-US" dirty="0" smtClean="0"/>
              <a:t>1. We cannot measure “dust”, but a cocktail of aerosols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Dust must be discriminated/estimated</a:t>
            </a:r>
          </a:p>
          <a:p>
            <a:endParaRPr lang="en-US" dirty="0" smtClean="0"/>
          </a:p>
          <a:p>
            <a:r>
              <a:rPr lang="en-US" dirty="0" smtClean="0"/>
              <a:t>2. Observation periods of dust-proxies  are quite limited in time (or dust proxies are very inaccurate)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Reduced visibility (weather services-airports) (1980 at the 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anary Islands)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PM10 vs D10? (air quality networks) (2001)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Aerosol optical depth (AOD) from ground photometers(2005)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AOD from satellite borne platforms (research) (1997)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Aerosol extinction (vertical profiles) from </a:t>
            </a:r>
            <a:r>
              <a:rPr lang="en-US" dirty="0" err="1" smtClean="0">
                <a:solidFill>
                  <a:srgbClr val="FF0000"/>
                </a:solidFill>
              </a:rPr>
              <a:t>lidars</a:t>
            </a:r>
            <a:r>
              <a:rPr lang="en-US" dirty="0" smtClean="0">
                <a:solidFill>
                  <a:srgbClr val="FF0000"/>
                </a:solidFill>
              </a:rPr>
              <a:t> (research) (2010)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3</a:t>
            </a:r>
            <a:r>
              <a:rPr lang="en-US" dirty="0"/>
              <a:t>. </a:t>
            </a:r>
            <a:r>
              <a:rPr lang="en-US" dirty="0" smtClean="0"/>
              <a:t>Which </a:t>
            </a:r>
            <a:r>
              <a:rPr lang="en-US" dirty="0"/>
              <a:t>parameter should we use and what thresholds for each of them to define a dust storm?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4.Observations </a:t>
            </a:r>
            <a:r>
              <a:rPr lang="en-US" dirty="0"/>
              <a:t>made at one location may have little or no </a:t>
            </a:r>
            <a:r>
              <a:rPr lang="en-US" dirty="0" smtClean="0"/>
              <a:t>similarity to </a:t>
            </a:r>
            <a:r>
              <a:rPr lang="en-US" dirty="0"/>
              <a:t>those observed </a:t>
            </a:r>
            <a:endParaRPr lang="en-US" dirty="0" smtClean="0"/>
          </a:p>
          <a:p>
            <a:r>
              <a:rPr lang="en-US" dirty="0" smtClean="0"/>
              <a:t>at </a:t>
            </a:r>
            <a:r>
              <a:rPr lang="en-US" dirty="0"/>
              <a:t>other relatively nearby locations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5</a:t>
            </a:r>
            <a:r>
              <a:rPr lang="en-US" dirty="0" smtClean="0"/>
              <a:t>. Relationship between observed changes in dust-related proxies and atmospheric processes are relatively well known, but not the </a:t>
            </a:r>
            <a:r>
              <a:rPr lang="en-US" dirty="0"/>
              <a:t>future changes in most of the atmospheric </a:t>
            </a:r>
            <a:r>
              <a:rPr lang="en-US" dirty="0" smtClean="0"/>
              <a:t>processes driven by climate change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728" y="57267"/>
            <a:ext cx="2483768" cy="37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79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83568" y="908720"/>
            <a:ext cx="80586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1"/>
                </a:solidFill>
              </a:rPr>
              <a:t>What </a:t>
            </a:r>
            <a:r>
              <a:rPr lang="es-ES" b="1" dirty="0" err="1" smtClean="0">
                <a:solidFill>
                  <a:schemeClr val="accent1"/>
                </a:solidFill>
              </a:rPr>
              <a:t>we</a:t>
            </a:r>
            <a:r>
              <a:rPr lang="es-ES" b="1" dirty="0" smtClean="0">
                <a:solidFill>
                  <a:schemeClr val="accent1"/>
                </a:solidFill>
              </a:rPr>
              <a:t> </a:t>
            </a:r>
            <a:r>
              <a:rPr lang="es-ES" b="1" dirty="0" err="1" smtClean="0">
                <a:solidFill>
                  <a:schemeClr val="accent1"/>
                </a:solidFill>
              </a:rPr>
              <a:t>don’t</a:t>
            </a:r>
            <a:r>
              <a:rPr lang="es-ES" b="1" dirty="0" smtClean="0">
                <a:solidFill>
                  <a:schemeClr val="accent1"/>
                </a:solidFill>
              </a:rPr>
              <a:t> </a:t>
            </a:r>
            <a:r>
              <a:rPr lang="es-ES" b="1" dirty="0" err="1" smtClean="0">
                <a:solidFill>
                  <a:schemeClr val="accent1"/>
                </a:solidFill>
              </a:rPr>
              <a:t>know</a:t>
            </a:r>
            <a:r>
              <a:rPr lang="es-ES" b="1" dirty="0" smtClean="0">
                <a:solidFill>
                  <a:schemeClr val="accent1"/>
                </a:solidFill>
              </a:rPr>
              <a:t> </a:t>
            </a:r>
            <a:r>
              <a:rPr lang="es-ES" b="1" dirty="0" err="1" smtClean="0">
                <a:solidFill>
                  <a:schemeClr val="accent1"/>
                </a:solidFill>
              </a:rPr>
              <a:t>yet</a:t>
            </a:r>
            <a:r>
              <a:rPr lang="es-ES" b="1" dirty="0" smtClean="0">
                <a:solidFill>
                  <a:schemeClr val="accent1"/>
                </a:solidFill>
              </a:rPr>
              <a:t>:</a:t>
            </a:r>
          </a:p>
          <a:p>
            <a:endParaRPr lang="es-ES" dirty="0"/>
          </a:p>
          <a:p>
            <a:r>
              <a:rPr lang="en-US" dirty="0"/>
              <a:t>The changes that we could detect in dust intrusions are not only due to changes in atmospheric processes but also to changes in land use and/or desertification processes, caused, in turn, and in part, by climate change</a:t>
            </a:r>
            <a:r>
              <a:rPr lang="en-US" dirty="0" smtClean="0"/>
              <a:t>.</a:t>
            </a:r>
          </a:p>
          <a:p>
            <a:endParaRPr lang="es-ES" dirty="0" smtClean="0"/>
          </a:p>
          <a:p>
            <a:r>
              <a:rPr lang="es-ES" dirty="0" err="1" smtClean="0"/>
              <a:t>Climate</a:t>
            </a:r>
            <a:r>
              <a:rPr lang="es-ES" dirty="0" smtClean="0"/>
              <a:t> </a:t>
            </a:r>
            <a:r>
              <a:rPr lang="es-ES" dirty="0" err="1" smtClean="0"/>
              <a:t>models</a:t>
            </a:r>
            <a:r>
              <a:rPr lang="es-ES" dirty="0" smtClean="0"/>
              <a:t> do </a:t>
            </a:r>
            <a:r>
              <a:rPr lang="es-ES" dirty="0" err="1" smtClean="0"/>
              <a:t>not</a:t>
            </a:r>
            <a:r>
              <a:rPr lang="es-ES" dirty="0" smtClean="0"/>
              <a:t> </a:t>
            </a:r>
            <a:r>
              <a:rPr lang="es-ES" dirty="0" err="1" smtClean="0"/>
              <a:t>include</a:t>
            </a:r>
            <a:r>
              <a:rPr lang="es-ES" dirty="0" smtClean="0"/>
              <a:t> </a:t>
            </a:r>
            <a:r>
              <a:rPr lang="es-ES" dirty="0" err="1" smtClean="0"/>
              <a:t>dust</a:t>
            </a:r>
            <a:r>
              <a:rPr lang="es-ES" dirty="0" smtClean="0"/>
              <a:t> </a:t>
            </a:r>
            <a:r>
              <a:rPr lang="en-US" dirty="0"/>
              <a:t>nor can they predict what the pressure centers </a:t>
            </a:r>
            <a:endParaRPr lang="en-US" dirty="0" smtClean="0"/>
          </a:p>
          <a:p>
            <a:r>
              <a:rPr lang="en-US" dirty="0" smtClean="0"/>
              <a:t>will </a:t>
            </a:r>
            <a:r>
              <a:rPr lang="en-US" dirty="0"/>
              <a:t>be like in the coming </a:t>
            </a:r>
            <a:r>
              <a:rPr lang="en-US" dirty="0" smtClean="0"/>
              <a:t>decades</a:t>
            </a:r>
          </a:p>
          <a:p>
            <a:endParaRPr lang="en-US" dirty="0"/>
          </a:p>
          <a:p>
            <a:r>
              <a:rPr lang="en-US" dirty="0"/>
              <a:t>Are the possible changes that we </a:t>
            </a:r>
            <a:r>
              <a:rPr lang="en-US" dirty="0" smtClean="0"/>
              <a:t>recently observe </a:t>
            </a:r>
            <a:r>
              <a:rPr lang="en-US" dirty="0"/>
              <a:t>in dust intrusions </a:t>
            </a:r>
            <a:r>
              <a:rPr lang="en-US" dirty="0" smtClean="0"/>
              <a:t>are circumstantial </a:t>
            </a:r>
            <a:r>
              <a:rPr lang="en-US" dirty="0"/>
              <a:t>or </a:t>
            </a:r>
            <a:r>
              <a:rPr lang="en-US" dirty="0" smtClean="0"/>
              <a:t>are </a:t>
            </a:r>
            <a:r>
              <a:rPr lang="en-US" dirty="0"/>
              <a:t>they already being modulated by climate change?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We </a:t>
            </a:r>
            <a:r>
              <a:rPr lang="en-US" dirty="0">
                <a:solidFill>
                  <a:srgbClr val="FF0000"/>
                </a:solidFill>
              </a:rPr>
              <a:t>need precise observations </a:t>
            </a:r>
            <a:r>
              <a:rPr lang="en-US" dirty="0" smtClean="0">
                <a:solidFill>
                  <a:srgbClr val="FF0000"/>
                </a:solidFill>
              </a:rPr>
              <a:t>and more research in </a:t>
            </a:r>
            <a:r>
              <a:rPr lang="en-US" dirty="0">
                <a:solidFill>
                  <a:srgbClr val="FF0000"/>
                </a:solidFill>
              </a:rPr>
              <a:t>the coming </a:t>
            </a:r>
            <a:r>
              <a:rPr lang="en-US" dirty="0" smtClean="0">
                <a:solidFill>
                  <a:srgbClr val="FF0000"/>
                </a:solidFill>
              </a:rPr>
              <a:t>years !!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….But not only at the Canary Islands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728" y="175417"/>
            <a:ext cx="2483768" cy="37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3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o 30"/>
          <p:cNvGrpSpPr/>
          <p:nvPr/>
        </p:nvGrpSpPr>
        <p:grpSpPr>
          <a:xfrm>
            <a:off x="332175" y="808821"/>
            <a:ext cx="3505998" cy="2792694"/>
            <a:chOff x="332175" y="808821"/>
            <a:chExt cx="3505998" cy="2792694"/>
          </a:xfrm>
        </p:grpSpPr>
        <p:grpSp>
          <p:nvGrpSpPr>
            <p:cNvPr id="7" name="Grupo 6"/>
            <p:cNvGrpSpPr/>
            <p:nvPr/>
          </p:nvGrpSpPr>
          <p:grpSpPr>
            <a:xfrm>
              <a:off x="332175" y="808821"/>
              <a:ext cx="3505998" cy="2792694"/>
              <a:chOff x="1273769" y="669964"/>
              <a:chExt cx="4451818" cy="3538770"/>
            </a:xfrm>
          </p:grpSpPr>
          <p:pic>
            <p:nvPicPr>
              <p:cNvPr id="4" name="Imagen 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" t="49786" r="51082" b="-771"/>
              <a:stretch/>
            </p:blipFill>
            <p:spPr>
              <a:xfrm>
                <a:off x="1273769" y="669964"/>
                <a:ext cx="4451818" cy="353877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rnd">
                <a:solidFill>
                  <a:srgbClr val="FFFFFF"/>
                </a:solidFill>
              </a:ln>
              <a:effectLst>
                <a:outerShdw blurRad="50000" algn="tl" rotWithShape="0">
                  <a:srgbClr val="000000">
                    <a:alpha val="41000"/>
                  </a:srgbClr>
                </a:outerShdw>
              </a:effectLst>
              <a:scene3d>
                <a:camera prst="orthographicFront"/>
                <a:lightRig rig="twoPt" dir="t">
                  <a:rot lat="0" lon="0" rev="7800000"/>
                </a:lightRig>
              </a:scene3d>
              <a:sp3d contourW="6350">
                <a:bevelT w="50800" h="16510"/>
                <a:contourClr>
                  <a:srgbClr val="C0C0C0"/>
                </a:contourClr>
              </a:sp3d>
            </p:spPr>
          </p:pic>
          <p:sp>
            <p:nvSpPr>
              <p:cNvPr id="6" name="Elipse 5"/>
              <p:cNvSpPr/>
              <p:nvPr/>
            </p:nvSpPr>
            <p:spPr>
              <a:xfrm>
                <a:off x="1905920" y="2860807"/>
                <a:ext cx="641088" cy="530619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5" name="Elipse 24"/>
            <p:cNvSpPr/>
            <p:nvPr/>
          </p:nvSpPr>
          <p:spPr>
            <a:xfrm>
              <a:off x="1334904" y="2700250"/>
              <a:ext cx="390564" cy="30023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FE28DF6-FCC0-6F4D-84D0-53D64910CF40}"/>
              </a:ext>
            </a:extLst>
          </p:cNvPr>
          <p:cNvSpPr txBox="1"/>
          <p:nvPr/>
        </p:nvSpPr>
        <p:spPr>
          <a:xfrm>
            <a:off x="826270" y="1984065"/>
            <a:ext cx="4223758" cy="2577947"/>
          </a:xfrm>
          <a:prstGeom prst="rect">
            <a:avLst/>
          </a:prstGeom>
          <a:noFill/>
        </p:spPr>
        <p:txBody>
          <a:bodyPr wrap="square" numCol="2" spcCol="180000" rtlCol="0">
            <a:noAutofit/>
          </a:bodyPr>
          <a:lstStyle/>
          <a:p>
            <a:endParaRPr lang="en-US" sz="750" dirty="0">
              <a:solidFill>
                <a:srgbClr val="23679A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0570" y="4427834"/>
            <a:ext cx="3210657" cy="1560735"/>
          </a:xfrm>
          <a:prstGeom prst="rect">
            <a:avLst/>
          </a:prstGeom>
        </p:spPr>
      </p:pic>
      <p:cxnSp>
        <p:nvCxnSpPr>
          <p:cNvPr id="10" name="Conector recto de flecha 9"/>
          <p:cNvCxnSpPr>
            <a:stCxn id="25" idx="5"/>
          </p:cNvCxnSpPr>
          <p:nvPr/>
        </p:nvCxnSpPr>
        <p:spPr>
          <a:xfrm>
            <a:off x="1668271" y="2956519"/>
            <a:ext cx="1487894" cy="14713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 flipH="1">
            <a:off x="808780" y="2956519"/>
            <a:ext cx="244572" cy="14131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4131323" y="885978"/>
            <a:ext cx="4717853" cy="3454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prstClr val="black"/>
                </a:solidFill>
              </a:rPr>
              <a:t>SDS </a:t>
            </a:r>
            <a:r>
              <a:rPr lang="es-ES" sz="1600" b="1" dirty="0" err="1">
                <a:solidFill>
                  <a:prstClr val="black"/>
                </a:solidFill>
              </a:rPr>
              <a:t>Warning</a:t>
            </a:r>
            <a:r>
              <a:rPr lang="es-ES" sz="1600" b="1" dirty="0">
                <a:solidFill>
                  <a:prstClr val="black"/>
                </a:solidFill>
              </a:rPr>
              <a:t> </a:t>
            </a:r>
            <a:r>
              <a:rPr lang="es-ES" sz="1600" b="1" dirty="0" err="1">
                <a:solidFill>
                  <a:prstClr val="black"/>
                </a:solidFill>
              </a:rPr>
              <a:t>Advisory</a:t>
            </a:r>
            <a:r>
              <a:rPr lang="es-ES" sz="1600" b="1" dirty="0">
                <a:solidFill>
                  <a:prstClr val="black"/>
                </a:solidFill>
              </a:rPr>
              <a:t> </a:t>
            </a:r>
            <a:r>
              <a:rPr lang="es-ES" sz="1600" b="1" dirty="0" err="1">
                <a:solidFill>
                  <a:prstClr val="black"/>
                </a:solidFill>
              </a:rPr>
              <a:t>System</a:t>
            </a:r>
            <a:r>
              <a:rPr lang="es-ES" sz="1600" b="1" dirty="0">
                <a:solidFill>
                  <a:prstClr val="black"/>
                </a:solidFill>
              </a:rPr>
              <a:t> </a:t>
            </a:r>
            <a:r>
              <a:rPr lang="es-ES" sz="1600" b="1" dirty="0" err="1">
                <a:solidFill>
                  <a:prstClr val="black"/>
                </a:solidFill>
              </a:rPr>
              <a:t>for</a:t>
            </a:r>
            <a:r>
              <a:rPr lang="es-ES" sz="1600" b="1" dirty="0">
                <a:solidFill>
                  <a:prstClr val="black"/>
                </a:solidFill>
              </a:rPr>
              <a:t> West </a:t>
            </a:r>
            <a:r>
              <a:rPr lang="es-ES" sz="1600" b="1" dirty="0" err="1" smtClean="0">
                <a:solidFill>
                  <a:prstClr val="black"/>
                </a:solidFill>
              </a:rPr>
              <a:t>Africa</a:t>
            </a:r>
            <a:r>
              <a:rPr lang="es-ES" sz="1600" b="1" dirty="0" smtClean="0">
                <a:solidFill>
                  <a:prstClr val="black"/>
                </a:solidFill>
              </a:rPr>
              <a:t>:</a:t>
            </a:r>
          </a:p>
          <a:p>
            <a:endParaRPr lang="es-ES" sz="1350" b="1" dirty="0">
              <a:solidFill>
                <a:prstClr val="black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350" dirty="0" err="1">
                <a:solidFill>
                  <a:prstClr val="black"/>
                </a:solidFill>
              </a:rPr>
              <a:t>Working</a:t>
            </a:r>
            <a:r>
              <a:rPr lang="es-ES" sz="1350" dirty="0">
                <a:solidFill>
                  <a:prstClr val="black"/>
                </a:solidFill>
              </a:rPr>
              <a:t> </a:t>
            </a:r>
            <a:r>
              <a:rPr lang="es-ES" sz="1350" dirty="0" err="1">
                <a:solidFill>
                  <a:prstClr val="black"/>
                </a:solidFill>
              </a:rPr>
              <a:t>since</a:t>
            </a:r>
            <a:r>
              <a:rPr lang="es-ES" sz="1350" dirty="0">
                <a:solidFill>
                  <a:prstClr val="black"/>
                </a:solidFill>
              </a:rPr>
              <a:t> Oct 2018 in </a:t>
            </a:r>
            <a:r>
              <a:rPr lang="es-ES" sz="1350" b="1" dirty="0">
                <a:solidFill>
                  <a:prstClr val="black"/>
                </a:solidFill>
              </a:rPr>
              <a:t>Burkina Faso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350" dirty="0" err="1">
                <a:solidFill>
                  <a:prstClr val="black"/>
                </a:solidFill>
              </a:rPr>
              <a:t>Developed</a:t>
            </a:r>
            <a:r>
              <a:rPr lang="es-ES" sz="1350" dirty="0">
                <a:solidFill>
                  <a:prstClr val="black"/>
                </a:solidFill>
              </a:rPr>
              <a:t> </a:t>
            </a:r>
            <a:r>
              <a:rPr lang="es-ES" sz="1350" dirty="0" err="1">
                <a:solidFill>
                  <a:prstClr val="black"/>
                </a:solidFill>
              </a:rPr>
              <a:t>by</a:t>
            </a:r>
            <a:r>
              <a:rPr lang="es-ES" sz="1350" dirty="0">
                <a:solidFill>
                  <a:prstClr val="black"/>
                </a:solidFill>
              </a:rPr>
              <a:t> WMO – </a:t>
            </a:r>
            <a:r>
              <a:rPr lang="es-ES" sz="1350" dirty="0" smtClean="0">
                <a:solidFill>
                  <a:prstClr val="black"/>
                </a:solidFill>
              </a:rPr>
              <a:t>Barcelona Dust Regional Center</a:t>
            </a:r>
            <a:endParaRPr lang="es-ES" sz="1350" dirty="0">
              <a:solidFill>
                <a:prstClr val="black"/>
              </a:solidFill>
            </a:endParaRPr>
          </a:p>
          <a:p>
            <a:endParaRPr lang="es-ES" sz="1350" dirty="0" smtClean="0">
              <a:solidFill>
                <a:prstClr val="black"/>
              </a:solidFill>
            </a:endParaRPr>
          </a:p>
          <a:p>
            <a:r>
              <a:rPr lang="es-ES" sz="1350" dirty="0" err="1" smtClean="0">
                <a:solidFill>
                  <a:prstClr val="black"/>
                </a:solidFill>
              </a:rPr>
              <a:t>Main</a:t>
            </a:r>
            <a:r>
              <a:rPr lang="es-ES" sz="1350" dirty="0" smtClean="0">
                <a:solidFill>
                  <a:prstClr val="black"/>
                </a:solidFill>
              </a:rPr>
              <a:t> </a:t>
            </a:r>
            <a:r>
              <a:rPr lang="es-ES" sz="1350" dirty="0" err="1">
                <a:solidFill>
                  <a:prstClr val="black"/>
                </a:solidFill>
              </a:rPr>
              <a:t>tasks</a:t>
            </a:r>
            <a:r>
              <a:rPr lang="es-ES" sz="1350" dirty="0">
                <a:solidFill>
                  <a:prstClr val="black"/>
                </a:solidFill>
              </a:rPr>
              <a:t>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350" dirty="0">
                <a:solidFill>
                  <a:prstClr val="black"/>
                </a:solidFill>
              </a:rPr>
              <a:t>PM sensor and </a:t>
            </a:r>
            <a:r>
              <a:rPr lang="es-ES" sz="1350" dirty="0" err="1">
                <a:solidFill>
                  <a:prstClr val="black"/>
                </a:solidFill>
              </a:rPr>
              <a:t>hand-held</a:t>
            </a:r>
            <a:r>
              <a:rPr lang="es-ES" sz="1350" dirty="0">
                <a:solidFill>
                  <a:prstClr val="black"/>
                </a:solidFill>
              </a:rPr>
              <a:t> </a:t>
            </a:r>
            <a:r>
              <a:rPr lang="es-ES" sz="1350" dirty="0" err="1">
                <a:solidFill>
                  <a:prstClr val="black"/>
                </a:solidFill>
              </a:rPr>
              <a:t>sunphotometer</a:t>
            </a:r>
            <a:endParaRPr lang="es-ES" sz="1350" dirty="0">
              <a:solidFill>
                <a:prstClr val="black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350" dirty="0">
                <a:solidFill>
                  <a:prstClr val="black"/>
                </a:solidFill>
              </a:rPr>
              <a:t>SDS </a:t>
            </a:r>
            <a:r>
              <a:rPr lang="es-ES" sz="1350" dirty="0" err="1">
                <a:solidFill>
                  <a:prstClr val="black"/>
                </a:solidFill>
              </a:rPr>
              <a:t>Warning</a:t>
            </a:r>
            <a:r>
              <a:rPr lang="es-ES" sz="1350" dirty="0">
                <a:solidFill>
                  <a:prstClr val="black"/>
                </a:solidFill>
              </a:rPr>
              <a:t> </a:t>
            </a:r>
            <a:r>
              <a:rPr lang="es-ES" sz="1350" dirty="0" err="1">
                <a:solidFill>
                  <a:prstClr val="black"/>
                </a:solidFill>
              </a:rPr>
              <a:t>System</a:t>
            </a:r>
            <a:r>
              <a:rPr lang="es-ES" sz="1350" dirty="0">
                <a:solidFill>
                  <a:prstClr val="black"/>
                </a:solidFill>
              </a:rPr>
              <a:t>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350" dirty="0" err="1">
                <a:solidFill>
                  <a:prstClr val="black"/>
                </a:solidFill>
              </a:rPr>
              <a:t>On</a:t>
            </a:r>
            <a:r>
              <a:rPr lang="es-ES" sz="1350" dirty="0">
                <a:solidFill>
                  <a:prstClr val="black"/>
                </a:solidFill>
              </a:rPr>
              <a:t> line training workshops</a:t>
            </a:r>
          </a:p>
          <a:p>
            <a:endParaRPr lang="es-ES" sz="1350" dirty="0">
              <a:solidFill>
                <a:prstClr val="black"/>
              </a:solidFill>
            </a:endParaRPr>
          </a:p>
          <a:p>
            <a:r>
              <a:rPr lang="es-ES" sz="1350" dirty="0" err="1">
                <a:solidFill>
                  <a:prstClr val="black"/>
                </a:solidFill>
              </a:rPr>
              <a:t>Countries</a:t>
            </a:r>
            <a:r>
              <a:rPr lang="es-ES" sz="1350" dirty="0">
                <a:solidFill>
                  <a:prstClr val="black"/>
                </a:solidFill>
              </a:rPr>
              <a:t> </a:t>
            </a:r>
            <a:r>
              <a:rPr lang="es-ES" sz="1350" dirty="0" err="1" smtClean="0">
                <a:solidFill>
                  <a:prstClr val="black"/>
                </a:solidFill>
              </a:rPr>
              <a:t>involved</a:t>
            </a:r>
            <a:r>
              <a:rPr lang="es-ES" sz="1350" dirty="0">
                <a:solidFill>
                  <a:prstClr val="black"/>
                </a:solidFill>
              </a:rPr>
              <a:t>:</a:t>
            </a:r>
            <a:r>
              <a:rPr lang="es-ES" sz="1350" dirty="0" smtClean="0">
                <a:solidFill>
                  <a:prstClr val="black"/>
                </a:solidFill>
              </a:rPr>
              <a:t> </a:t>
            </a:r>
            <a:endParaRPr lang="es-ES" sz="135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350" b="1" dirty="0">
                <a:solidFill>
                  <a:prstClr val="black"/>
                </a:solidFill>
              </a:rPr>
              <a:t>Burkina Faso-Mali-</a:t>
            </a:r>
            <a:r>
              <a:rPr lang="es-ES" sz="1350" b="1" dirty="0" err="1">
                <a:solidFill>
                  <a:prstClr val="black"/>
                </a:solidFill>
              </a:rPr>
              <a:t>Niger</a:t>
            </a:r>
            <a:r>
              <a:rPr lang="es-ES" sz="1350" b="1" dirty="0">
                <a:solidFill>
                  <a:prstClr val="black"/>
                </a:solidFill>
              </a:rPr>
              <a:t>-Chad </a:t>
            </a:r>
            <a:r>
              <a:rPr lang="es-ES" sz="1350" dirty="0">
                <a:solidFill>
                  <a:prstClr val="black"/>
                </a:solidFill>
              </a:rPr>
              <a:t>(CREWS)</a:t>
            </a:r>
            <a:endParaRPr lang="en-US" sz="135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350" b="1" dirty="0">
                <a:solidFill>
                  <a:prstClr val="black"/>
                </a:solidFill>
              </a:rPr>
              <a:t>Senegal-Cabo Verde-Mauritania </a:t>
            </a:r>
            <a:r>
              <a:rPr lang="es-ES" sz="1350" dirty="0">
                <a:solidFill>
                  <a:prstClr val="black"/>
                </a:solidFill>
              </a:rPr>
              <a:t>(Mac-CLIMA </a:t>
            </a:r>
            <a:r>
              <a:rPr lang="es-ES" sz="1350" dirty="0" err="1">
                <a:solidFill>
                  <a:prstClr val="black"/>
                </a:solidFill>
              </a:rPr>
              <a:t>Interreg</a:t>
            </a:r>
            <a:r>
              <a:rPr lang="es-ES" sz="1350" dirty="0">
                <a:solidFill>
                  <a:prstClr val="black"/>
                </a:solidFill>
              </a:rPr>
              <a:t>)</a:t>
            </a:r>
          </a:p>
          <a:p>
            <a:endParaRPr lang="es-ES" sz="1350" dirty="0">
              <a:solidFill>
                <a:prstClr val="black"/>
              </a:solidFill>
            </a:endParaRPr>
          </a:p>
          <a:p>
            <a:endParaRPr lang="es-ES" sz="1350" dirty="0">
              <a:solidFill>
                <a:prstClr val="black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967318"/>
            <a:ext cx="3355670" cy="289648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14" y="42881"/>
            <a:ext cx="4952273" cy="594273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082" y="3333332"/>
            <a:ext cx="723462" cy="313899"/>
          </a:xfrm>
          <a:prstGeom prst="rect">
            <a:avLst/>
          </a:prstGeom>
        </p:spPr>
      </p:pic>
      <p:sp>
        <p:nvSpPr>
          <p:cNvPr id="26" name="CuadroTexto 25"/>
          <p:cNvSpPr txBox="1"/>
          <p:nvPr/>
        </p:nvSpPr>
        <p:spPr>
          <a:xfrm>
            <a:off x="5752947" y="6023544"/>
            <a:ext cx="2374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solidFill>
                  <a:prstClr val="black"/>
                </a:solidFill>
              </a:rPr>
              <a:t>PM sensor </a:t>
            </a:r>
            <a:r>
              <a:rPr lang="es-ES" sz="900" dirty="0" err="1">
                <a:solidFill>
                  <a:prstClr val="black"/>
                </a:solidFill>
              </a:rPr>
              <a:t>being</a:t>
            </a:r>
            <a:r>
              <a:rPr lang="es-ES" sz="900" dirty="0">
                <a:solidFill>
                  <a:prstClr val="black"/>
                </a:solidFill>
              </a:rPr>
              <a:t> </a:t>
            </a:r>
            <a:r>
              <a:rPr lang="es-ES" sz="900" dirty="0" err="1">
                <a:solidFill>
                  <a:prstClr val="black"/>
                </a:solidFill>
              </a:rPr>
              <a:t>installed</a:t>
            </a:r>
            <a:r>
              <a:rPr lang="es-ES" sz="900" dirty="0">
                <a:solidFill>
                  <a:prstClr val="black"/>
                </a:solidFill>
              </a:rPr>
              <a:t> </a:t>
            </a:r>
            <a:r>
              <a:rPr lang="es-ES" sz="900" dirty="0" err="1">
                <a:solidFill>
                  <a:prstClr val="black"/>
                </a:solidFill>
              </a:rPr>
              <a:t>on</a:t>
            </a:r>
            <a:r>
              <a:rPr lang="es-ES" sz="900" dirty="0">
                <a:solidFill>
                  <a:prstClr val="black"/>
                </a:solidFill>
              </a:rPr>
              <a:t> ANACIM </a:t>
            </a:r>
            <a:r>
              <a:rPr lang="es-ES" sz="900" dirty="0" err="1">
                <a:solidFill>
                  <a:prstClr val="black"/>
                </a:solidFill>
              </a:rPr>
              <a:t>building</a:t>
            </a:r>
            <a:r>
              <a:rPr lang="es-ES" sz="900" dirty="0">
                <a:solidFill>
                  <a:prstClr val="black"/>
                </a:solidFill>
              </a:rPr>
              <a:t>, Dakar, Senegal</a:t>
            </a:r>
            <a:endParaRPr lang="en-US" sz="900" dirty="0">
              <a:solidFill>
                <a:prstClr val="black"/>
              </a:solidFill>
            </a:endParaRPr>
          </a:p>
        </p:txBody>
      </p:sp>
      <p:grpSp>
        <p:nvGrpSpPr>
          <p:cNvPr id="30" name="Grupo 29"/>
          <p:cNvGrpSpPr/>
          <p:nvPr/>
        </p:nvGrpSpPr>
        <p:grpSpPr>
          <a:xfrm>
            <a:off x="1238" y="4427834"/>
            <a:ext cx="4938456" cy="1730455"/>
            <a:chOff x="1238" y="4427834"/>
            <a:chExt cx="4938456" cy="1730455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2" t="1372" r="4638" b="2694"/>
            <a:stretch/>
          </p:blipFill>
          <p:spPr>
            <a:xfrm>
              <a:off x="1238" y="4427834"/>
              <a:ext cx="2239179" cy="1730455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670566" y="4462809"/>
              <a:ext cx="2269128" cy="1652001"/>
            </a:xfrm>
            <a:prstGeom prst="rect">
              <a:avLst/>
            </a:prstGeom>
          </p:spPr>
        </p:pic>
      </p:grpSp>
      <p:pic>
        <p:nvPicPr>
          <p:cNvPr id="20" name="Imagen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728" y="57267"/>
            <a:ext cx="2483768" cy="37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1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" name="Grupo 2047"/>
          <p:cNvGrpSpPr/>
          <p:nvPr/>
        </p:nvGrpSpPr>
        <p:grpSpPr>
          <a:xfrm>
            <a:off x="0" y="851761"/>
            <a:ext cx="9144000" cy="5148989"/>
            <a:chOff x="0" y="-7319"/>
            <a:chExt cx="12192000" cy="6865319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2"/>
            <a:srcRect l="20833" t="18256" r="10416" b="7139"/>
            <a:stretch/>
          </p:blipFill>
          <p:spPr>
            <a:xfrm>
              <a:off x="0" y="-7319"/>
              <a:ext cx="12191999" cy="6865319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3"/>
            <a:srcRect l="33195" t="28137" r="10138" b="60252"/>
            <a:stretch/>
          </p:blipFill>
          <p:spPr>
            <a:xfrm>
              <a:off x="5283200" y="6062133"/>
              <a:ext cx="6908800" cy="795867"/>
            </a:xfrm>
            <a:prstGeom prst="rect">
              <a:avLst/>
            </a:prstGeom>
          </p:spPr>
        </p:pic>
        <p:sp>
          <p:nvSpPr>
            <p:cNvPr id="15" name="Elipse 14"/>
            <p:cNvSpPr/>
            <p:nvPr/>
          </p:nvSpPr>
          <p:spPr>
            <a:xfrm>
              <a:off x="5311288" y="4742300"/>
              <a:ext cx="219600" cy="221004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350"/>
            </a:p>
          </p:txBody>
        </p:sp>
        <p:sp>
          <p:nvSpPr>
            <p:cNvPr id="16" name="Elipse 15"/>
            <p:cNvSpPr/>
            <p:nvPr/>
          </p:nvSpPr>
          <p:spPr>
            <a:xfrm>
              <a:off x="4085465" y="4639465"/>
              <a:ext cx="219600" cy="21960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350"/>
            </a:p>
          </p:txBody>
        </p:sp>
        <p:sp>
          <p:nvSpPr>
            <p:cNvPr id="17" name="Elipse 16"/>
            <p:cNvSpPr/>
            <p:nvPr/>
          </p:nvSpPr>
          <p:spPr>
            <a:xfrm>
              <a:off x="6483898" y="4818452"/>
              <a:ext cx="219600" cy="21960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350"/>
            </a:p>
          </p:txBody>
        </p:sp>
        <p:sp>
          <p:nvSpPr>
            <p:cNvPr id="18" name="Elipse 17"/>
            <p:cNvSpPr/>
            <p:nvPr/>
          </p:nvSpPr>
          <p:spPr>
            <a:xfrm>
              <a:off x="4296334" y="4125679"/>
              <a:ext cx="219600" cy="21960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350"/>
            </a:p>
          </p:txBody>
        </p:sp>
        <p:sp>
          <p:nvSpPr>
            <p:cNvPr id="19" name="Elipse 18"/>
            <p:cNvSpPr/>
            <p:nvPr/>
          </p:nvSpPr>
          <p:spPr>
            <a:xfrm>
              <a:off x="3190635" y="4529665"/>
              <a:ext cx="219600" cy="21960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350"/>
            </a:p>
          </p:txBody>
        </p:sp>
        <p:sp>
          <p:nvSpPr>
            <p:cNvPr id="20" name="Elipse 19"/>
            <p:cNvSpPr/>
            <p:nvPr/>
          </p:nvSpPr>
          <p:spPr>
            <a:xfrm>
              <a:off x="8984013" y="4340248"/>
              <a:ext cx="219600" cy="221004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350"/>
            </a:p>
          </p:txBody>
        </p:sp>
        <p:sp>
          <p:nvSpPr>
            <p:cNvPr id="21" name="Elipse 20"/>
            <p:cNvSpPr/>
            <p:nvPr/>
          </p:nvSpPr>
          <p:spPr>
            <a:xfrm>
              <a:off x="7584749" y="4269431"/>
              <a:ext cx="219600" cy="221004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350"/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6593699" y="4598361"/>
              <a:ext cx="1571371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350" i="1" dirty="0">
                  <a:solidFill>
                    <a:srgbClr val="FF6600"/>
                  </a:solidFill>
                </a:rPr>
                <a:t>Ouagadougou</a:t>
              </a:r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3776051" y="3821735"/>
              <a:ext cx="793465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350" i="1" dirty="0">
                  <a:solidFill>
                    <a:srgbClr val="FF6600"/>
                  </a:solidFill>
                </a:rPr>
                <a:t>Dakar</a:t>
              </a:r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2694020" y="4633787"/>
              <a:ext cx="724900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350" i="1" dirty="0">
                  <a:solidFill>
                    <a:srgbClr val="FF6600"/>
                  </a:solidFill>
                </a:rPr>
                <a:t>Praia</a:t>
              </a:r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3604305" y="4379933"/>
              <a:ext cx="1130139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350" i="1" dirty="0">
                  <a:solidFill>
                    <a:srgbClr val="FF6600"/>
                  </a:solidFill>
                </a:rPr>
                <a:t>Nuakchot</a:t>
              </a:r>
            </a:p>
          </p:txBody>
        </p:sp>
        <p:sp>
          <p:nvSpPr>
            <p:cNvPr id="26" name="Rectángulo 25"/>
            <p:cNvSpPr/>
            <p:nvPr/>
          </p:nvSpPr>
          <p:spPr>
            <a:xfrm>
              <a:off x="7004367" y="3971617"/>
              <a:ext cx="952568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350" i="1" dirty="0">
                  <a:solidFill>
                    <a:srgbClr val="FF3399"/>
                  </a:solidFill>
                </a:rPr>
                <a:t>Niamey</a:t>
              </a:r>
            </a:p>
          </p:txBody>
        </p:sp>
        <p:sp>
          <p:nvSpPr>
            <p:cNvPr id="27" name="Rectángulo 26"/>
            <p:cNvSpPr/>
            <p:nvPr/>
          </p:nvSpPr>
          <p:spPr>
            <a:xfrm>
              <a:off x="8861819" y="4014801"/>
              <a:ext cx="983347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350" i="1" dirty="0">
                  <a:solidFill>
                    <a:srgbClr val="FF3399"/>
                  </a:solidFill>
                </a:rPr>
                <a:t>Yamena</a:t>
              </a:r>
            </a:p>
          </p:txBody>
        </p:sp>
        <p:sp>
          <p:nvSpPr>
            <p:cNvPr id="29" name="Rectángulo 28"/>
            <p:cNvSpPr/>
            <p:nvPr/>
          </p:nvSpPr>
          <p:spPr>
            <a:xfrm>
              <a:off x="5395035" y="4483471"/>
              <a:ext cx="998651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350" i="1" dirty="0">
                  <a:solidFill>
                    <a:srgbClr val="FF3399"/>
                  </a:solidFill>
                </a:rPr>
                <a:t>Bamako</a:t>
              </a:r>
            </a:p>
          </p:txBody>
        </p:sp>
      </p:grpSp>
      <p:grpSp>
        <p:nvGrpSpPr>
          <p:cNvPr id="2049" name="Grupo 2048"/>
          <p:cNvGrpSpPr/>
          <p:nvPr/>
        </p:nvGrpSpPr>
        <p:grpSpPr>
          <a:xfrm>
            <a:off x="187367" y="4174160"/>
            <a:ext cx="1857386" cy="1651043"/>
            <a:chOff x="249822" y="4422547"/>
            <a:chExt cx="2476515" cy="2201390"/>
          </a:xfrm>
        </p:grpSpPr>
        <p:pic>
          <p:nvPicPr>
            <p:cNvPr id="6" name="Imagen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41" y="4825745"/>
              <a:ext cx="1551892" cy="673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xmlns="" id="{B882A747-67D0-2D45-9E94-3DDC90D86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5650" y="5770439"/>
              <a:ext cx="670353" cy="747444"/>
            </a:xfrm>
            <a:prstGeom prst="rect">
              <a:avLst/>
            </a:prstGeom>
          </p:spPr>
        </p:pic>
        <p:sp>
          <p:nvSpPr>
            <p:cNvPr id="8" name="Rectángulo 7"/>
            <p:cNvSpPr/>
            <p:nvPr/>
          </p:nvSpPr>
          <p:spPr>
            <a:xfrm>
              <a:off x="249822" y="4422547"/>
              <a:ext cx="2466646" cy="2201390"/>
            </a:xfrm>
            <a:prstGeom prst="rect">
              <a:avLst/>
            </a:prstGeom>
            <a:noFill/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350"/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694335" y="4456414"/>
              <a:ext cx="2032002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350" dirty="0">
                  <a:solidFill>
                    <a:schemeClr val="accent6">
                      <a:lumMod val="50000"/>
                    </a:schemeClr>
                  </a:solidFill>
                </a:rPr>
                <a:t>PROJECT NAME</a:t>
              </a:r>
            </a:p>
          </p:txBody>
        </p:sp>
        <p:sp>
          <p:nvSpPr>
            <p:cNvPr id="11" name="Elipse 10"/>
            <p:cNvSpPr/>
            <p:nvPr/>
          </p:nvSpPr>
          <p:spPr>
            <a:xfrm>
              <a:off x="2109797" y="4929902"/>
              <a:ext cx="457200" cy="423333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350"/>
            </a:p>
          </p:txBody>
        </p:sp>
        <p:sp>
          <p:nvSpPr>
            <p:cNvPr id="14" name="Elipse 13"/>
            <p:cNvSpPr/>
            <p:nvPr/>
          </p:nvSpPr>
          <p:spPr>
            <a:xfrm>
              <a:off x="2118812" y="5932118"/>
              <a:ext cx="457200" cy="423333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350"/>
            </a:p>
          </p:txBody>
        </p:sp>
      </p:grpSp>
      <p:grpSp>
        <p:nvGrpSpPr>
          <p:cNvPr id="2051" name="Grupo 2050"/>
          <p:cNvGrpSpPr/>
          <p:nvPr/>
        </p:nvGrpSpPr>
        <p:grpSpPr>
          <a:xfrm>
            <a:off x="40966" y="1738390"/>
            <a:ext cx="3312251" cy="1969648"/>
            <a:chOff x="54620" y="1174853"/>
            <a:chExt cx="4416335" cy="2626197"/>
          </a:xfrm>
        </p:grpSpPr>
        <p:pic>
          <p:nvPicPr>
            <p:cNvPr id="2050" name="Picture 2" descr="CalitooPresentation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57" t="12344" r="12334"/>
            <a:stretch/>
          </p:blipFill>
          <p:spPr bwMode="auto">
            <a:xfrm>
              <a:off x="693031" y="1602790"/>
              <a:ext cx="983822" cy="1597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7"/>
            <a:srcRect l="16528" t="30855" r="64583" b="13562"/>
            <a:stretch/>
          </p:blipFill>
          <p:spPr>
            <a:xfrm>
              <a:off x="2698477" y="1634402"/>
              <a:ext cx="983822" cy="1551309"/>
            </a:xfrm>
            <a:prstGeom prst="rect">
              <a:avLst/>
            </a:prstGeom>
          </p:spPr>
        </p:pic>
        <p:sp>
          <p:nvSpPr>
            <p:cNvPr id="32" name="Rectángulo 31"/>
            <p:cNvSpPr/>
            <p:nvPr/>
          </p:nvSpPr>
          <p:spPr>
            <a:xfrm>
              <a:off x="255148" y="1174853"/>
              <a:ext cx="4184529" cy="2626197"/>
            </a:xfrm>
            <a:prstGeom prst="rect">
              <a:avLst/>
            </a:prstGeom>
            <a:noFill/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350"/>
            </a:p>
          </p:txBody>
        </p:sp>
        <p:sp>
          <p:nvSpPr>
            <p:cNvPr id="33" name="CuadroTexto 32"/>
            <p:cNvSpPr txBox="1"/>
            <p:nvPr/>
          </p:nvSpPr>
          <p:spPr>
            <a:xfrm>
              <a:off x="939737" y="1231204"/>
              <a:ext cx="292683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350" dirty="0">
                  <a:solidFill>
                    <a:schemeClr val="accent6">
                      <a:lumMod val="50000"/>
                    </a:schemeClr>
                  </a:solidFill>
                </a:rPr>
                <a:t>INSTRUMENTS AT THE SITES </a:t>
              </a:r>
            </a:p>
          </p:txBody>
        </p:sp>
        <p:sp>
          <p:nvSpPr>
            <p:cNvPr id="30" name="CuadroTexto 29"/>
            <p:cNvSpPr txBox="1"/>
            <p:nvPr/>
          </p:nvSpPr>
          <p:spPr>
            <a:xfrm>
              <a:off x="54620" y="3185711"/>
              <a:ext cx="2176933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50" dirty="0" err="1"/>
                <a:t>Calitoo</a:t>
              </a:r>
              <a:r>
                <a:rPr lang="es-ES" sz="1050" dirty="0"/>
                <a:t> </a:t>
              </a:r>
              <a:r>
                <a:rPr lang="es-ES" sz="1050" dirty="0" err="1"/>
                <a:t>hand-held</a:t>
              </a:r>
              <a:r>
                <a:rPr lang="es-ES" sz="1050" dirty="0"/>
                <a:t> </a:t>
              </a:r>
              <a:r>
                <a:rPr lang="es-ES" sz="1050" dirty="0" err="1"/>
                <a:t>sun</a:t>
              </a:r>
              <a:r>
                <a:rPr lang="es-ES" sz="1050" dirty="0"/>
                <a:t> </a:t>
              </a:r>
              <a:r>
                <a:rPr lang="es-ES" sz="1050" dirty="0" err="1"/>
                <a:t>photometer</a:t>
              </a:r>
              <a:endParaRPr lang="es-ES" sz="1050" dirty="0"/>
            </a:p>
          </p:txBody>
        </p:sp>
        <p:sp>
          <p:nvSpPr>
            <p:cNvPr id="35" name="CuadroTexto 34"/>
            <p:cNvSpPr txBox="1"/>
            <p:nvPr/>
          </p:nvSpPr>
          <p:spPr>
            <a:xfrm>
              <a:off x="1910313" y="3203715"/>
              <a:ext cx="2560642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50" dirty="0"/>
                <a:t>IMDS: </a:t>
              </a:r>
              <a:r>
                <a:rPr lang="es-ES" sz="1050" dirty="0" err="1"/>
                <a:t>Low-cost</a:t>
              </a:r>
              <a:r>
                <a:rPr lang="es-ES" sz="1050" dirty="0"/>
                <a:t> PM sensor + </a:t>
              </a:r>
              <a:r>
                <a:rPr lang="es-ES" sz="1050" dirty="0" err="1"/>
                <a:t>Weather</a:t>
              </a:r>
              <a:r>
                <a:rPr lang="es-ES" sz="1050" dirty="0"/>
                <a:t> </a:t>
              </a:r>
              <a:r>
                <a:rPr lang="es-ES" sz="1050" dirty="0" err="1"/>
                <a:t>station</a:t>
              </a:r>
              <a:endParaRPr lang="es-ES" sz="1050" dirty="0"/>
            </a:p>
          </p:txBody>
        </p:sp>
        <p:sp>
          <p:nvSpPr>
            <p:cNvPr id="31" name="CuadroTexto 30"/>
            <p:cNvSpPr txBox="1"/>
            <p:nvPr/>
          </p:nvSpPr>
          <p:spPr>
            <a:xfrm>
              <a:off x="2039955" y="2129622"/>
              <a:ext cx="82488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/>
                <a:t>+</a:t>
              </a:r>
            </a:p>
          </p:txBody>
        </p:sp>
      </p:grpSp>
      <p:pic>
        <p:nvPicPr>
          <p:cNvPr id="34" name="Imagen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728" y="13724"/>
            <a:ext cx="2483768" cy="373263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432736" y="6157410"/>
            <a:ext cx="6779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rgbClr val="0070C0"/>
                </a:solidFill>
              </a:rPr>
              <a:t>This</a:t>
            </a:r>
            <a:r>
              <a:rPr lang="es-ES" dirty="0" smtClean="0">
                <a:solidFill>
                  <a:srgbClr val="0070C0"/>
                </a:solidFill>
              </a:rPr>
              <a:t> Project </a:t>
            </a:r>
            <a:r>
              <a:rPr lang="es-ES" dirty="0" err="1" smtClean="0">
                <a:solidFill>
                  <a:srgbClr val="0070C0"/>
                </a:solidFill>
              </a:rPr>
              <a:t>is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managed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by</a:t>
            </a:r>
            <a:r>
              <a:rPr lang="es-ES" dirty="0" smtClean="0">
                <a:solidFill>
                  <a:srgbClr val="0070C0"/>
                </a:solidFill>
              </a:rPr>
              <a:t> África Barreto and </a:t>
            </a:r>
            <a:r>
              <a:rPr lang="es-ES" dirty="0" err="1" smtClean="0">
                <a:solidFill>
                  <a:srgbClr val="0070C0"/>
                </a:solidFill>
              </a:rPr>
              <a:t>Ernest</a:t>
            </a:r>
            <a:r>
              <a:rPr lang="es-ES" dirty="0" smtClean="0">
                <a:solidFill>
                  <a:srgbClr val="0070C0"/>
                </a:solidFill>
              </a:rPr>
              <a:t> Werner (AEMET)</a:t>
            </a:r>
            <a:endParaRPr lang="es-E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2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39552" y="836712"/>
            <a:ext cx="820891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Conclusions</a:t>
            </a:r>
          </a:p>
          <a:p>
            <a:endParaRPr lang="en-US" dirty="0"/>
          </a:p>
          <a:p>
            <a:r>
              <a:rPr lang="en-US" dirty="0" smtClean="0"/>
              <a:t>We </a:t>
            </a:r>
            <a:r>
              <a:rPr lang="en-US" dirty="0"/>
              <a:t>have no evidence of significant </a:t>
            </a:r>
            <a:r>
              <a:rPr lang="en-US" dirty="0" smtClean="0"/>
              <a:t>trends </a:t>
            </a:r>
            <a:r>
              <a:rPr lang="en-US" dirty="0"/>
              <a:t>in any of the parameters used as mineral dust proxies.</a:t>
            </a:r>
          </a:p>
          <a:p>
            <a:endParaRPr lang="en-US" dirty="0"/>
          </a:p>
          <a:p>
            <a:r>
              <a:rPr lang="en-US" dirty="0"/>
              <a:t>Since 2020, </a:t>
            </a:r>
            <a:r>
              <a:rPr lang="en-US" dirty="0" smtClean="0"/>
              <a:t>a sharp </a:t>
            </a:r>
            <a:r>
              <a:rPr lang="en-US" dirty="0"/>
              <a:t>increase in dust intrusions has been observed in winter, but we still do not know (it is very soon) if these are circumstantial episodes or are a consequence of changes in atmospheric processes (deep lows and cut-off lows developments) driven by climate </a:t>
            </a:r>
            <a:r>
              <a:rPr lang="en-US" dirty="0" smtClean="0"/>
              <a:t>change.</a:t>
            </a:r>
            <a:endParaRPr lang="en-US" dirty="0"/>
          </a:p>
          <a:p>
            <a:endParaRPr lang="en-US" dirty="0"/>
          </a:p>
          <a:p>
            <a:r>
              <a:rPr lang="en-US" dirty="0"/>
              <a:t>In summer, trends depend on the length of the available observed data series. A preliminary study underway indicates that in the period 1916-1950 (hardly affected by climate change) there was more atmospheric dust </a:t>
            </a:r>
            <a:r>
              <a:rPr lang="en-US" dirty="0" smtClean="0"/>
              <a:t>at </a:t>
            </a:r>
            <a:r>
              <a:rPr lang="en-US" dirty="0" err="1"/>
              <a:t>Izaña</a:t>
            </a:r>
            <a:r>
              <a:rPr lang="en-US" dirty="0"/>
              <a:t> than in recent decades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Undoubtedly, climate change will modify (or is already doing so) the conditions for the generation and transport of </a:t>
            </a:r>
            <a:r>
              <a:rPr lang="en-US" dirty="0" smtClean="0">
                <a:solidFill>
                  <a:srgbClr val="FF0000"/>
                </a:solidFill>
              </a:rPr>
              <a:t>Saharan dust storms, </a:t>
            </a:r>
            <a:r>
              <a:rPr lang="en-US" dirty="0">
                <a:solidFill>
                  <a:srgbClr val="FF0000"/>
                </a:solidFill>
              </a:rPr>
              <a:t>but we still do not know what these changes will be like, when they will occur, or which regions will be most </a:t>
            </a:r>
            <a:r>
              <a:rPr lang="en-US" dirty="0" smtClean="0">
                <a:solidFill>
                  <a:srgbClr val="FF0000"/>
                </a:solidFill>
              </a:rPr>
              <a:t>affected in the next decades.</a:t>
            </a:r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728" y="13724"/>
            <a:ext cx="2483768" cy="37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78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3" y="2897066"/>
            <a:ext cx="8440615" cy="119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2 CuadroTexto"/>
          <p:cNvSpPr txBox="1">
            <a:spLocks noChangeArrowheads="1"/>
          </p:cNvSpPr>
          <p:nvPr/>
        </p:nvSpPr>
        <p:spPr bwMode="auto">
          <a:xfrm>
            <a:off x="3575539" y="1567962"/>
            <a:ext cx="1985597" cy="49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s-ES" sz="2585" b="1">
                <a:latin typeface="Trebuchet MS" panose="020B0603020202020204" pitchFamily="34" charset="0"/>
              </a:rPr>
              <a:t>Thank you</a:t>
            </a:r>
          </a:p>
        </p:txBody>
      </p:sp>
      <p:sp>
        <p:nvSpPr>
          <p:cNvPr id="84996" name="3 CuadroTexto"/>
          <p:cNvSpPr txBox="1">
            <a:spLocks noChangeArrowheads="1"/>
          </p:cNvSpPr>
          <p:nvPr/>
        </p:nvSpPr>
        <p:spPr bwMode="auto">
          <a:xfrm>
            <a:off x="895351" y="4614497"/>
            <a:ext cx="7412350" cy="6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s-ES" sz="1846" dirty="0" smtClean="0">
                <a:latin typeface="Trebuchet MS" panose="020B0603020202020204" pitchFamily="34" charset="0"/>
              </a:rPr>
              <a:t>106 </a:t>
            </a:r>
            <a:r>
              <a:rPr lang="en-GB" altLang="es-ES" sz="1846" dirty="0">
                <a:latin typeface="Trebuchet MS" panose="020B0603020202020204" pitchFamily="34" charset="0"/>
              </a:rPr>
              <a:t>years observations in the subtropical North Atlantic atmosphere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s-ES" sz="1846" dirty="0" smtClean="0">
                <a:latin typeface="Trebuchet MS" panose="020B0603020202020204" pitchFamily="34" charset="0"/>
              </a:rPr>
              <a:t>38 </a:t>
            </a:r>
            <a:r>
              <a:rPr lang="en-GB" altLang="es-ES" sz="1846" dirty="0">
                <a:latin typeface="Trebuchet MS" panose="020B0603020202020204" pitchFamily="34" charset="0"/>
              </a:rPr>
              <a:t>years monitoring atmospheric composition</a:t>
            </a:r>
          </a:p>
        </p:txBody>
      </p:sp>
      <p:sp>
        <p:nvSpPr>
          <p:cNvPr id="84997" name="6 CuadroTexto"/>
          <p:cNvSpPr txBox="1">
            <a:spLocks noChangeArrowheads="1"/>
          </p:cNvSpPr>
          <p:nvPr/>
        </p:nvSpPr>
        <p:spPr bwMode="auto">
          <a:xfrm>
            <a:off x="3059832" y="5795146"/>
            <a:ext cx="2364750" cy="603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s-ES" sz="1662" dirty="0" smtClean="0">
                <a:latin typeface="Trebuchet MS" panose="020B0603020202020204" pitchFamily="34" charset="0"/>
              </a:rPr>
              <a:t>ecuevasa@aemet.es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s-ES" sz="1662" dirty="0" smtClean="0">
                <a:latin typeface="Trebuchet MS" panose="020B0603020202020204" pitchFamily="34" charset="0"/>
              </a:rPr>
              <a:t>http</a:t>
            </a:r>
            <a:r>
              <a:rPr lang="en-GB" altLang="es-ES" sz="1662" dirty="0">
                <a:latin typeface="Trebuchet MS" panose="020B0603020202020204" pitchFamily="34" charset="0"/>
              </a:rPr>
              <a:t>://izana.aemet.es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728" y="13724"/>
            <a:ext cx="2483768" cy="37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8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95536" y="764704"/>
            <a:ext cx="84604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The </a:t>
            </a:r>
            <a:r>
              <a:rPr lang="en-US" b="1" dirty="0">
                <a:solidFill>
                  <a:srgbClr val="0070C0"/>
                </a:solidFill>
              </a:rPr>
              <a:t>mineral dust Observation and Prediction systems that we have today:</a:t>
            </a:r>
            <a:endParaRPr lang="es-ES" b="1" dirty="0" smtClean="0">
              <a:solidFill>
                <a:srgbClr val="0070C0"/>
              </a:solidFill>
            </a:endParaRP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 err="1"/>
              <a:t>Izaña</a:t>
            </a:r>
            <a:r>
              <a:rPr lang="en-US" dirty="0"/>
              <a:t> Observatory: a large scientific facility for atmospheric observation </a:t>
            </a:r>
            <a:r>
              <a:rPr lang="es-ES" dirty="0" smtClean="0"/>
              <a:t>(</a:t>
            </a:r>
            <a:r>
              <a:rPr lang="es-ES" dirty="0">
                <a:hlinkClick r:id="rId2"/>
              </a:rPr>
              <a:t>https://izana.aemet.es</a:t>
            </a:r>
            <a:r>
              <a:rPr lang="es-ES" dirty="0" smtClean="0">
                <a:hlinkClick r:id="rId2"/>
              </a:rPr>
              <a:t>/</a:t>
            </a:r>
            <a:r>
              <a:rPr lang="es-ES" dirty="0" smtClean="0"/>
              <a:t>) </a:t>
            </a:r>
          </a:p>
          <a:p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air quality network of the Government of the Canary </a:t>
            </a:r>
            <a:r>
              <a:rPr lang="en-US" dirty="0" smtClean="0"/>
              <a:t>Islands </a:t>
            </a:r>
            <a:r>
              <a:rPr lang="es-ES" dirty="0" smtClean="0"/>
              <a:t>(</a:t>
            </a:r>
            <a:r>
              <a:rPr lang="es-ES" dirty="0" smtClean="0">
                <a:hlinkClick r:id="rId3"/>
              </a:rPr>
              <a:t>https</a:t>
            </a:r>
            <a:r>
              <a:rPr lang="es-ES" dirty="0">
                <a:hlinkClick r:id="rId3"/>
              </a:rPr>
              <a:t>://www3.gobiernodecanarias.org/medioambiente/calidaddelaire</a:t>
            </a:r>
            <a:r>
              <a:rPr lang="es-ES" dirty="0" smtClean="0">
                <a:hlinkClick r:id="rId3"/>
              </a:rPr>
              <a:t>/</a:t>
            </a:r>
            <a:r>
              <a:rPr lang="es-ES" dirty="0" smtClean="0"/>
              <a:t>)</a:t>
            </a:r>
          </a:p>
          <a:p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AEROSPAIN (</a:t>
            </a:r>
            <a:r>
              <a:rPr lang="es-ES" dirty="0">
                <a:hlinkClick r:id="rId4"/>
              </a:rPr>
              <a:t>https://aerospain.aemet.es</a:t>
            </a:r>
            <a:r>
              <a:rPr lang="es-ES" dirty="0" smtClean="0">
                <a:hlinkClick r:id="rId4"/>
              </a:rPr>
              <a:t>/</a:t>
            </a:r>
            <a:r>
              <a:rPr lang="es-ES" dirty="0" smtClean="0"/>
              <a:t>) </a:t>
            </a:r>
          </a:p>
          <a:p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Barcelona </a:t>
            </a:r>
            <a:r>
              <a:rPr lang="es-ES" dirty="0" err="1" smtClean="0"/>
              <a:t>Dust</a:t>
            </a:r>
            <a:r>
              <a:rPr lang="es-ES" dirty="0" smtClean="0"/>
              <a:t> </a:t>
            </a:r>
            <a:r>
              <a:rPr lang="es-ES" dirty="0"/>
              <a:t>regional Centre (</a:t>
            </a:r>
            <a:r>
              <a:rPr lang="es-ES" dirty="0">
                <a:hlinkClick r:id="rId5"/>
              </a:rPr>
              <a:t>https://dust.aemet.es</a:t>
            </a:r>
            <a:r>
              <a:rPr lang="es-ES" dirty="0" smtClean="0">
                <a:hlinkClick r:id="rId5"/>
              </a:rPr>
              <a:t>/</a:t>
            </a:r>
            <a:r>
              <a:rPr lang="es-E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/>
              <a:t>Satellite</a:t>
            </a:r>
            <a:r>
              <a:rPr lang="es-ES" dirty="0" smtClean="0"/>
              <a:t> </a:t>
            </a:r>
            <a:r>
              <a:rPr lang="es-ES" dirty="0" err="1" smtClean="0"/>
              <a:t>information</a:t>
            </a:r>
            <a:r>
              <a:rPr lang="es-ES" dirty="0"/>
              <a:t> </a:t>
            </a:r>
            <a:r>
              <a:rPr lang="es-ES" dirty="0" smtClean="0"/>
              <a:t>(</a:t>
            </a:r>
            <a:r>
              <a:rPr lang="es-ES" dirty="0" smtClean="0">
                <a:hlinkClick r:id="rId6"/>
              </a:rPr>
              <a:t>https://giovanni.gsfc.nasa.gov/giovanni/</a:t>
            </a:r>
            <a:r>
              <a:rPr lang="es-ES" dirty="0" smtClean="0"/>
              <a:t>)</a:t>
            </a:r>
            <a:endParaRPr lang="es-ES" dirty="0"/>
          </a:p>
          <a:p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728" y="57267"/>
            <a:ext cx="2483768" cy="37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21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728" y="57267"/>
            <a:ext cx="2483768" cy="373263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971600" y="4221088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2400" b="1" dirty="0" smtClean="0">
                <a:solidFill>
                  <a:srgbClr val="0070C0"/>
                </a:solidFill>
                <a:latin typeface="var(--theme-post-title-font-family)"/>
              </a:rPr>
              <a:t>If </a:t>
            </a:r>
            <a:r>
              <a:rPr lang="en-US" sz="2400" b="1" dirty="0">
                <a:solidFill>
                  <a:srgbClr val="0070C0"/>
                </a:solidFill>
                <a:latin typeface="var(--theme-post-title-font-family)"/>
              </a:rPr>
              <a:t>you can not measure it, you can not improve </a:t>
            </a:r>
            <a:r>
              <a:rPr lang="en-US" sz="2400" b="1" dirty="0" smtClean="0">
                <a:solidFill>
                  <a:srgbClr val="0070C0"/>
                </a:solidFill>
                <a:latin typeface="var(--theme-post-title-font-family)"/>
              </a:rPr>
              <a:t>it </a:t>
            </a:r>
          </a:p>
          <a:p>
            <a:pPr algn="ctr" fontAlgn="base"/>
            <a:r>
              <a:rPr lang="en-US" sz="2400" b="1" dirty="0" smtClean="0">
                <a:solidFill>
                  <a:srgbClr val="0070C0"/>
                </a:solidFill>
                <a:latin typeface="var(--theme-post-title-font-family)"/>
              </a:rPr>
              <a:t>(Lord Kelvin)</a:t>
            </a:r>
            <a:endParaRPr lang="en-US" sz="2400" b="1" i="0" dirty="0">
              <a:solidFill>
                <a:srgbClr val="0070C0"/>
              </a:solidFill>
              <a:effectLst/>
              <a:latin typeface="-apple-system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11560" y="1124744"/>
            <a:ext cx="75608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Many people have the perception that there is more dust in </a:t>
            </a:r>
            <a:r>
              <a:rPr lang="en-US" dirty="0" smtClean="0"/>
              <a:t>the atmosphere </a:t>
            </a:r>
            <a:r>
              <a:rPr lang="en-US" dirty="0"/>
              <a:t>now than years ago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Many people think that a warmer atmosphere and a desertification scenario in North Africa would support that perception.</a:t>
            </a:r>
          </a:p>
          <a:p>
            <a:endParaRPr lang="en-US" dirty="0"/>
          </a:p>
          <a:p>
            <a:pPr algn="ctr"/>
            <a:r>
              <a:rPr lang="en-US" dirty="0">
                <a:solidFill>
                  <a:srgbClr val="FF0000"/>
                </a:solidFill>
              </a:rPr>
              <a:t>BUT</a:t>
            </a:r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90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51520" y="89920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1"/>
                </a:solidFill>
              </a:rPr>
              <a:t>What </a:t>
            </a:r>
            <a:r>
              <a:rPr lang="es-ES" dirty="0" err="1" smtClean="0">
                <a:solidFill>
                  <a:schemeClr val="accent1"/>
                </a:solidFill>
              </a:rPr>
              <a:t>we</a:t>
            </a:r>
            <a:r>
              <a:rPr lang="es-ES" dirty="0" smtClean="0">
                <a:solidFill>
                  <a:schemeClr val="accent1"/>
                </a:solidFill>
              </a:rPr>
              <a:t> </a:t>
            </a:r>
            <a:r>
              <a:rPr lang="es-ES" dirty="0" err="1" smtClean="0">
                <a:solidFill>
                  <a:schemeClr val="accent1"/>
                </a:solidFill>
              </a:rPr>
              <a:t>know</a:t>
            </a:r>
            <a:r>
              <a:rPr lang="es-ES" dirty="0" smtClean="0">
                <a:solidFill>
                  <a:schemeClr val="accent1"/>
                </a:solidFill>
              </a:rPr>
              <a:t>… </a:t>
            </a:r>
            <a:r>
              <a:rPr lang="es-ES" b="1" dirty="0" err="1" smtClean="0">
                <a:solidFill>
                  <a:schemeClr val="accent1"/>
                </a:solidFill>
              </a:rPr>
              <a:t>Observations</a:t>
            </a:r>
            <a:r>
              <a:rPr lang="es-ES" b="1" dirty="0" smtClean="0">
                <a:solidFill>
                  <a:schemeClr val="accent1"/>
                </a:solidFill>
              </a:rPr>
              <a:t> (1/5)</a:t>
            </a:r>
          </a:p>
          <a:p>
            <a:endParaRPr lang="es-ES" dirty="0"/>
          </a:p>
          <a:p>
            <a:r>
              <a:rPr lang="es-ES" dirty="0" smtClean="0"/>
              <a:t>Ground </a:t>
            </a:r>
            <a:r>
              <a:rPr lang="es-ES" dirty="0" err="1" smtClean="0"/>
              <a:t>based</a:t>
            </a:r>
            <a:r>
              <a:rPr lang="es-ES" dirty="0" smtClean="0"/>
              <a:t> AOD and AE </a:t>
            </a:r>
            <a:r>
              <a:rPr lang="es-ES" dirty="0" err="1" smtClean="0"/>
              <a:t>Observations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AERONET and GAW-PFR </a:t>
            </a:r>
            <a:r>
              <a:rPr lang="es-ES" dirty="0" err="1" smtClean="0"/>
              <a:t>networks</a:t>
            </a:r>
            <a:endParaRPr lang="es-ES" dirty="0" smtClean="0"/>
          </a:p>
          <a:p>
            <a:r>
              <a:rPr lang="es-ES" dirty="0" smtClean="0"/>
              <a:t>Data series (WMO GAW </a:t>
            </a:r>
            <a:r>
              <a:rPr lang="es-ES" dirty="0" err="1" smtClean="0"/>
              <a:t>Report</a:t>
            </a:r>
            <a:r>
              <a:rPr lang="es-ES" dirty="0" smtClean="0"/>
              <a:t> N0 259, 2021)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287" y="1479303"/>
            <a:ext cx="6857429" cy="396044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516217" y="1172945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CuadroTexto 5"/>
          <p:cNvSpPr txBox="1"/>
          <p:nvPr/>
        </p:nvSpPr>
        <p:spPr>
          <a:xfrm>
            <a:off x="7164288" y="1172945"/>
            <a:ext cx="15632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Historical record</a:t>
            </a:r>
            <a:endParaRPr lang="en-GB" sz="1600" dirty="0">
              <a:solidFill>
                <a:srgbClr val="FF0000"/>
              </a:solidFill>
            </a:endParaRPr>
          </a:p>
        </p:txBody>
      </p:sp>
      <p:cxnSp>
        <p:nvCxnSpPr>
          <p:cNvPr id="8" name="Conector recto de flecha 7"/>
          <p:cNvCxnSpPr/>
          <p:nvPr/>
        </p:nvCxnSpPr>
        <p:spPr>
          <a:xfrm flipH="1">
            <a:off x="7596336" y="1542277"/>
            <a:ext cx="312413" cy="3025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 flipH="1">
            <a:off x="539551" y="5877272"/>
            <a:ext cx="8136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+ Second historical record on 14-21 Jan 2022: The longest winter dust intrusion the Canary Islands recorded with accurate quantitative information 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728" y="57267"/>
            <a:ext cx="2483768" cy="37326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164288" y="5131967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Cuevas et al. (2021) 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62113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51520" y="89920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1"/>
                </a:solidFill>
              </a:rPr>
              <a:t>What </a:t>
            </a:r>
            <a:r>
              <a:rPr lang="es-ES" dirty="0" err="1" smtClean="0">
                <a:solidFill>
                  <a:schemeClr val="accent1"/>
                </a:solidFill>
              </a:rPr>
              <a:t>we</a:t>
            </a:r>
            <a:r>
              <a:rPr lang="es-ES" dirty="0" smtClean="0">
                <a:solidFill>
                  <a:schemeClr val="accent1"/>
                </a:solidFill>
              </a:rPr>
              <a:t> </a:t>
            </a:r>
            <a:r>
              <a:rPr lang="es-ES" dirty="0" err="1" smtClean="0">
                <a:solidFill>
                  <a:schemeClr val="accent1"/>
                </a:solidFill>
              </a:rPr>
              <a:t>know</a:t>
            </a:r>
            <a:r>
              <a:rPr lang="es-ES" dirty="0" smtClean="0">
                <a:solidFill>
                  <a:schemeClr val="accent1"/>
                </a:solidFill>
              </a:rPr>
              <a:t>… </a:t>
            </a:r>
            <a:r>
              <a:rPr lang="es-ES" b="1" dirty="0" err="1" smtClean="0">
                <a:solidFill>
                  <a:schemeClr val="accent1"/>
                </a:solidFill>
              </a:rPr>
              <a:t>Observations</a:t>
            </a:r>
            <a:r>
              <a:rPr lang="es-ES" b="1" dirty="0" smtClean="0">
                <a:solidFill>
                  <a:schemeClr val="accent1"/>
                </a:solidFill>
              </a:rPr>
              <a:t> (2/5)</a:t>
            </a:r>
          </a:p>
          <a:p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6516217" y="47667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CuadroTexto 8"/>
          <p:cNvSpPr txBox="1"/>
          <p:nvPr/>
        </p:nvSpPr>
        <p:spPr>
          <a:xfrm flipH="1">
            <a:off x="370831" y="5224285"/>
            <a:ext cx="81369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NO trends…. Increased dust episodes in wintertime since </a:t>
            </a:r>
            <a:r>
              <a:rPr lang="en-GB" dirty="0" smtClean="0">
                <a:solidFill>
                  <a:srgbClr val="FF0000"/>
                </a:solidFill>
              </a:rPr>
              <a:t>2020 !!!</a:t>
            </a:r>
          </a:p>
          <a:p>
            <a:r>
              <a:rPr lang="en-GB" b="1" dirty="0" smtClean="0">
                <a:solidFill>
                  <a:srgbClr val="0070C0"/>
                </a:solidFill>
              </a:rPr>
              <a:t>Why???</a:t>
            </a:r>
          </a:p>
          <a:p>
            <a:r>
              <a:rPr lang="en-GB" b="1" dirty="0" smtClean="0">
                <a:solidFill>
                  <a:srgbClr val="0070C0"/>
                </a:solidFill>
              </a:rPr>
              <a:t>Increase of Cut-off lows in the subtropical region consistent with increase of blocking systems in mid- high latitudes?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10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7" b="10696"/>
          <a:stretch>
            <a:fillRect/>
          </a:stretch>
        </p:blipFill>
        <p:spPr bwMode="auto">
          <a:xfrm>
            <a:off x="539551" y="2138265"/>
            <a:ext cx="7968183" cy="3086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169" y="514102"/>
            <a:ext cx="3334963" cy="1767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uadroTexto 11"/>
          <p:cNvSpPr txBox="1"/>
          <p:nvPr/>
        </p:nvSpPr>
        <p:spPr>
          <a:xfrm flipH="1">
            <a:off x="376240" y="854361"/>
            <a:ext cx="4283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Modis combined Dark-Target and Deep-Blue AOD</a:t>
            </a:r>
          </a:p>
          <a:p>
            <a:endParaRPr lang="en-GB" sz="1600" dirty="0"/>
          </a:p>
          <a:p>
            <a:r>
              <a:rPr lang="en-GB" sz="1600" dirty="0" smtClean="0"/>
              <a:t>Winters (JFM) 2003-2022</a:t>
            </a:r>
            <a:endParaRPr lang="en-GB" sz="1600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728" y="57267"/>
            <a:ext cx="2483768" cy="37326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211960" y="5041650"/>
            <a:ext cx="4464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70C0"/>
                </a:solidFill>
              </a:rPr>
              <a:t>Ongoing study </a:t>
            </a:r>
            <a:r>
              <a:rPr lang="en-GB" sz="1600" dirty="0"/>
              <a:t>(</a:t>
            </a:r>
            <a:r>
              <a:rPr lang="en-GB" sz="1600" dirty="0" smtClean="0"/>
              <a:t>Cuevas &amp; </a:t>
            </a:r>
            <a:r>
              <a:rPr lang="en-GB" sz="1600" dirty="0" err="1" smtClean="0"/>
              <a:t>García</a:t>
            </a:r>
            <a:r>
              <a:rPr lang="en-GB" sz="1600" dirty="0" smtClean="0"/>
              <a:t> </a:t>
            </a:r>
            <a:r>
              <a:rPr lang="en-GB" sz="1600" dirty="0"/>
              <a:t>et al., 2022)</a:t>
            </a:r>
          </a:p>
          <a:p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89874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51520" y="89920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1"/>
                </a:solidFill>
              </a:rPr>
              <a:t>What </a:t>
            </a:r>
            <a:r>
              <a:rPr lang="es-ES" dirty="0" err="1" smtClean="0">
                <a:solidFill>
                  <a:schemeClr val="accent1"/>
                </a:solidFill>
              </a:rPr>
              <a:t>we</a:t>
            </a:r>
            <a:r>
              <a:rPr lang="es-ES" dirty="0" smtClean="0">
                <a:solidFill>
                  <a:schemeClr val="accent1"/>
                </a:solidFill>
              </a:rPr>
              <a:t> </a:t>
            </a:r>
            <a:r>
              <a:rPr lang="es-ES" dirty="0" err="1" smtClean="0">
                <a:solidFill>
                  <a:schemeClr val="accent1"/>
                </a:solidFill>
              </a:rPr>
              <a:t>know</a:t>
            </a:r>
            <a:r>
              <a:rPr lang="es-ES" dirty="0" smtClean="0">
                <a:solidFill>
                  <a:schemeClr val="accent1"/>
                </a:solidFill>
              </a:rPr>
              <a:t>… </a:t>
            </a:r>
            <a:r>
              <a:rPr lang="es-ES" b="1" dirty="0" err="1" smtClean="0">
                <a:solidFill>
                  <a:schemeClr val="accent1"/>
                </a:solidFill>
              </a:rPr>
              <a:t>Observations</a:t>
            </a:r>
            <a:r>
              <a:rPr lang="es-ES" b="1" dirty="0" smtClean="0">
                <a:solidFill>
                  <a:schemeClr val="accent1"/>
                </a:solidFill>
              </a:rPr>
              <a:t> (3/5)</a:t>
            </a:r>
          </a:p>
          <a:p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728" y="57267"/>
            <a:ext cx="2483768" cy="37326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77510"/>
            <a:ext cx="7629525" cy="273462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509" y="3573019"/>
            <a:ext cx="7466648" cy="287178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7596989" y="3264735"/>
            <a:ext cx="15632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Historical record</a:t>
            </a:r>
            <a:endParaRPr lang="en-GB" sz="1600" dirty="0">
              <a:solidFill>
                <a:srgbClr val="FF0000"/>
              </a:solidFill>
            </a:endParaRPr>
          </a:p>
        </p:txBody>
      </p:sp>
      <p:cxnSp>
        <p:nvCxnSpPr>
          <p:cNvPr id="8" name="Conector recto de flecha 7"/>
          <p:cNvCxnSpPr/>
          <p:nvPr/>
        </p:nvCxnSpPr>
        <p:spPr>
          <a:xfrm flipH="1" flipV="1">
            <a:off x="7283924" y="818121"/>
            <a:ext cx="816468" cy="24409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 flipH="1">
            <a:off x="7283924" y="3570456"/>
            <a:ext cx="312412" cy="3207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5528240" y="3226285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Cuevas et al. (2021) 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31959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768904"/>
            <a:ext cx="5998579" cy="5904851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51520" y="89920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1"/>
                </a:solidFill>
              </a:rPr>
              <a:t>What </a:t>
            </a:r>
            <a:r>
              <a:rPr lang="es-ES" dirty="0" err="1" smtClean="0">
                <a:solidFill>
                  <a:schemeClr val="accent1"/>
                </a:solidFill>
              </a:rPr>
              <a:t>we</a:t>
            </a:r>
            <a:r>
              <a:rPr lang="es-ES" dirty="0" smtClean="0">
                <a:solidFill>
                  <a:schemeClr val="accent1"/>
                </a:solidFill>
              </a:rPr>
              <a:t> </a:t>
            </a:r>
            <a:r>
              <a:rPr lang="es-ES" dirty="0" err="1" smtClean="0">
                <a:solidFill>
                  <a:schemeClr val="accent1"/>
                </a:solidFill>
              </a:rPr>
              <a:t>know</a:t>
            </a:r>
            <a:r>
              <a:rPr lang="es-ES" dirty="0" smtClean="0">
                <a:solidFill>
                  <a:schemeClr val="accent1"/>
                </a:solidFill>
              </a:rPr>
              <a:t>… </a:t>
            </a:r>
            <a:r>
              <a:rPr lang="es-ES" b="1" dirty="0" err="1" smtClean="0">
                <a:solidFill>
                  <a:schemeClr val="accent1"/>
                </a:solidFill>
              </a:rPr>
              <a:t>Observations</a:t>
            </a:r>
            <a:r>
              <a:rPr lang="es-ES" b="1" dirty="0" smtClean="0">
                <a:solidFill>
                  <a:schemeClr val="accent1"/>
                </a:solidFill>
              </a:rPr>
              <a:t> (4/5)</a:t>
            </a:r>
          </a:p>
          <a:p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728" y="57267"/>
            <a:ext cx="2483768" cy="37326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502300" y="752819"/>
            <a:ext cx="15632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Historical record</a:t>
            </a:r>
            <a:endParaRPr lang="en-GB" sz="1600" dirty="0">
              <a:solidFill>
                <a:srgbClr val="FF0000"/>
              </a:solidFill>
            </a:endParaRPr>
          </a:p>
        </p:txBody>
      </p:sp>
      <p:cxnSp>
        <p:nvCxnSpPr>
          <p:cNvPr id="9" name="Conector recto de flecha 8"/>
          <p:cNvCxnSpPr>
            <a:stCxn id="7" idx="1"/>
          </p:cNvCxnSpPr>
          <p:nvPr/>
        </p:nvCxnSpPr>
        <p:spPr>
          <a:xfrm flipH="1">
            <a:off x="6084168" y="922096"/>
            <a:ext cx="418132" cy="1692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5740295" y="5301208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Cuevas et al. (2021) 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29543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924846"/>
            <a:ext cx="7077075" cy="3629025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51520" y="62625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1"/>
                </a:solidFill>
              </a:rPr>
              <a:t>What </a:t>
            </a:r>
            <a:r>
              <a:rPr lang="es-ES" dirty="0" err="1" smtClean="0">
                <a:solidFill>
                  <a:schemeClr val="accent1"/>
                </a:solidFill>
              </a:rPr>
              <a:t>we</a:t>
            </a:r>
            <a:r>
              <a:rPr lang="es-ES" dirty="0" smtClean="0">
                <a:solidFill>
                  <a:schemeClr val="accent1"/>
                </a:solidFill>
              </a:rPr>
              <a:t> </a:t>
            </a:r>
            <a:r>
              <a:rPr lang="es-ES" dirty="0" err="1" smtClean="0">
                <a:solidFill>
                  <a:schemeClr val="accent1"/>
                </a:solidFill>
              </a:rPr>
              <a:t>know</a:t>
            </a:r>
            <a:r>
              <a:rPr lang="es-ES" dirty="0" smtClean="0">
                <a:solidFill>
                  <a:schemeClr val="accent1"/>
                </a:solidFill>
              </a:rPr>
              <a:t>… </a:t>
            </a:r>
            <a:r>
              <a:rPr lang="es-ES" b="1" dirty="0" err="1" smtClean="0">
                <a:solidFill>
                  <a:schemeClr val="accent1"/>
                </a:solidFill>
              </a:rPr>
              <a:t>Observations</a:t>
            </a:r>
            <a:r>
              <a:rPr lang="es-ES" b="1" dirty="0" smtClean="0">
                <a:solidFill>
                  <a:schemeClr val="accent1"/>
                </a:solidFill>
              </a:rPr>
              <a:t> (5/5)</a:t>
            </a:r>
          </a:p>
          <a:p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7561119" y="2996952"/>
            <a:ext cx="15632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Historical record</a:t>
            </a:r>
            <a:endParaRPr lang="en-GB" sz="1600" dirty="0">
              <a:solidFill>
                <a:srgbClr val="FF0000"/>
              </a:solidFill>
            </a:endParaRPr>
          </a:p>
        </p:txBody>
      </p:sp>
      <p:cxnSp>
        <p:nvCxnSpPr>
          <p:cNvPr id="6" name="Conector recto de flecha 5"/>
          <p:cNvCxnSpPr>
            <a:stCxn id="5" idx="1"/>
          </p:cNvCxnSpPr>
          <p:nvPr/>
        </p:nvCxnSpPr>
        <p:spPr>
          <a:xfrm flipH="1">
            <a:off x="7142987" y="3166229"/>
            <a:ext cx="418132" cy="1692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 flipH="1">
            <a:off x="755576" y="5008389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Ongoing study carried out by David Suarez using </a:t>
            </a:r>
            <a:r>
              <a:rPr lang="en-GB" dirty="0" smtClean="0">
                <a:solidFill>
                  <a:srgbClr val="FF0000"/>
                </a:solidFill>
              </a:rPr>
              <a:t>SYNOP </a:t>
            </a:r>
            <a:r>
              <a:rPr lang="en-GB" dirty="0" smtClean="0">
                <a:solidFill>
                  <a:srgbClr val="FF0000"/>
                </a:solidFill>
              </a:rPr>
              <a:t>horizontal </a:t>
            </a:r>
            <a:r>
              <a:rPr lang="en-GB" dirty="0" smtClean="0">
                <a:solidFill>
                  <a:srgbClr val="FF0000"/>
                </a:solidFill>
              </a:rPr>
              <a:t>visibility (&lt;10 km) </a:t>
            </a:r>
            <a:r>
              <a:rPr lang="en-GB" dirty="0" smtClean="0">
                <a:solidFill>
                  <a:srgbClr val="FF0000"/>
                </a:solidFill>
              </a:rPr>
              <a:t>Observations at 7 airports of the Canary islands since 1980 suggests no significant trends or slight negative </a:t>
            </a:r>
            <a:r>
              <a:rPr lang="en-GB" dirty="0" smtClean="0">
                <a:solidFill>
                  <a:srgbClr val="FF0000"/>
                </a:solidFill>
              </a:rPr>
              <a:t>trends !!!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728" y="57267"/>
            <a:ext cx="2483768" cy="37326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7200292" y="3606134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Cuevas et al. (2021) 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4077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</TotalTime>
  <Words>1423</Words>
  <Application>Microsoft Office PowerPoint</Application>
  <PresentationFormat>Presentación en pantalla (4:3)</PresentationFormat>
  <Paragraphs>187</Paragraphs>
  <Slides>24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5" baseType="lpstr">
      <vt:lpstr>-apple-system</vt:lpstr>
      <vt:lpstr>Arial</vt:lpstr>
      <vt:lpstr>Calibri</vt:lpstr>
      <vt:lpstr>等线</vt:lpstr>
      <vt:lpstr>等线 Light</vt:lpstr>
      <vt:lpstr>MTMI</vt:lpstr>
      <vt:lpstr>MTSYN</vt:lpstr>
      <vt:lpstr>NimbusRomNo9L-Regu</vt:lpstr>
      <vt:lpstr>Trebuchet MS</vt:lpstr>
      <vt:lpstr>var(--theme-post-title-font-family)</vt:lpstr>
      <vt:lpstr>Office 主题​​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nicko</dc:creator>
  <cp:lastModifiedBy>Emilio Cuevas</cp:lastModifiedBy>
  <cp:revision>63</cp:revision>
  <dcterms:created xsi:type="dcterms:W3CDTF">2021-10-12T16:52:51Z</dcterms:created>
  <dcterms:modified xsi:type="dcterms:W3CDTF">2022-05-17T13:52:59Z</dcterms:modified>
</cp:coreProperties>
</file>