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81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79" r:id="rId13"/>
    <p:sldId id="283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Roboto Slab" panose="020B0604020202020204" charset="0"/>
      <p:regular r:id="rId24"/>
      <p:bold r:id="rId25"/>
    </p:embeddedFont>
    <p:embeddedFont>
      <p:font typeface="Tw Cen MT" panose="020B06020201040206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8">
          <p15:clr>
            <a:srgbClr val="A4A3A4"/>
          </p15:clr>
        </p15:guide>
        <p15:guide id="2" pos="41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RPSAs7/jaaaS7yGv40MVBTCWz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E3082E-8BF3-445E-AE46-06713B7FABE0}">
  <a:tblStyle styleId="{55E3082E-8BF3-445E-AE46-06713B7FABE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1638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930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485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78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75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25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64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52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4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615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7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jp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7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jp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2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2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21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89475"/>
            <a:ext cx="523240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195888" y="0"/>
            <a:ext cx="6996112" cy="59920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652778" y="193027"/>
            <a:ext cx="3720096" cy="62941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7905562" y="2196352"/>
            <a:ext cx="5418271" cy="68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None/>
            </a:pPr>
            <a:r>
              <a:rPr lang="en-GB" sz="200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(MAC2/3.5b/254)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8604" y="1413249"/>
            <a:ext cx="2408444" cy="26854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5888226" y="595223"/>
            <a:ext cx="6447771" cy="134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178B9B"/>
              </a:buClr>
              <a:buSzPts val="2400"/>
            </a:pPr>
            <a:r>
              <a:rPr lang="es-ES" sz="2400" b="1" dirty="0">
                <a:solidFill>
                  <a:srgbClr val="178B9B"/>
                </a:solidFill>
                <a:cs typeface="Arial" panose="020B0604020202020204" pitchFamily="34" charset="0"/>
              </a:rPr>
              <a:t>Sistema de observación meteorológica y oceánica como herramienta para el fomento de la resiliencia y adaptación al cambio climático en el espacio de cooperación (MAC-CLIMA)</a:t>
            </a:r>
            <a:br>
              <a:rPr lang="es-ES" sz="2400" b="1" dirty="0">
                <a:cs typeface="Arial" panose="020B0604020202020204" pitchFamily="34" charset="0"/>
              </a:rPr>
            </a:br>
            <a:endParaRPr sz="2400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284589" y="2331988"/>
            <a:ext cx="6996112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</a:pP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buClr>
                <a:schemeClr val="dk1"/>
              </a:buClr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Taller Formativo</a:t>
            </a:r>
          </a:p>
          <a:p>
            <a:pPr lvl="0" algn="ctr">
              <a:buClr>
                <a:schemeClr val="dk1"/>
              </a:buClr>
            </a:pP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“Entender el cambio climático en Canarias para transmitir la información con rigor”</a:t>
            </a:r>
          </a:p>
          <a:p>
            <a:pPr lvl="0" algn="ctr">
              <a:buClr>
                <a:schemeClr val="dk1"/>
              </a:buClr>
            </a:pP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000" b="1" dirty="0">
                <a:solidFill>
                  <a:schemeClr val="tx1"/>
                </a:solidFill>
              </a:rPr>
              <a:t>Proyecto MAC-CLIMA: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000" b="1" dirty="0">
                <a:solidFill>
                  <a:schemeClr val="tx1"/>
                </a:solidFill>
              </a:rPr>
              <a:t>herramientas de sensibilización y difusión.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2000" dirty="0">
              <a:solidFill>
                <a:srgbClr val="7F7F7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dirty="0">
                <a:solidFill>
                  <a:srgbClr val="7F7F7F"/>
                </a:solidFill>
              </a:rPr>
              <a:t>20 y 21 de </a:t>
            </a:r>
            <a:r>
              <a:rPr lang="en-GB" sz="2000" dirty="0" err="1">
                <a:solidFill>
                  <a:srgbClr val="7F7F7F"/>
                </a:solidFill>
              </a:rPr>
              <a:t>septiembre</a:t>
            </a:r>
            <a:r>
              <a:rPr lang="en-GB" sz="2000" dirty="0">
                <a:solidFill>
                  <a:srgbClr val="7F7F7F"/>
                </a:solidFill>
              </a:rPr>
              <a:t>, 2022 </a:t>
            </a:r>
            <a:endParaRPr lang="es-ES" sz="20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9.00 – 12.30 horas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dirty="0">
                <a:solidFill>
                  <a:srgbClr val="7F7F7F"/>
                </a:solidFill>
              </a:rPr>
              <a:t>Online</a:t>
            </a:r>
            <a:endParaRPr sz="2000" dirty="0">
              <a:solidFill>
                <a:srgbClr val="7F7F7F"/>
              </a:solidFill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7161858" y="5646000"/>
            <a:ext cx="4915702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00" i="1" dirty="0">
                <a:solidFill>
                  <a:srgbClr val="7F7F7F"/>
                </a:solidFill>
              </a:rPr>
              <a:t>EL 85 POR CIENTO DEL PROYECTO ESTÁ COFINANCIADO CON LOS FONDOS FEDER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sz="900" i="1" dirty="0">
              <a:solidFill>
                <a:srgbClr val="7F7F7F"/>
              </a:solidFill>
            </a:endParaRPr>
          </a:p>
        </p:txBody>
      </p:sp>
      <p:sp>
        <p:nvSpPr>
          <p:cNvPr id="2" name="AutoShape 2" descr="Información Corporativa | Consejo Insular de la Energía de Gran Cana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2" name="Grupo 11"/>
          <p:cNvGrpSpPr/>
          <p:nvPr/>
        </p:nvGrpSpPr>
        <p:grpSpPr>
          <a:xfrm>
            <a:off x="0" y="5945459"/>
            <a:ext cx="12192000" cy="926431"/>
            <a:chOff x="-2928366" y="2915401"/>
            <a:chExt cx="15278768" cy="1100445"/>
          </a:xfrm>
        </p:grpSpPr>
        <p:pic>
          <p:nvPicPr>
            <p:cNvPr id="13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LOGO ITEM ::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20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0" y="5949909"/>
            <a:ext cx="12192000" cy="926431"/>
            <a:chOff x="-2928366" y="2915401"/>
            <a:chExt cx="15278768" cy="1100445"/>
          </a:xfrm>
        </p:grpSpPr>
        <p:pic>
          <p:nvPicPr>
            <p:cNvPr id="8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LOGO ITEM :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15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  <p:pic>
        <p:nvPicPr>
          <p:cNvPr id="20" name="Google Shape;29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4;p33">
            <a:extLst>
              <a:ext uri="{FF2B5EF4-FFF2-40B4-BE49-F238E27FC236}">
                <a16:creationId xmlns:a16="http://schemas.microsoft.com/office/drawing/2014/main" id="{7388B22D-E0FE-3DFB-D8F9-3F91E6523279}"/>
              </a:ext>
            </a:extLst>
          </p:cNvPr>
          <p:cNvSpPr txBox="1">
            <a:spLocks/>
          </p:cNvSpPr>
          <p:nvPr/>
        </p:nvSpPr>
        <p:spPr>
          <a:xfrm>
            <a:off x="3089636" y="96722"/>
            <a:ext cx="4834000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Publicación de sensibilización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A34DBE-290A-283C-F58A-F7E3D467B94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35855" y="1119895"/>
            <a:ext cx="3012913" cy="43193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EC816E-ED82-E2C3-CE74-0DCFAD76E31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18563" y="1104721"/>
            <a:ext cx="3226593" cy="43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5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0" y="5949909"/>
            <a:ext cx="12192000" cy="926431"/>
            <a:chOff x="-2928366" y="2915401"/>
            <a:chExt cx="15278768" cy="1100445"/>
          </a:xfrm>
        </p:grpSpPr>
        <p:pic>
          <p:nvPicPr>
            <p:cNvPr id="8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LOGO ITEM :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15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  <p:pic>
        <p:nvPicPr>
          <p:cNvPr id="20" name="Google Shape;29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4;p33">
            <a:extLst>
              <a:ext uri="{FF2B5EF4-FFF2-40B4-BE49-F238E27FC236}">
                <a16:creationId xmlns:a16="http://schemas.microsoft.com/office/drawing/2014/main" id="{7388B22D-E0FE-3DFB-D8F9-3F91E6523279}"/>
              </a:ext>
            </a:extLst>
          </p:cNvPr>
          <p:cNvSpPr txBox="1">
            <a:spLocks/>
          </p:cNvSpPr>
          <p:nvPr/>
        </p:nvSpPr>
        <p:spPr>
          <a:xfrm>
            <a:off x="3089636" y="96722"/>
            <a:ext cx="4834000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Publicación de sensibilización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5574B4-494E-726B-A0D3-328C98B31E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49664" y="903563"/>
            <a:ext cx="2907941" cy="4405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685780C-A6D0-2821-DBD6-80DC44D25ED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53909" y="842783"/>
            <a:ext cx="3274078" cy="44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0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4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7" name="Google Shape;53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4" y="5246017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4"/>
          <p:cNvSpPr txBox="1"/>
          <p:nvPr/>
        </p:nvSpPr>
        <p:spPr>
          <a:xfrm>
            <a:off x="4245774" y="3034055"/>
            <a:ext cx="6744861" cy="27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3200"/>
              <a:buFont typeface="Arial"/>
              <a:buNone/>
            </a:pPr>
            <a:r>
              <a:rPr lang="en-GB" sz="3200" dirty="0" err="1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Muchas</a:t>
            </a:r>
            <a:r>
              <a:rPr lang="en-GB" sz="3200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 gracias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3200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Celia Murcia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2000" dirty="0">
                <a:solidFill>
                  <a:srgbClr val="178B9B"/>
                </a:solidFill>
              </a:rPr>
              <a:t>Equipo de Coordinación Técnico MAC-CLIMA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 sz="2000" dirty="0">
                <a:solidFill>
                  <a:srgbClr val="178B9B"/>
                </a:solidFill>
              </a:rPr>
              <a:t>cmurcia@elittoral.es</a:t>
            </a:r>
            <a:endParaRPr lang="es-ES" sz="2000" dirty="0">
              <a:solidFill>
                <a:srgbClr val="178B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4"/>
          <p:cNvSpPr/>
          <p:nvPr/>
        </p:nvSpPr>
        <p:spPr>
          <a:xfrm>
            <a:off x="6857891" y="3515887"/>
            <a:ext cx="3122061" cy="1149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24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o 8"/>
          <p:cNvGrpSpPr/>
          <p:nvPr/>
        </p:nvGrpSpPr>
        <p:grpSpPr>
          <a:xfrm>
            <a:off x="0" y="6003925"/>
            <a:ext cx="12192000" cy="926431"/>
            <a:chOff x="-2928366" y="2915401"/>
            <a:chExt cx="15278768" cy="1100445"/>
          </a:xfrm>
        </p:grpSpPr>
        <p:pic>
          <p:nvPicPr>
            <p:cNvPr id="10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LOGO ITEM ::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17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733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5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2"/>
          <p:cNvSpPr txBox="1"/>
          <p:nvPr/>
        </p:nvSpPr>
        <p:spPr>
          <a:xfrm>
            <a:off x="4845310" y="2669461"/>
            <a:ext cx="6351326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4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¿Cuánto conoces sobre el cambio climático?</a:t>
            </a:r>
          </a:p>
        </p:txBody>
      </p:sp>
      <p:sp>
        <p:nvSpPr>
          <p:cNvPr id="298" name="Google Shape;298;p12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9" name="Google Shape;299;p12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0" y="6003925"/>
            <a:ext cx="12192000" cy="926431"/>
            <a:chOff x="-2928366" y="2915401"/>
            <a:chExt cx="15278768" cy="1100445"/>
          </a:xfrm>
        </p:grpSpPr>
        <p:pic>
          <p:nvPicPr>
            <p:cNvPr id="13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LOGO ITEM ::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20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14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569259" y="1305672"/>
            <a:ext cx="20340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B9B"/>
              </a:buClr>
              <a:buSzPts val="2000"/>
              <a:buFont typeface="Arial"/>
              <a:buNone/>
            </a:pPr>
            <a:r>
              <a:rPr lang="en-GB" sz="2000" b="1" dirty="0">
                <a:solidFill>
                  <a:srgbClr val="178B9B"/>
                </a:solidFill>
                <a:latin typeface="Arial"/>
                <a:ea typeface="Arial"/>
                <a:cs typeface="Arial"/>
                <a:sym typeface="Arial"/>
              </a:rPr>
              <a:t>ÍNDICE</a:t>
            </a:r>
            <a:endParaRPr dirty="0"/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3592073" y="2342335"/>
            <a:ext cx="286990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r>
              <a:rPr lang="es-ES" sz="1400" b="1" i="0" u="none" strike="noStrike" cap="none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Herramientas de difusión y comunicación  Proyecto MAC-CLIMA</a:t>
            </a:r>
          </a:p>
        </p:txBody>
      </p:sp>
      <p:sp>
        <p:nvSpPr>
          <p:cNvPr id="112" name="Google Shape;112;p2"/>
          <p:cNvSpPr txBox="1"/>
          <p:nvPr/>
        </p:nvSpPr>
        <p:spPr>
          <a:xfrm>
            <a:off x="3387502" y="1653607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dirty="0"/>
          </a:p>
        </p:txBody>
      </p:sp>
      <p:sp>
        <p:nvSpPr>
          <p:cNvPr id="113" name="Google Shape;113;p2"/>
          <p:cNvSpPr txBox="1"/>
          <p:nvPr/>
        </p:nvSpPr>
        <p:spPr>
          <a:xfrm>
            <a:off x="6461980" y="2578381"/>
            <a:ext cx="2629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434343"/>
              </a:buClr>
              <a:buSzPts val="1400"/>
            </a:pPr>
            <a:r>
              <a:rPr lang="es-ES" b="1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¿Cuánto conoces sobre el cambio climático?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Sans Extra Condensed Medium"/>
              <a:buNone/>
            </a:pPr>
            <a:endParaRPr dirty="0"/>
          </a:p>
        </p:txBody>
      </p:sp>
      <p:sp>
        <p:nvSpPr>
          <p:cNvPr id="114" name="Google Shape;114;p2"/>
          <p:cNvSpPr txBox="1"/>
          <p:nvPr/>
        </p:nvSpPr>
        <p:spPr>
          <a:xfrm>
            <a:off x="6379897" y="1617733"/>
            <a:ext cx="1753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Font typeface="Fira Sans Extra Condensed Medium"/>
              <a:buNone/>
            </a:pPr>
            <a:r>
              <a:rPr lang="en-GB" sz="6000" b="0" i="0" u="none" strike="noStrike" cap="none" dirty="0">
                <a:solidFill>
                  <a:srgbClr val="178B9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dirty="0"/>
          </a:p>
        </p:txBody>
      </p:sp>
      <p:sp>
        <p:nvSpPr>
          <p:cNvPr id="115" name="Google Shape;115;p2"/>
          <p:cNvSpPr/>
          <p:nvPr/>
        </p:nvSpPr>
        <p:spPr>
          <a:xfrm flipV="1">
            <a:off x="2864836" y="2328309"/>
            <a:ext cx="6426647" cy="45719"/>
          </a:xfrm>
          <a:prstGeom prst="rect">
            <a:avLst/>
          </a:prstGeom>
          <a:solidFill>
            <a:srgbClr val="BFBFBF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0" y="5987939"/>
            <a:ext cx="12192000" cy="926431"/>
            <a:chOff x="-2928366" y="2915401"/>
            <a:chExt cx="15278768" cy="1100445"/>
          </a:xfrm>
        </p:grpSpPr>
        <p:pic>
          <p:nvPicPr>
            <p:cNvPr id="37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LOGO ITEM :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44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  <p:pic>
        <p:nvPicPr>
          <p:cNvPr id="49" name="Google Shape;29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4845310" y="2669461"/>
            <a:ext cx="6351326" cy="14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r">
              <a:buClr>
                <a:srgbClr val="FFFFFF"/>
              </a:buClr>
              <a:buSzPts val="4800"/>
            </a:pPr>
            <a:endParaRPr lang="en-GB" sz="4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algn="r">
              <a:buClr>
                <a:srgbClr val="FFFFFF"/>
              </a:buClr>
              <a:buSzPts val="4800"/>
            </a:pPr>
            <a:r>
              <a:rPr lang="en-GB" sz="4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Herramientas</a:t>
            </a:r>
            <a:r>
              <a:rPr lang="en-GB" sz="4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de </a:t>
            </a:r>
            <a:r>
              <a:rPr lang="en-GB" sz="4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difusión</a:t>
            </a:r>
            <a:r>
              <a:rPr lang="en-GB" sz="4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y </a:t>
            </a:r>
            <a:r>
              <a:rPr lang="en-GB" sz="4800" dirty="0" err="1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comunicación</a:t>
            </a:r>
            <a:r>
              <a:rPr lang="en-GB" sz="4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 Proyecto MAC-CLIMA</a:t>
            </a:r>
            <a:endParaRPr lang="en-GB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</a:pPr>
            <a:endParaRPr dirty="0"/>
          </a:p>
        </p:txBody>
      </p:sp>
      <p:sp>
        <p:nvSpPr>
          <p:cNvPr id="128" name="Google Shape;128;p3"/>
          <p:cNvSpPr txBox="1"/>
          <p:nvPr/>
        </p:nvSpPr>
        <p:spPr>
          <a:xfrm>
            <a:off x="9255554" y="4522616"/>
            <a:ext cx="1844100" cy="13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Slab"/>
              <a:buNone/>
            </a:pPr>
            <a:endParaRPr sz="1200" b="0" i="0" u="none" strike="noStrike" cap="non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3776099" y="1123135"/>
            <a:ext cx="7476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/>
          </a:p>
        </p:txBody>
      </p:sp>
      <p:sp>
        <p:nvSpPr>
          <p:cNvPr id="130" name="Google Shape;130;p3"/>
          <p:cNvSpPr/>
          <p:nvPr/>
        </p:nvSpPr>
        <p:spPr>
          <a:xfrm flipH="1">
            <a:off x="4650636" y="1123135"/>
            <a:ext cx="6546000" cy="3016200"/>
          </a:xfrm>
          <a:prstGeom prst="rect">
            <a:avLst/>
          </a:prstGeom>
          <a:noFill/>
          <a:ln w="28575" cap="flat" cmpd="sng">
            <a:solidFill>
              <a:srgbClr val="179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6029231"/>
            <a:ext cx="12192000" cy="926431"/>
            <a:chOff x="-2928366" y="2915401"/>
            <a:chExt cx="15278768" cy="1100445"/>
          </a:xfrm>
        </p:grpSpPr>
        <p:pic>
          <p:nvPicPr>
            <p:cNvPr id="12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LOGO ITEM :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19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  <p:pic>
        <p:nvPicPr>
          <p:cNvPr id="24" name="Google Shape;29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0" y="6048000"/>
            <a:ext cx="12192000" cy="926431"/>
            <a:chOff x="-2928366" y="2915401"/>
            <a:chExt cx="15278768" cy="1100445"/>
          </a:xfrm>
        </p:grpSpPr>
        <p:pic>
          <p:nvPicPr>
            <p:cNvPr id="8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LOGO ITEM :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15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  <p:pic>
        <p:nvPicPr>
          <p:cNvPr id="20" name="Google Shape;29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1AAC2ACD-09F7-703B-555D-7FB9ABE595D0}"/>
              </a:ext>
            </a:extLst>
          </p:cNvPr>
          <p:cNvSpPr>
            <a:spLocks noChangeAspect="1"/>
          </p:cNvSpPr>
          <p:nvPr/>
        </p:nvSpPr>
        <p:spPr>
          <a:xfrm>
            <a:off x="5750943" y="877625"/>
            <a:ext cx="1461190" cy="1461190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050" dirty="0"/>
          </a:p>
          <a:p>
            <a:pPr algn="ctr"/>
            <a:endParaRPr lang="en-BZ" sz="1050" dirty="0"/>
          </a:p>
          <a:p>
            <a:pPr algn="ctr"/>
            <a:r>
              <a:rPr lang="en-BZ" sz="1100" dirty="0"/>
              <a:t>MESES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B23ECB6-C9FE-6C4B-9A7F-CAA95AB7CA3B}"/>
              </a:ext>
            </a:extLst>
          </p:cNvPr>
          <p:cNvSpPr>
            <a:spLocks noChangeAspect="1"/>
          </p:cNvSpPr>
          <p:nvPr/>
        </p:nvSpPr>
        <p:spPr>
          <a:xfrm>
            <a:off x="3372433" y="887461"/>
            <a:ext cx="1461190" cy="1461190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100" dirty="0"/>
          </a:p>
          <a:p>
            <a:pPr algn="ctr"/>
            <a:endParaRPr lang="en-BZ" sz="1100" dirty="0"/>
          </a:p>
          <a:p>
            <a:pPr algn="ctr"/>
            <a:endParaRPr lang="en-BZ" sz="1100" dirty="0"/>
          </a:p>
          <a:p>
            <a:pPr algn="ctr"/>
            <a:r>
              <a:rPr lang="en-BZ" sz="800" dirty="0"/>
              <a:t>PRESUPUESTO TOTAL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43910ED-5CA7-88F2-8315-76F890CCD440}"/>
              </a:ext>
            </a:extLst>
          </p:cNvPr>
          <p:cNvSpPr>
            <a:spLocks noChangeAspect="1"/>
          </p:cNvSpPr>
          <p:nvPr/>
        </p:nvSpPr>
        <p:spPr>
          <a:xfrm>
            <a:off x="10171717" y="877625"/>
            <a:ext cx="1461190" cy="1461190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050" dirty="0"/>
          </a:p>
          <a:p>
            <a:pPr algn="ctr"/>
            <a:endParaRPr lang="en-BZ" sz="1050" dirty="0"/>
          </a:p>
          <a:p>
            <a:pPr algn="ctr"/>
            <a:r>
              <a:rPr lang="en-BZ" sz="1100" dirty="0"/>
              <a:t>SOCIOS</a:t>
            </a:r>
          </a:p>
        </p:txBody>
      </p:sp>
      <p:graphicFrame>
        <p:nvGraphicFramePr>
          <p:cNvPr id="5" name="4 Tabla">
            <a:extLst>
              <a:ext uri="{FF2B5EF4-FFF2-40B4-BE49-F238E27FC236}">
                <a16:creationId xmlns:a16="http://schemas.microsoft.com/office/drawing/2014/main" id="{9EAC8BA2-8130-4CBD-CEB9-705256EF1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670966"/>
              </p:ext>
            </p:extLst>
          </p:nvPr>
        </p:nvGraphicFramePr>
        <p:xfrm>
          <a:off x="4426042" y="2450499"/>
          <a:ext cx="6656751" cy="36149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50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776">
                <a:tc gridSpan="2">
                  <a:txBody>
                    <a:bodyPr/>
                    <a:lstStyle/>
                    <a:p>
                      <a:pPr marL="5715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ENTIDADES PARTICIPANTES BENEFICIARIAS DEL FEDER</a:t>
                      </a:r>
                      <a:endParaRPr lang="en-GB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8B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7150" algn="r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85">
                <a:tc>
                  <a:txBody>
                    <a:bodyPr/>
                    <a:lstStyle/>
                    <a:p>
                      <a:pPr marL="5715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CIEGC - </a:t>
                      </a:r>
                      <a:r>
                        <a:rPr lang="es-E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 Público Empresarial Consejo Insular de la Energía de Gran Canaria 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Canarias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Regional do Ambiente e Recursos Naturais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Madeira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 marR="567690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AEMET - Agencia Estatal de Meteorología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Canarias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020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ARDITI - Agência Regional para o Desenvolvimento da Investigação, Tecnologia e Inovação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Madeira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r>
                        <a:rPr lang="pt-BR" sz="105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ITC - Instituto Tecnológico de Canarias, S.A.</a:t>
                      </a:r>
                      <a:endParaRPr lang="es-ES" sz="105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 defTabSz="914400" rtl="0" eaLnBrk="1" latinLnBrk="0" hangingPunct="1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Canarias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ULPGC – Universidad de Las Palmas de Gran Canaria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Canarias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Cabildo Insular de El </a:t>
                      </a:r>
                      <a:r>
                        <a:rPr lang="en-US" sz="1050" b="0" i="0" dirty="0" err="1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Hierro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Canarias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Cabildo Insular de Lanzarote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Canarias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s-E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Cabildo Insular de Tenerife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Canarias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745">
                <a:tc gridSpan="2">
                  <a:txBody>
                    <a:bodyPr/>
                    <a:lstStyle/>
                    <a:p>
                      <a:pPr marL="5715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ENTIDADES PARTICIPANTES DE TERCEROS PAÍSES</a:t>
                      </a:r>
                      <a:endParaRPr lang="en-GB" sz="11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78B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52000" marR="0" marT="108000" marB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41990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ONM - Office National de la Météorologie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Mauritania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21707"/>
                  </a:ext>
                </a:extLst>
              </a:tr>
              <a:tr h="342551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fr-FR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ANACIM - Agence Nationale de l’Aviation Civile et de la Météorologie du Sénégal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Senegal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5745"/>
                  </a:ext>
                </a:extLst>
              </a:tr>
              <a:tr h="230825">
                <a:tc>
                  <a:txBody>
                    <a:bodyPr/>
                    <a:lstStyle/>
                    <a:p>
                      <a:pPr marL="5715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BR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Instituto Nacional de Meteorologia e Geofísica</a:t>
                      </a:r>
                      <a:endParaRPr lang="en-GB" sz="1050" b="0" i="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720" marR="4572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Cabo Verde</a:t>
                      </a:r>
                    </a:p>
                  </a:txBody>
                  <a:tcPr marL="252000" marR="0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27029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7D50614-751A-DF55-43C7-10597921E841}"/>
              </a:ext>
            </a:extLst>
          </p:cNvPr>
          <p:cNvSpPr txBox="1"/>
          <p:nvPr/>
        </p:nvSpPr>
        <p:spPr>
          <a:xfrm>
            <a:off x="3267769" y="1306399"/>
            <a:ext cx="173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1,757,254,28€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1F46DD-119A-5A72-C4EF-73C9F668910B}"/>
              </a:ext>
            </a:extLst>
          </p:cNvPr>
          <p:cNvSpPr txBox="1"/>
          <p:nvPr/>
        </p:nvSpPr>
        <p:spPr>
          <a:xfrm>
            <a:off x="5671538" y="1299412"/>
            <a:ext cx="1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36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E652AE4-2021-E3B5-FD6A-1813AAACCBAD}"/>
              </a:ext>
            </a:extLst>
          </p:cNvPr>
          <p:cNvSpPr txBox="1"/>
          <p:nvPr/>
        </p:nvSpPr>
        <p:spPr>
          <a:xfrm>
            <a:off x="10104395" y="1305066"/>
            <a:ext cx="1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12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E6F7A4E6-0F4A-82AC-88C7-7EF2248E5F15}"/>
              </a:ext>
            </a:extLst>
          </p:cNvPr>
          <p:cNvSpPr>
            <a:spLocks noChangeAspect="1"/>
          </p:cNvSpPr>
          <p:nvPr/>
        </p:nvSpPr>
        <p:spPr>
          <a:xfrm>
            <a:off x="7933075" y="887461"/>
            <a:ext cx="1461190" cy="1461190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 sz="1050" dirty="0"/>
          </a:p>
          <a:p>
            <a:pPr algn="ctr"/>
            <a:endParaRPr lang="en-BZ" sz="105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5ED6542-2B10-2281-D87F-9E24B47FDDA5}"/>
              </a:ext>
            </a:extLst>
          </p:cNvPr>
          <p:cNvSpPr txBox="1"/>
          <p:nvPr/>
        </p:nvSpPr>
        <p:spPr>
          <a:xfrm>
            <a:off x="7811084" y="1145524"/>
            <a:ext cx="1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1600" dirty="0">
                <a:solidFill>
                  <a:schemeClr val="bg1"/>
                </a:solidFill>
                <a:latin typeface="Tw Cen MT" panose="020B0602020104020603" pitchFamily="34" charset="0"/>
              </a:rPr>
              <a:t>+ 1 </a:t>
            </a:r>
            <a:r>
              <a:rPr lang="en-BZ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año</a:t>
            </a:r>
            <a:r>
              <a:rPr lang="en-BZ" sz="16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BZ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extensión</a:t>
            </a:r>
            <a:r>
              <a:rPr lang="en-BZ" sz="1600" dirty="0">
                <a:solidFill>
                  <a:schemeClr val="bg1"/>
                </a:solidFill>
                <a:latin typeface="Tw Cen MT" panose="020B0602020104020603" pitchFamily="34" charset="0"/>
              </a:rPr>
              <a:t> (</a:t>
            </a:r>
            <a:r>
              <a:rPr lang="en-BZ" sz="1600" dirty="0" err="1">
                <a:solidFill>
                  <a:schemeClr val="bg1"/>
                </a:solidFill>
                <a:latin typeface="Tw Cen MT" panose="020B0602020104020603" pitchFamily="34" charset="0"/>
              </a:rPr>
              <a:t>Septiembre</a:t>
            </a:r>
            <a:r>
              <a:rPr lang="en-BZ" sz="1600" dirty="0">
                <a:solidFill>
                  <a:schemeClr val="bg1"/>
                </a:solidFill>
                <a:latin typeface="Tw Cen MT" panose="020B0602020104020603" pitchFamily="34" charset="0"/>
              </a:rPr>
              <a:t> 2023)</a:t>
            </a:r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4041BAE8-3C4A-25F5-338F-CB00CA8F6663}"/>
              </a:ext>
            </a:extLst>
          </p:cNvPr>
          <p:cNvSpPr/>
          <p:nvPr/>
        </p:nvSpPr>
        <p:spPr>
          <a:xfrm>
            <a:off x="7357020" y="1503541"/>
            <a:ext cx="454064" cy="195981"/>
          </a:xfrm>
          <a:prstGeom prst="rightArrow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3283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0" y="5949909"/>
            <a:ext cx="12192000" cy="926431"/>
            <a:chOff x="-2928366" y="2915401"/>
            <a:chExt cx="15278768" cy="1100445"/>
          </a:xfrm>
        </p:grpSpPr>
        <p:pic>
          <p:nvPicPr>
            <p:cNvPr id="8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LOGO ITEM :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15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  <p:pic>
        <p:nvPicPr>
          <p:cNvPr id="20" name="Google Shape;29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9FB0D51-3DA3-6BEB-17EB-198B2F196041}"/>
              </a:ext>
            </a:extLst>
          </p:cNvPr>
          <p:cNvSpPr txBox="1"/>
          <p:nvPr/>
        </p:nvSpPr>
        <p:spPr>
          <a:xfrm>
            <a:off x="4108056" y="2335830"/>
            <a:ext cx="7784777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CIENTÍFICO. Promover y desarrollar una estrategia conjunta que permita monitorizar de forma coordinada y precisa el fenómeno del cambio climático dentro del espacio de cooperación e impulsar la producción de conocimientos científicos que ayuden a comprender este fenómeno con la máxima precisión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AC7BA4-E6CC-BF3A-3028-6FEDAD1A6AFC}"/>
              </a:ext>
            </a:extLst>
          </p:cNvPr>
          <p:cNvSpPr txBox="1"/>
          <p:nvPr/>
        </p:nvSpPr>
        <p:spPr>
          <a:xfrm>
            <a:off x="4103818" y="3623468"/>
            <a:ext cx="7789015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INSTITUCIONAL. Impulsar el establecimiento de políticas y medidas de adaptación y mitigación del cambio climático para la protección de las poblaciones humanas, recursos e infraestructuras de todo el espacio de cooperación que puedan verse afectados por desastres naturales derivados de este fenómeno.</a:t>
            </a:r>
          </a:p>
          <a:p>
            <a:endParaRPr lang="es-E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735669-3FFC-D432-AC32-A2A18BFA8ED3}"/>
              </a:ext>
            </a:extLst>
          </p:cNvPr>
          <p:cNvSpPr txBox="1"/>
          <p:nvPr/>
        </p:nvSpPr>
        <p:spPr>
          <a:xfrm>
            <a:off x="4103818" y="4899103"/>
            <a:ext cx="7789015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SOCIAL. Fomentar y mejorar los procesos de sensibilización y apropiación social del conocimiento asociado al fenómeno del cambio climático entre los ciudadanos, entidades públicas locales y empresariales del espacio de cooperación.</a:t>
            </a:r>
          </a:p>
          <a:p>
            <a:endParaRPr lang="es-ES" sz="1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BE98D4-D1E2-1407-AB0C-FAECD0327781}"/>
              </a:ext>
            </a:extLst>
          </p:cNvPr>
          <p:cNvSpPr txBox="1"/>
          <p:nvPr/>
        </p:nvSpPr>
        <p:spPr>
          <a:xfrm>
            <a:off x="3406452" y="2221530"/>
            <a:ext cx="53892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FAE90E-DD09-CBF2-EA87-1F3A4E6BB08A}"/>
              </a:ext>
            </a:extLst>
          </p:cNvPr>
          <p:cNvSpPr txBox="1"/>
          <p:nvPr/>
        </p:nvSpPr>
        <p:spPr>
          <a:xfrm>
            <a:off x="3436429" y="3503760"/>
            <a:ext cx="53892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4C9965A-8C72-2F55-BF7D-40C1512D72FC}"/>
              </a:ext>
            </a:extLst>
          </p:cNvPr>
          <p:cNvSpPr txBox="1"/>
          <p:nvPr/>
        </p:nvSpPr>
        <p:spPr>
          <a:xfrm>
            <a:off x="3443658" y="4696137"/>
            <a:ext cx="538924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32258F9-DAE6-BBA8-82DC-B2DC38D9EDC2}"/>
              </a:ext>
            </a:extLst>
          </p:cNvPr>
          <p:cNvSpPr txBox="1"/>
          <p:nvPr/>
        </p:nvSpPr>
        <p:spPr>
          <a:xfrm>
            <a:off x="5999860" y="971197"/>
            <a:ext cx="33071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5EEC0D7-A717-FD78-7DB2-3D33D0D3ED7B}"/>
              </a:ext>
            </a:extLst>
          </p:cNvPr>
          <p:cNvSpPr txBox="1"/>
          <p:nvPr/>
        </p:nvSpPr>
        <p:spPr>
          <a:xfrm rot="16200000">
            <a:off x="1429045" y="3834401"/>
            <a:ext cx="353935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9EB857C-8CB4-0DF0-B8B0-15FB6986341C}"/>
              </a:ext>
            </a:extLst>
          </p:cNvPr>
          <p:cNvSpPr txBox="1"/>
          <p:nvPr/>
        </p:nvSpPr>
        <p:spPr>
          <a:xfrm>
            <a:off x="2998667" y="1527114"/>
            <a:ext cx="8894166" cy="600164"/>
          </a:xfrm>
          <a:prstGeom prst="rect">
            <a:avLst/>
          </a:prstGeom>
          <a:noFill/>
          <a:ln>
            <a:solidFill>
              <a:srgbClr val="179B9C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100" b="1" dirty="0">
                <a:solidFill>
                  <a:srgbClr val="178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la creación progresiva de un tejido institucional, científico y social entre los países del espacio de cooperación para trabajar de forma coordinada en materia de adaptación y mitigación del cambio climático.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868C4D8-1E24-73C3-5E35-E168BF375826}"/>
              </a:ext>
            </a:extLst>
          </p:cNvPr>
          <p:cNvSpPr/>
          <p:nvPr/>
        </p:nvSpPr>
        <p:spPr>
          <a:xfrm>
            <a:off x="3492184" y="4899103"/>
            <a:ext cx="8442228" cy="8428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2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0" y="5949909"/>
            <a:ext cx="12192000" cy="926431"/>
            <a:chOff x="-2928366" y="2915401"/>
            <a:chExt cx="15278768" cy="1100445"/>
          </a:xfrm>
        </p:grpSpPr>
        <p:pic>
          <p:nvPicPr>
            <p:cNvPr id="8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LOGO ITEM :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15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  <p:pic>
        <p:nvPicPr>
          <p:cNvPr id="20" name="Google Shape;29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redondeado 27">
            <a:extLst>
              <a:ext uri="{FF2B5EF4-FFF2-40B4-BE49-F238E27FC236}">
                <a16:creationId xmlns:a16="http://schemas.microsoft.com/office/drawing/2014/main" id="{3D57338B-F9BA-2245-FDD1-E2E5CBD41CB2}"/>
              </a:ext>
            </a:extLst>
          </p:cNvPr>
          <p:cNvSpPr/>
          <p:nvPr/>
        </p:nvSpPr>
        <p:spPr>
          <a:xfrm>
            <a:off x="2974243" y="1433102"/>
            <a:ext cx="3934691" cy="1590898"/>
          </a:xfrm>
          <a:prstGeom prst="roundRect">
            <a:avLst/>
          </a:prstGeom>
          <a:noFill/>
          <a:ln w="28575"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2F528F"/>
                </a:solidFill>
              </a:rPr>
              <a:t>ACT 3.1. Conocer la percepción sobre el cambio climático que tiene la población con el propósito de promover y fortalecer el proceso de adaptación y mitigación, sensibilización y apropiación social del conocimiento asociado al fenómeno</a:t>
            </a:r>
            <a:endParaRPr lang="fr-FR" sz="1400" dirty="0">
              <a:solidFill>
                <a:srgbClr val="2F528F"/>
              </a:solidFill>
            </a:endParaRPr>
          </a:p>
        </p:txBody>
      </p:sp>
      <p:sp>
        <p:nvSpPr>
          <p:cNvPr id="3" name="Rectángulo redondeado 28">
            <a:extLst>
              <a:ext uri="{FF2B5EF4-FFF2-40B4-BE49-F238E27FC236}">
                <a16:creationId xmlns:a16="http://schemas.microsoft.com/office/drawing/2014/main" id="{F914A9DA-8685-8E0B-B079-2D51803C992C}"/>
              </a:ext>
            </a:extLst>
          </p:cNvPr>
          <p:cNvSpPr/>
          <p:nvPr/>
        </p:nvSpPr>
        <p:spPr>
          <a:xfrm>
            <a:off x="3082628" y="3317586"/>
            <a:ext cx="3934691" cy="19910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solidFill>
                  <a:srgbClr val="179B9C"/>
                </a:solidFill>
              </a:rPr>
              <a:t>ACT 3.2. Desarrollar e implementar una estrategia de sensibilización y difusión que</a:t>
            </a:r>
          </a:p>
          <a:p>
            <a:r>
              <a:rPr lang="es-ES" sz="1400" dirty="0">
                <a:solidFill>
                  <a:srgbClr val="179B9C"/>
                </a:solidFill>
              </a:rPr>
              <a:t>contribuya a mejorar el conocimiento asociado al fenómeno del cambio climático</a:t>
            </a:r>
          </a:p>
          <a:p>
            <a:r>
              <a:rPr lang="es-ES" sz="1400" dirty="0">
                <a:solidFill>
                  <a:srgbClr val="179B9C"/>
                </a:solidFill>
              </a:rPr>
              <a:t>entre la ciudadanía, las administraciones locales y entidades empresariales del</a:t>
            </a:r>
          </a:p>
          <a:p>
            <a:r>
              <a:rPr lang="es-ES" sz="1400" dirty="0">
                <a:solidFill>
                  <a:srgbClr val="179B9C"/>
                </a:solidFill>
              </a:rPr>
              <a:t>espacio de cooperación</a:t>
            </a:r>
            <a:endParaRPr lang="fr-FR" sz="1400" dirty="0">
              <a:solidFill>
                <a:srgbClr val="179B9C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A814466-52D5-93F5-E2F4-DC59A49DA6F7}"/>
              </a:ext>
            </a:extLst>
          </p:cNvPr>
          <p:cNvSpPr/>
          <p:nvPr/>
        </p:nvSpPr>
        <p:spPr>
          <a:xfrm>
            <a:off x="7142027" y="1687420"/>
            <a:ext cx="4960568" cy="366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Encuestas de percepción del cambio climático </a:t>
            </a:r>
            <a:endParaRPr lang="fr-FR" sz="1200" b="1" dirty="0">
              <a:solidFill>
                <a:srgbClr val="9A001D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8884EBA-57C1-CA40-ABE5-907E9A813A47}"/>
              </a:ext>
            </a:extLst>
          </p:cNvPr>
          <p:cNvSpPr/>
          <p:nvPr/>
        </p:nvSpPr>
        <p:spPr>
          <a:xfrm>
            <a:off x="7142026" y="2178828"/>
            <a:ext cx="4960567" cy="466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Evaluación de preferencias de la población residente y los turistas de una parte del espacio de cooperación  (</a:t>
            </a:r>
            <a:r>
              <a:rPr lang="es-ES" sz="1200" dirty="0" err="1">
                <a:solidFill>
                  <a:srgbClr val="002060"/>
                </a:solidFill>
              </a:rPr>
              <a:t>focus</a:t>
            </a:r>
            <a:r>
              <a:rPr lang="es-ES" sz="1200" dirty="0">
                <a:solidFill>
                  <a:srgbClr val="002060"/>
                </a:solidFill>
              </a:rPr>
              <a:t> </a:t>
            </a:r>
            <a:r>
              <a:rPr lang="es-ES" sz="1200" dirty="0" err="1">
                <a:solidFill>
                  <a:srgbClr val="002060"/>
                </a:solidFill>
              </a:rPr>
              <a:t>groups</a:t>
            </a:r>
            <a:r>
              <a:rPr lang="es-ES" sz="1200" dirty="0">
                <a:solidFill>
                  <a:srgbClr val="002060"/>
                </a:solidFill>
              </a:rPr>
              <a:t> y encuestas) </a:t>
            </a:r>
            <a:endParaRPr lang="fr-FR" sz="1200" b="1" dirty="0">
              <a:solidFill>
                <a:srgbClr val="993366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95B0D1-4CB5-4716-6A9C-9819466B6F5E}"/>
              </a:ext>
            </a:extLst>
          </p:cNvPr>
          <p:cNvSpPr/>
          <p:nvPr/>
        </p:nvSpPr>
        <p:spPr>
          <a:xfrm>
            <a:off x="7130179" y="3415036"/>
            <a:ext cx="4960568" cy="456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Elaboración de estrategias de sensibilización, difusión, comunicación y sensibilización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0C127A9-712B-13B4-BE8D-68B7083804DC}"/>
              </a:ext>
            </a:extLst>
          </p:cNvPr>
          <p:cNvSpPr/>
          <p:nvPr/>
        </p:nvSpPr>
        <p:spPr>
          <a:xfrm>
            <a:off x="7130179" y="4035321"/>
            <a:ext cx="4960568" cy="448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Celebración de varias formaciones dirigidas a los medios de comunicación y grupos de interés</a:t>
            </a:r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8C111FA-DF2B-BCD0-A377-70A4B84568B6}"/>
              </a:ext>
            </a:extLst>
          </p:cNvPr>
          <p:cNvSpPr/>
          <p:nvPr/>
        </p:nvSpPr>
        <p:spPr>
          <a:xfrm>
            <a:off x="7142025" y="4654177"/>
            <a:ext cx="4960568" cy="401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79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rgbClr val="002060"/>
                </a:solidFill>
              </a:rPr>
              <a:t>APP de sensibilización dirigida primordialmente a los turistas </a:t>
            </a:r>
            <a:endParaRPr lang="fr-FR" sz="1200" b="1" dirty="0">
              <a:solidFill>
                <a:srgbClr val="FF79BC"/>
              </a:solidFill>
            </a:endParaRPr>
          </a:p>
        </p:txBody>
      </p:sp>
      <p:sp>
        <p:nvSpPr>
          <p:cNvPr id="23" name="Google Shape;204;p33">
            <a:extLst>
              <a:ext uri="{FF2B5EF4-FFF2-40B4-BE49-F238E27FC236}">
                <a16:creationId xmlns:a16="http://schemas.microsoft.com/office/drawing/2014/main" id="{C0984883-C1A0-0321-3AB2-2336A1C6A353}"/>
              </a:ext>
            </a:extLst>
          </p:cNvPr>
          <p:cNvSpPr txBox="1">
            <a:spLocks/>
          </p:cNvSpPr>
          <p:nvPr/>
        </p:nvSpPr>
        <p:spPr>
          <a:xfrm>
            <a:off x="2904981" y="81339"/>
            <a:ext cx="5604638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ACTIVIDADES – </a:t>
            </a:r>
            <a:r>
              <a:rPr lang="es-ES" sz="3200" dirty="0">
                <a:solidFill>
                  <a:schemeClr val="bg1">
                    <a:lumMod val="75000"/>
                  </a:schemeClr>
                </a:solidFill>
                <a:latin typeface="Fira Sans Extra Condensed Medium" panose="020B0604020202020204" charset="0"/>
              </a:rPr>
              <a:t>Objetivo </a:t>
            </a: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Social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6053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0" y="5949909"/>
            <a:ext cx="12192000" cy="926431"/>
            <a:chOff x="-2928366" y="2915401"/>
            <a:chExt cx="15278768" cy="1100445"/>
          </a:xfrm>
        </p:grpSpPr>
        <p:pic>
          <p:nvPicPr>
            <p:cNvPr id="8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LOGO ITEM :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15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  <p:pic>
        <p:nvPicPr>
          <p:cNvPr id="20" name="Google Shape;29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99F6DE4-09F8-C1F6-17AB-A1E03649D7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16716" y="983670"/>
            <a:ext cx="3526809" cy="46637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C131C8-807C-DA66-363E-4985E37F565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91944" y="983670"/>
            <a:ext cx="3544886" cy="4663741"/>
          </a:xfrm>
          <a:prstGeom prst="rect">
            <a:avLst/>
          </a:prstGeom>
        </p:spPr>
      </p:pic>
      <p:sp>
        <p:nvSpPr>
          <p:cNvPr id="4" name="Google Shape;204;p33">
            <a:extLst>
              <a:ext uri="{FF2B5EF4-FFF2-40B4-BE49-F238E27FC236}">
                <a16:creationId xmlns:a16="http://schemas.microsoft.com/office/drawing/2014/main" id="{338CD8C7-38CD-BCA0-4DCF-0308BEC8DD56}"/>
              </a:ext>
            </a:extLst>
          </p:cNvPr>
          <p:cNvSpPr txBox="1">
            <a:spLocks/>
          </p:cNvSpPr>
          <p:nvPr/>
        </p:nvSpPr>
        <p:spPr>
          <a:xfrm>
            <a:off x="3089636" y="96722"/>
            <a:ext cx="2357458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Newsletter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76029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0" y="5949909"/>
            <a:ext cx="12192000" cy="926431"/>
            <a:chOff x="-2928366" y="2915401"/>
            <a:chExt cx="15278768" cy="1100445"/>
          </a:xfrm>
        </p:grpSpPr>
        <p:pic>
          <p:nvPicPr>
            <p:cNvPr id="8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LOGO ITEM :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15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  <p:pic>
        <p:nvPicPr>
          <p:cNvPr id="20" name="Google Shape;29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4;p33">
            <a:extLst>
              <a:ext uri="{FF2B5EF4-FFF2-40B4-BE49-F238E27FC236}">
                <a16:creationId xmlns:a16="http://schemas.microsoft.com/office/drawing/2014/main" id="{9D34D782-F89B-3B57-F7EC-20E253685346}"/>
              </a:ext>
            </a:extLst>
          </p:cNvPr>
          <p:cNvSpPr txBox="1">
            <a:spLocks/>
          </p:cNvSpPr>
          <p:nvPr/>
        </p:nvSpPr>
        <p:spPr>
          <a:xfrm>
            <a:off x="3089636" y="96722"/>
            <a:ext cx="2357458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Web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A4F8A0-05E5-57AB-2FD7-C80D387A3E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51014" y="1252323"/>
            <a:ext cx="7248539" cy="4193133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C065C3DD-BA30-0D13-5350-184F61514757}"/>
              </a:ext>
            </a:extLst>
          </p:cNvPr>
          <p:cNvSpPr/>
          <p:nvPr/>
        </p:nvSpPr>
        <p:spPr>
          <a:xfrm>
            <a:off x="5882185" y="1306914"/>
            <a:ext cx="709684" cy="480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6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3"/>
          <p:cNvPicPr preferRelativeResize="0"/>
          <p:nvPr/>
        </p:nvPicPr>
        <p:blipFill rotWithShape="1">
          <a:blip r:embed="rId3">
            <a:alphaModFix/>
          </a:blip>
          <a:srcRect l="22815" b="1123"/>
          <a:stretch/>
        </p:blipFill>
        <p:spPr>
          <a:xfrm>
            <a:off x="7923636" y="175542"/>
            <a:ext cx="4010776" cy="678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0" y="0"/>
            <a:ext cx="2870200" cy="60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65125"/>
            <a:ext cx="1651000" cy="330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o 6"/>
          <p:cNvGrpSpPr/>
          <p:nvPr/>
        </p:nvGrpSpPr>
        <p:grpSpPr>
          <a:xfrm>
            <a:off x="0" y="5949909"/>
            <a:ext cx="12192000" cy="926431"/>
            <a:chOff x="-2928366" y="2915401"/>
            <a:chExt cx="15278768" cy="1100445"/>
          </a:xfrm>
        </p:grpSpPr>
        <p:pic>
          <p:nvPicPr>
            <p:cNvPr id="8" name="Picture 4" descr="Información Corporativa | Consejo Insular de la Energía de Gran Canar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28366" y="3005849"/>
              <a:ext cx="1834977" cy="862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LOGO ITEM :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2227" y="3192866"/>
              <a:ext cx="2091284" cy="521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AEMET - Agencia Estatal de Meteorología | Predict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969" y="3192866"/>
              <a:ext cx="1227859" cy="546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1" y="2915401"/>
              <a:ext cx="1100445" cy="1100445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4556" y="3121367"/>
              <a:ext cx="1664922" cy="64747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78623" y="3031973"/>
              <a:ext cx="925554" cy="925554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614" y="2935347"/>
              <a:ext cx="1003442" cy="1003442"/>
            </a:xfrm>
            <a:prstGeom prst="rect">
              <a:avLst/>
            </a:prstGeom>
          </p:spPr>
        </p:pic>
        <p:pic>
          <p:nvPicPr>
            <p:cNvPr id="15" name="Picture 24" descr="Cabildo Insular de Tenerife - Wikipedia, la enciclopedia libr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481" y="3188280"/>
              <a:ext cx="489055" cy="606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8" descr="Cabildo de El Hierro: Participación ciudadana | Edosoft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9724" y="3123613"/>
              <a:ext cx="1532085" cy="778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 descr="Camara de Comercio de Lanzarote y La GraciosaAyudas Cabildo de Lanzarote -  Camara de Comercio de Lanzarote y La Gracios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244" y="3188280"/>
              <a:ext cx="1184054" cy="71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627" y="3112956"/>
              <a:ext cx="1408677" cy="78885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4304" y="3037915"/>
              <a:ext cx="886098" cy="938939"/>
            </a:xfrm>
            <a:prstGeom prst="rect">
              <a:avLst/>
            </a:prstGeom>
          </p:spPr>
        </p:pic>
      </p:grpSp>
      <p:pic>
        <p:nvPicPr>
          <p:cNvPr id="20" name="Google Shape;293;p1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5308600"/>
            <a:ext cx="2870200" cy="7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4;p33">
            <a:extLst>
              <a:ext uri="{FF2B5EF4-FFF2-40B4-BE49-F238E27FC236}">
                <a16:creationId xmlns:a16="http://schemas.microsoft.com/office/drawing/2014/main" id="{A34CFDE4-DCD2-2CAA-EC53-18CFE0922739}"/>
              </a:ext>
            </a:extLst>
          </p:cNvPr>
          <p:cNvSpPr txBox="1">
            <a:spLocks/>
          </p:cNvSpPr>
          <p:nvPr/>
        </p:nvSpPr>
        <p:spPr>
          <a:xfrm>
            <a:off x="3089636" y="96722"/>
            <a:ext cx="2870200" cy="74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Squada One"/>
              <a:buNone/>
              <a:defRPr sz="5200" b="0" i="0" u="none" strike="noStrike" cap="none">
                <a:solidFill>
                  <a:srgbClr val="434343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Fira Sans Extra Condensed Medium"/>
              <a:buNone/>
              <a:tabLst/>
              <a:defRPr/>
            </a:pPr>
            <a:r>
              <a:rPr kumimoji="0" lang="es-E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Fira Sans Extra Condensed Medium" panose="020B0604020202020204" charset="0"/>
                <a:sym typeface="Fira Sans Extra Condensed Medium"/>
              </a:rPr>
              <a:t>Web - recursos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Fira Sans Extra Condensed Medium" panose="020B0604020202020204" charset="0"/>
              <a:sym typeface="Fira Sans Extra Condensed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9DADD5-2491-6F28-1981-C6375597B19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25000" y="1342964"/>
            <a:ext cx="7309129" cy="41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05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597</Words>
  <Application>Microsoft Office PowerPoint</Application>
  <PresentationFormat>Panorámica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Tw Cen MT</vt:lpstr>
      <vt:lpstr>Calibri</vt:lpstr>
      <vt:lpstr>Fira Sans Extra Condensed Medium</vt:lpstr>
      <vt:lpstr>Roboto Slab</vt:lpstr>
      <vt:lpstr>Tema de Office</vt:lpstr>
      <vt:lpstr>Sistema de observación meteorológica y oceánica como herramienta para el fomento de la resiliencia y adaptación al cambio climático en el espacio de cooperación (MAC-CLIMA) 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Meteorological and Oceanic Observation System as a Tool to Promote Resilience and Adaptation to Climate Change in the Cooperation Space (MAC-CLIMA)</dc:title>
  <dc:creator>Usuario de Microsoft Office</dc:creator>
  <cp:lastModifiedBy>Celia Murcia Lorenzo</cp:lastModifiedBy>
  <cp:revision>15</cp:revision>
  <dcterms:created xsi:type="dcterms:W3CDTF">2020-02-25T12:45:58Z</dcterms:created>
  <dcterms:modified xsi:type="dcterms:W3CDTF">2022-09-03T18:20:00Z</dcterms:modified>
</cp:coreProperties>
</file>