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81" r:id="rId5"/>
    <p:sldId id="283" r:id="rId6"/>
    <p:sldId id="284" r:id="rId7"/>
    <p:sldId id="282" r:id="rId8"/>
    <p:sldId id="285" r:id="rId9"/>
    <p:sldId id="287" r:id="rId10"/>
    <p:sldId id="279" r:id="rId11"/>
    <p:sldId id="290" r:id="rId12"/>
    <p:sldId id="289" r:id="rId13"/>
    <p:sldId id="291" r:id="rId14"/>
    <p:sldId id="292" r:id="rId15"/>
    <p:sldId id="293" r:id="rId16"/>
    <p:sldId id="294" r:id="rId17"/>
    <p:sldId id="286" r:id="rId18"/>
  </p:sldIdLst>
  <p:sldSz cx="12192000" cy="6858000"/>
  <p:notesSz cx="6858000" cy="9144000"/>
  <p:embeddedFontLst>
    <p:embeddedFont>
      <p:font typeface="Arial Narrow" panose="020B0606020202030204" pitchFamily="34" charset="0"/>
      <p:regular r:id="rId20"/>
      <p:bold r:id="rId21"/>
      <p:italic r:id="rId22"/>
      <p:boldItalic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Fira Sans Extra Condensed Medium" panose="020B0604020202020204" charset="0"/>
      <p:regular r:id="rId28"/>
      <p:bold r:id="rId29"/>
      <p:italic r:id="rId30"/>
      <p:boldItalic r:id="rId31"/>
    </p:embeddedFont>
    <p:embeddedFont>
      <p:font typeface="Roboto Slab" panose="020B0604020202020204" charset="0"/>
      <p:regular r:id="rId32"/>
      <p:bold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38">
          <p15:clr>
            <a:srgbClr val="A4A3A4"/>
          </p15:clr>
        </p15:guide>
        <p15:guide id="2" pos="415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5" roundtripDataSignature="AMtx7mgRPSAs7/jaaaS7yGv40MVBTCWzc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8B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5E3082E-8BF3-445E-AE46-06713B7FABE0}">
  <a:tblStyle styleId="{55E3082E-8BF3-445E-AE46-06713B7FABE0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BF5"/>
          </a:solidFill>
        </a:fill>
      </a:tcStyle>
    </a:wholeTbl>
    <a:band1H>
      <a:tcTxStyle/>
      <a:tcStyle>
        <a:tcBdr/>
        <a:fill>
          <a:solidFill>
            <a:srgbClr val="CDD4EA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DD4EA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62"/>
      </p:cViewPr>
      <p:guideLst>
        <p:guide orient="horz" pos="1638"/>
        <p:guide pos="41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21" Type="http://schemas.openxmlformats.org/officeDocument/2006/relationships/font" Target="fonts/font2.fntdata"/><Relationship Id="rId47" Type="http://schemas.openxmlformats.org/officeDocument/2006/relationships/viewProps" Target="viewProps.xml"/><Relationship Id="rId50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45" Type="http://customschemas.google.com/relationships/presentationmetadata" Target="meta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elia Murcia Lorenzo" userId="201bef2ee0bad3e5" providerId="LiveId" clId="{882E9FFD-E9B6-4EE3-91BD-662DF38CAB76}"/>
    <pc:docChg chg="modSld">
      <pc:chgData name="Celia Murcia Lorenzo" userId="201bef2ee0bad3e5" providerId="LiveId" clId="{882E9FFD-E9B6-4EE3-91BD-662DF38CAB76}" dt="2022-10-13T09:27:04.007" v="11" actId="20577"/>
      <pc:docMkLst>
        <pc:docMk/>
      </pc:docMkLst>
      <pc:sldChg chg="modSp mod">
        <pc:chgData name="Celia Murcia Lorenzo" userId="201bef2ee0bad3e5" providerId="LiveId" clId="{882E9FFD-E9B6-4EE3-91BD-662DF38CAB76}" dt="2022-10-13T09:25:40.914" v="0" actId="207"/>
        <pc:sldMkLst>
          <pc:docMk/>
          <pc:sldMk cId="0" sldId="256"/>
        </pc:sldMkLst>
        <pc:spChg chg="mod">
          <ac:chgData name="Celia Murcia Lorenzo" userId="201bef2ee0bad3e5" providerId="LiveId" clId="{882E9FFD-E9B6-4EE3-91BD-662DF38CAB76}" dt="2022-10-13T09:25:40.914" v="0" actId="207"/>
          <ac:spMkLst>
            <pc:docMk/>
            <pc:sldMk cId="0" sldId="256"/>
            <ac:spMk id="96" creationId="{00000000-0000-0000-0000-000000000000}"/>
          </ac:spMkLst>
        </pc:spChg>
      </pc:sldChg>
      <pc:sldChg chg="modSp mod">
        <pc:chgData name="Celia Murcia Lorenzo" userId="201bef2ee0bad3e5" providerId="LiveId" clId="{882E9FFD-E9B6-4EE3-91BD-662DF38CAB76}" dt="2022-10-13T09:26:21.578" v="6" actId="20577"/>
        <pc:sldMkLst>
          <pc:docMk/>
          <pc:sldMk cId="232833118" sldId="281"/>
        </pc:sldMkLst>
        <pc:spChg chg="mod">
          <ac:chgData name="Celia Murcia Lorenzo" userId="201bef2ee0bad3e5" providerId="LiveId" clId="{882E9FFD-E9B6-4EE3-91BD-662DF38CAB76}" dt="2022-10-13T09:26:21.578" v="6" actId="20577"/>
          <ac:spMkLst>
            <pc:docMk/>
            <pc:sldMk cId="232833118" sldId="281"/>
            <ac:spMk id="10" creationId="{00000000-0000-0000-0000-000000000000}"/>
          </ac:spMkLst>
        </pc:spChg>
      </pc:sldChg>
      <pc:sldChg chg="modSp mod">
        <pc:chgData name="Celia Murcia Lorenzo" userId="201bef2ee0bad3e5" providerId="LiveId" clId="{882E9FFD-E9B6-4EE3-91BD-662DF38CAB76}" dt="2022-10-13T09:27:04.007" v="11" actId="20577"/>
        <pc:sldMkLst>
          <pc:docMk/>
          <pc:sldMk cId="762086132" sldId="282"/>
        </pc:sldMkLst>
        <pc:spChg chg="mod">
          <ac:chgData name="Celia Murcia Lorenzo" userId="201bef2ee0bad3e5" providerId="LiveId" clId="{882E9FFD-E9B6-4EE3-91BD-662DF38CAB76}" dt="2022-10-13T09:27:04.007" v="11" actId="20577"/>
          <ac:spMkLst>
            <pc:docMk/>
            <pc:sldMk cId="762086132" sldId="282"/>
            <ac:spMk id="14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4" name="Google Shape;534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4" name="Google Shape;534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408551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4" name="Google Shape;534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680839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4" name="Google Shape;534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368419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4" name="Google Shape;534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877349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9" name="Google Shape;119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336026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9" name="Google Shape;119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271857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4" name="Google Shape;534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066029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2" name="Google Shape;10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9" name="Google Shape;119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3" name="Google Shape;303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03756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3" name="Google Shape;303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541516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3" name="Google Shape;303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997923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9" name="Google Shape;119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519858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9" name="Google Shape;119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211979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9" name="Google Shape;119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756059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5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6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6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3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3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3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3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3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4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34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jpeg"/><Relationship Id="rId18" Type="http://schemas.openxmlformats.org/officeDocument/2006/relationships/image" Target="../media/image16.pn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jpg"/><Relationship Id="rId15" Type="http://schemas.openxmlformats.org/officeDocument/2006/relationships/image" Target="../media/image13.jpg"/><Relationship Id="rId10" Type="http://schemas.openxmlformats.org/officeDocument/2006/relationships/image" Target="../media/image8.png"/><Relationship Id="rId4" Type="http://schemas.openxmlformats.org/officeDocument/2006/relationships/image" Target="../media/image2.jpg"/><Relationship Id="rId9" Type="http://schemas.openxmlformats.org/officeDocument/2006/relationships/image" Target="../media/image7.jp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3" Type="http://schemas.openxmlformats.org/officeDocument/2006/relationships/image" Target="../media/image18.jpg"/><Relationship Id="rId7" Type="http://schemas.openxmlformats.org/officeDocument/2006/relationships/image" Target="../media/image3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2.jp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2.jp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18.jp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2.jp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2.jp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2.jp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jpg"/><Relationship Id="rId4" Type="http://schemas.openxmlformats.org/officeDocument/2006/relationships/image" Target="../media/image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jpg"/><Relationship Id="rId4" Type="http://schemas.openxmlformats.org/officeDocument/2006/relationships/image" Target="../media/image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2.jp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jp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jpg"/><Relationship Id="rId4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image" Target="../media/image2.jpg"/><Relationship Id="rId7" Type="http://schemas.openxmlformats.org/officeDocument/2006/relationships/image" Target="../media/image2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4.JPG"/><Relationship Id="rId5" Type="http://schemas.openxmlformats.org/officeDocument/2006/relationships/image" Target="../media/image19.png"/><Relationship Id="rId10" Type="http://schemas.openxmlformats.org/officeDocument/2006/relationships/image" Target="../media/image23.png"/><Relationship Id="rId4" Type="http://schemas.openxmlformats.org/officeDocument/2006/relationships/image" Target="../media/image18.jpg"/><Relationship Id="rId9" Type="http://schemas.openxmlformats.org/officeDocument/2006/relationships/image" Target="../media/image22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.jpg"/><Relationship Id="rId7" Type="http://schemas.openxmlformats.org/officeDocument/2006/relationships/image" Target="../media/image2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9.png"/><Relationship Id="rId10" Type="http://schemas.openxmlformats.org/officeDocument/2006/relationships/image" Target="../media/image28.png"/><Relationship Id="rId4" Type="http://schemas.openxmlformats.org/officeDocument/2006/relationships/image" Target="../media/image18.jpg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jpg"/><Relationship Id="rId4" Type="http://schemas.openxmlformats.org/officeDocument/2006/relationships/image" Target="../media/image2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7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jpg"/><Relationship Id="rId4" Type="http://schemas.openxmlformats.org/officeDocument/2006/relationships/image" Target="../media/image2.jpg"/><Relationship Id="rId9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jpg"/><Relationship Id="rId4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689475"/>
            <a:ext cx="5232400" cy="1295400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"/>
          <p:cNvSpPr/>
          <p:nvPr/>
        </p:nvSpPr>
        <p:spPr>
          <a:xfrm>
            <a:off x="5195888" y="0"/>
            <a:ext cx="6996112" cy="5992009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2" name="Google Shape;92;p1"/>
          <p:cNvPicPr preferRelativeResize="0"/>
          <p:nvPr/>
        </p:nvPicPr>
        <p:blipFill rotWithShape="1">
          <a:blip r:embed="rId4">
            <a:alphaModFix/>
          </a:blip>
          <a:srcRect l="22815" b="1123"/>
          <a:stretch/>
        </p:blipFill>
        <p:spPr>
          <a:xfrm>
            <a:off x="652778" y="193027"/>
            <a:ext cx="3720096" cy="629411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"/>
          <p:cNvSpPr txBox="1">
            <a:spLocks noGrp="1"/>
          </p:cNvSpPr>
          <p:nvPr>
            <p:ph type="subTitle" idx="1"/>
          </p:nvPr>
        </p:nvSpPr>
        <p:spPr>
          <a:xfrm>
            <a:off x="7781737" y="2377327"/>
            <a:ext cx="5418271" cy="6821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78B9B"/>
              </a:buClr>
              <a:buSzPts val="2000"/>
              <a:buNone/>
            </a:pPr>
            <a:r>
              <a:rPr lang="en-GB" sz="2000" dirty="0">
                <a:solidFill>
                  <a:srgbClr val="178B9B"/>
                </a:solidFill>
                <a:latin typeface="Arial"/>
                <a:ea typeface="Arial"/>
                <a:cs typeface="Arial"/>
                <a:sym typeface="Arial"/>
              </a:rPr>
              <a:t>(MAC2/3.5b/254)</a:t>
            </a:r>
            <a:endParaRPr dirty="0"/>
          </a:p>
        </p:txBody>
      </p:sp>
      <p:pic>
        <p:nvPicPr>
          <p:cNvPr id="94" name="Google Shape;94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08604" y="1413249"/>
            <a:ext cx="2408444" cy="2685415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"/>
          <p:cNvSpPr txBox="1">
            <a:spLocks noGrp="1"/>
          </p:cNvSpPr>
          <p:nvPr>
            <p:ph type="ctrTitle"/>
          </p:nvPr>
        </p:nvSpPr>
        <p:spPr>
          <a:xfrm>
            <a:off x="5414880" y="251218"/>
            <a:ext cx="6782923" cy="13470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100000"/>
              </a:lnSpc>
              <a:buClr>
                <a:srgbClr val="178B9B"/>
              </a:buClr>
              <a:buSzPts val="2400"/>
            </a:pPr>
            <a:r>
              <a:rPr lang="es-ES" sz="2400" b="1" dirty="0">
                <a:solidFill>
                  <a:srgbClr val="178B9B"/>
                </a:solidFill>
                <a:latin typeface="Arial" panose="020B0604020202020204" pitchFamily="34" charset="0"/>
              </a:rPr>
              <a:t>Sistema de observación meteorológica y oceánica como herramienta para el fomento</a:t>
            </a:r>
            <a:br>
              <a:rPr lang="es-ES" sz="2400" b="1" dirty="0">
                <a:solidFill>
                  <a:srgbClr val="178B9B"/>
                </a:solidFill>
                <a:latin typeface="Arial" panose="020B0604020202020204" pitchFamily="34" charset="0"/>
              </a:rPr>
            </a:br>
            <a:r>
              <a:rPr lang="es-ES" sz="2400" b="1" dirty="0">
                <a:solidFill>
                  <a:srgbClr val="178B9B"/>
                </a:solidFill>
                <a:latin typeface="Arial" panose="020B0604020202020204" pitchFamily="34" charset="0"/>
              </a:rPr>
              <a:t>de la resiliencia y adaptación al cambio climático en el espacio de cooperación (MAC-CLIMA)</a:t>
            </a:r>
            <a:br>
              <a:rPr lang="es-ES" sz="2400" b="1" dirty="0">
                <a:cs typeface="Arial" panose="020B0604020202020204" pitchFamily="34" charset="0"/>
              </a:rPr>
            </a:br>
            <a:endParaRPr sz="2400" dirty="0">
              <a:solidFill>
                <a:srgbClr val="178B9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p1"/>
          <p:cNvSpPr txBox="1"/>
          <p:nvPr/>
        </p:nvSpPr>
        <p:spPr>
          <a:xfrm>
            <a:off x="5414880" y="2799850"/>
            <a:ext cx="6996112" cy="2554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Clr>
                <a:schemeClr val="dk1"/>
              </a:buClr>
            </a:pPr>
            <a:endParaRPr lang="es-ES" sz="20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lvl="0" algn="ctr">
              <a:buClr>
                <a:schemeClr val="dk1"/>
              </a:buClr>
            </a:pPr>
            <a:r>
              <a:rPr lang="es-ES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Reunión de partenariado</a:t>
            </a:r>
          </a:p>
          <a:p>
            <a:pPr lvl="0" algn="ctr">
              <a:buClr>
                <a:schemeClr val="dk1"/>
              </a:buClr>
            </a:pPr>
            <a:endParaRPr lang="es-ES" sz="2000" b="1" dirty="0">
              <a:solidFill>
                <a:schemeClr val="tx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s-ES" sz="2000" b="1" u="sng" dirty="0">
                <a:solidFill>
                  <a:schemeClr val="tx1"/>
                </a:solidFill>
              </a:rPr>
              <a:t>RESULTADOS Y PREVISIONES FUTURAS EN EL CABILDO INSULAR DE TENERIFE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lang="es-ES" sz="2000" b="1" dirty="0">
              <a:solidFill>
                <a:srgbClr val="7F7F7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000" dirty="0">
                <a:solidFill>
                  <a:srgbClr val="7F7F7F"/>
                </a:solidFill>
              </a:rPr>
              <a:t>12, 13 y 14 </a:t>
            </a:r>
            <a:r>
              <a:rPr lang="en-GB" sz="2000" dirty="0" err="1">
                <a:solidFill>
                  <a:srgbClr val="7F7F7F"/>
                </a:solidFill>
              </a:rPr>
              <a:t>octubre</a:t>
            </a:r>
            <a:r>
              <a:rPr lang="en-GB" sz="2000" dirty="0">
                <a:solidFill>
                  <a:srgbClr val="7F7F7F"/>
                </a:solidFill>
              </a:rPr>
              <a:t>, 2022 </a:t>
            </a:r>
            <a:endParaRPr lang="es-ES" sz="2000" dirty="0">
              <a:solidFill>
                <a:srgbClr val="FF0000"/>
              </a:solidFill>
            </a:endParaRPr>
          </a:p>
          <a:p>
            <a:pPr lvl="0" algn="ctr">
              <a:buClr>
                <a:schemeClr val="dk1"/>
              </a:buClr>
            </a:pPr>
            <a:r>
              <a:rPr lang="es-ES" sz="2000" dirty="0">
                <a:solidFill>
                  <a:srgbClr val="7F7F7F"/>
                </a:solidFill>
                <a:latin typeface="Arial" panose="020B0604020202020204" pitchFamily="34" charset="0"/>
              </a:rPr>
              <a:t>Reunión presencial, </a:t>
            </a:r>
            <a:r>
              <a:rPr lang="en-GB" sz="2000" dirty="0">
                <a:solidFill>
                  <a:srgbClr val="7F7F7F"/>
                </a:solidFill>
              </a:rPr>
              <a:t>Funchal (Madeira) </a:t>
            </a:r>
            <a:endParaRPr sz="2000" dirty="0">
              <a:solidFill>
                <a:srgbClr val="7F7F7F"/>
              </a:solidFill>
            </a:endParaRPr>
          </a:p>
        </p:txBody>
      </p:sp>
      <p:sp>
        <p:nvSpPr>
          <p:cNvPr id="97" name="Google Shape;97;p1"/>
          <p:cNvSpPr txBox="1"/>
          <p:nvPr/>
        </p:nvSpPr>
        <p:spPr>
          <a:xfrm>
            <a:off x="8270671" y="5644709"/>
            <a:ext cx="4915702" cy="3923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>
              <a:lnSpc>
                <a:spcPct val="150000"/>
              </a:lnSpc>
              <a:buClr>
                <a:schemeClr val="dk1"/>
              </a:buClr>
            </a:pPr>
            <a:r>
              <a:rPr lang="en-US" sz="900" i="1" dirty="0">
                <a:solidFill>
                  <a:srgbClr val="7F7F7F"/>
                </a:solidFill>
                <a:latin typeface="Arial" panose="020B0604020202020204" pitchFamily="34" charset="0"/>
              </a:rPr>
              <a:t>EL 85% DEL PROYECTO ESTÁ COFINANCIADO POR FONDOS FEDER</a:t>
            </a:r>
            <a:endParaRPr lang="en-GB" sz="900" i="1" dirty="0">
              <a:solidFill>
                <a:srgbClr val="7F7F7F"/>
              </a:solidFill>
            </a:endParaRPr>
          </a:p>
        </p:txBody>
      </p:sp>
      <p:sp>
        <p:nvSpPr>
          <p:cNvPr id="2" name="AutoShape 2" descr="Información Corporativa | Consejo Insular de la Energía de Gran Canar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7" b="7767"/>
          <a:stretch/>
        </p:blipFill>
        <p:spPr>
          <a:xfrm>
            <a:off x="1238062" y="6023172"/>
            <a:ext cx="755072" cy="760638"/>
          </a:xfrm>
          <a:prstGeom prst="rect">
            <a:avLst/>
          </a:prstGeom>
        </p:spPr>
      </p:pic>
      <p:pic>
        <p:nvPicPr>
          <p:cNvPr id="13" name="Picture 4" descr="Información Corporativa | Consejo Insular de la Energía de Gran Canari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61" y="6114614"/>
            <a:ext cx="1256296" cy="634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AEMET - Agencia Estatal de Meteorología | Predicti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7417" y="6195589"/>
            <a:ext cx="697995" cy="474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9928" y="6114614"/>
            <a:ext cx="1328558" cy="545085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00004" y="6075126"/>
            <a:ext cx="738564" cy="779196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3591" y="5991573"/>
            <a:ext cx="800717" cy="844767"/>
          </a:xfrm>
          <a:prstGeom prst="rect">
            <a:avLst/>
          </a:prstGeom>
        </p:spPr>
      </p:pic>
      <p:pic>
        <p:nvPicPr>
          <p:cNvPr id="20" name="Picture 24" descr="Cabildo Insular de Tenerife - Wikipedia, la enciclopedia libre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6389" y="6167639"/>
            <a:ext cx="390251" cy="510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8" descr="Cabildo de El Hierro: Participación ciudadana | Edosoft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96" r="27267" b="-281"/>
          <a:stretch/>
        </p:blipFill>
        <p:spPr bwMode="auto">
          <a:xfrm>
            <a:off x="6449302" y="6050714"/>
            <a:ext cx="624599" cy="733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6" descr="Camara de Comercio de Lanzarote y La GraciosaAyudas Cabildo de Lanzarote -  Camara de Comercio de Lanzarote y La Graciosa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1695" y="6159724"/>
            <a:ext cx="944840" cy="600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Imagen 2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336" y="6052156"/>
            <a:ext cx="1124082" cy="664116"/>
          </a:xfrm>
          <a:prstGeom prst="rect">
            <a:avLst/>
          </a:prstGeom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573" y="6071433"/>
            <a:ext cx="594060" cy="664116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0248" y="6116184"/>
            <a:ext cx="603281" cy="628682"/>
          </a:xfrm>
          <a:prstGeom prst="rect">
            <a:avLst/>
          </a:prstGeom>
        </p:spPr>
      </p:pic>
      <p:pic>
        <p:nvPicPr>
          <p:cNvPr id="1026" name="Picture 2" descr="Instituto Tecnológico de Canarias - Más de 25 años apoyando la  investigación, el desarrollo científico y la innovación en Canarias.">
            <a:extLst>
              <a:ext uri="{FF2B5EF4-FFF2-40B4-BE49-F238E27FC236}">
                <a16:creationId xmlns:a16="http://schemas.microsoft.com/office/drawing/2014/main" id="{4299B117-768C-3F5A-5CA1-F999F6BA97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7241" y="6298642"/>
            <a:ext cx="1670516" cy="263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24"/>
          <p:cNvSpPr/>
          <p:nvPr/>
        </p:nvSpPr>
        <p:spPr>
          <a:xfrm>
            <a:off x="0" y="0"/>
            <a:ext cx="2870200" cy="604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lnSpc>
                <a:spcPts val="2300"/>
              </a:lnSpc>
            </a:pPr>
            <a:r>
              <a:rPr lang="es-ES" sz="1800" b="1" u="sng" dirty="0">
                <a:solidFill>
                  <a:schemeClr val="accent5">
                    <a:lumMod val="75000"/>
                  </a:schemeClr>
                </a:solidFill>
              </a:rPr>
              <a:t>OBJETIVO ESPECÍFICO INSTITUCIONAL</a:t>
            </a:r>
            <a:r>
              <a:rPr lang="es-ES" sz="1800" b="1" dirty="0">
                <a:solidFill>
                  <a:schemeClr val="accent5"/>
                </a:solidFill>
              </a:rPr>
              <a:t>: </a:t>
            </a:r>
          </a:p>
          <a:p>
            <a:pPr lvl="0">
              <a:lnSpc>
                <a:spcPts val="2300"/>
              </a:lnSpc>
            </a:pPr>
            <a:endParaRPr lang="es-ES" sz="1800" b="1" dirty="0">
              <a:solidFill>
                <a:srgbClr val="13A6D1"/>
              </a:solidFill>
            </a:endParaRPr>
          </a:p>
          <a:p>
            <a:pPr lvl="0">
              <a:lnSpc>
                <a:spcPts val="2300"/>
              </a:lnSpc>
            </a:pPr>
            <a:r>
              <a:rPr lang="es-ES" sz="1800" b="1" dirty="0">
                <a:solidFill>
                  <a:prstClr val="black"/>
                </a:solidFill>
              </a:rPr>
              <a:t>Actividad 2.1.- </a:t>
            </a:r>
            <a:r>
              <a:rPr lang="es-ES" sz="1800" dirty="0">
                <a:solidFill>
                  <a:prstClr val="black"/>
                </a:solidFill>
              </a:rPr>
              <a:t>Elaboración de análisis de vulnerabilidad para medidas de mitigación y adaptación</a:t>
            </a:r>
          </a:p>
          <a:p>
            <a:pPr lvl="0">
              <a:lnSpc>
                <a:spcPts val="2300"/>
              </a:lnSpc>
            </a:pPr>
            <a:endParaRPr lang="es-ES" sz="1800" b="1" u="sng" dirty="0">
              <a:solidFill>
                <a:prstClr val="black"/>
              </a:solidFill>
            </a:endParaRPr>
          </a:p>
          <a:p>
            <a:pPr lvl="0">
              <a:lnSpc>
                <a:spcPts val="2300"/>
              </a:lnSpc>
            </a:pPr>
            <a:r>
              <a:rPr lang="pt-PT" sz="2000" b="1" dirty="0">
                <a:solidFill>
                  <a:prstClr val="black"/>
                </a:solidFill>
              </a:rPr>
              <a:t>Tarea:</a:t>
            </a:r>
            <a:r>
              <a:rPr lang="pt-PT" sz="2000" dirty="0">
                <a:solidFill>
                  <a:prstClr val="black"/>
                </a:solidFill>
              </a:rPr>
              <a:t> Contribución con la experiencia en el Pacto de Las Alcaldías a países del Área Ssubsahariana</a:t>
            </a:r>
            <a:endParaRPr lang="es-ES" sz="2000" dirty="0"/>
          </a:p>
        </p:txBody>
      </p:sp>
      <p:pic>
        <p:nvPicPr>
          <p:cNvPr id="537" name="Google Shape;537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374" y="5246017"/>
            <a:ext cx="2870200" cy="77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8" name="Google Shape;538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9600" y="365125"/>
            <a:ext cx="1651000" cy="330200"/>
          </a:xfrm>
          <a:prstGeom prst="rect">
            <a:avLst/>
          </a:prstGeom>
          <a:noFill/>
          <a:ln>
            <a:noFill/>
          </a:ln>
        </p:spPr>
      </p:pic>
      <p:sp>
        <p:nvSpPr>
          <p:cNvPr id="540" name="Google Shape;540;p24"/>
          <p:cNvSpPr/>
          <p:nvPr/>
        </p:nvSpPr>
        <p:spPr>
          <a:xfrm>
            <a:off x="8446052" y="4624251"/>
            <a:ext cx="3122061" cy="1149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42" name="Google Shape;542;p24"/>
          <p:cNvPicPr preferRelativeResize="0"/>
          <p:nvPr/>
        </p:nvPicPr>
        <p:blipFill rotWithShape="1">
          <a:blip r:embed="rId5">
            <a:alphaModFix/>
          </a:blip>
          <a:srcRect l="22815" b="1123"/>
          <a:stretch/>
        </p:blipFill>
        <p:spPr>
          <a:xfrm>
            <a:off x="7923636" y="175542"/>
            <a:ext cx="4010776" cy="6785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AFB30012-B0BB-9D52-9714-F77BBE8594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3884" y="6115918"/>
            <a:ext cx="11609491" cy="711903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3127023" y="712267"/>
            <a:ext cx="863635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1800" dirty="0"/>
              <a:t>Esta actividad no tiene presupuesto dentro de Mac-Clima, pero el Cabildo ha querido ofrecer a países del área de cooperación del proyecto nuestra experiencia dentro del Pacto de las Alcaldías de la UE en una visita que cursaron a Tenerife en febrero de 2022 sendas delegaciones de los municipios de Praia y </a:t>
            </a:r>
            <a:r>
              <a:rPr lang="es-ES" sz="1800" dirty="0" err="1"/>
              <a:t>Ribeira</a:t>
            </a:r>
            <a:r>
              <a:rPr lang="es-ES" sz="1800" dirty="0"/>
              <a:t> Grande de Santiago (Cabo Verde), que redactan un PACES conjunto como el elaborado por el Cabildo para el Consorcio Isla Baja, así como de </a:t>
            </a:r>
            <a:r>
              <a:rPr lang="es-ES" sz="1800" dirty="0" err="1"/>
              <a:t>Pikine</a:t>
            </a:r>
            <a:r>
              <a:rPr lang="es-ES" sz="1800" dirty="0"/>
              <a:t> y Dakar (Senegal) y </a:t>
            </a:r>
            <a:r>
              <a:rPr lang="es-ES" sz="1800" dirty="0" err="1"/>
              <a:t>Nouakchott</a:t>
            </a:r>
            <a:r>
              <a:rPr lang="es-ES" sz="1800" dirty="0"/>
              <a:t> (Mauritania), que también desean redactar sus propios PACES. Se mantuvieron varios encuentros donde se pusieron en común múltiples aspectos de utilidad para ambas partes y se realizaron visitas temáticas. La conclusión principal es que dentro del Pacto de Las Alcaldías todas las partes tenemos retos similares.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0794" y="3651113"/>
            <a:ext cx="3599920" cy="2399946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011" y="3643985"/>
            <a:ext cx="3644477" cy="2429652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24"/>
          <p:cNvSpPr/>
          <p:nvPr/>
        </p:nvSpPr>
        <p:spPr>
          <a:xfrm>
            <a:off x="0" y="0"/>
            <a:ext cx="2870200" cy="604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lnSpc>
                <a:spcPts val="2300"/>
              </a:lnSpc>
            </a:pPr>
            <a:r>
              <a:rPr lang="es-ES" sz="1800" b="1" u="sng" dirty="0">
                <a:solidFill>
                  <a:schemeClr val="accent5">
                    <a:lumMod val="75000"/>
                  </a:schemeClr>
                </a:solidFill>
              </a:rPr>
              <a:t>OBJETIVO ESPECÍFICO SOCIAL</a:t>
            </a:r>
            <a:r>
              <a:rPr lang="es-ES" sz="1800" b="1" dirty="0">
                <a:solidFill>
                  <a:schemeClr val="accent5"/>
                </a:solidFill>
              </a:rPr>
              <a:t>: </a:t>
            </a:r>
          </a:p>
          <a:p>
            <a:pPr lvl="0">
              <a:lnSpc>
                <a:spcPts val="2300"/>
              </a:lnSpc>
            </a:pPr>
            <a:endParaRPr lang="es-ES" sz="1800" b="1" dirty="0">
              <a:solidFill>
                <a:srgbClr val="13A6D1"/>
              </a:solidFill>
            </a:endParaRPr>
          </a:p>
          <a:p>
            <a:pPr lvl="0">
              <a:lnSpc>
                <a:spcPts val="2300"/>
              </a:lnSpc>
            </a:pPr>
            <a:r>
              <a:rPr lang="es-ES" sz="1800" b="1" dirty="0">
                <a:solidFill>
                  <a:prstClr val="black"/>
                </a:solidFill>
              </a:rPr>
              <a:t>Actividad 2.1.- </a:t>
            </a:r>
            <a:r>
              <a:rPr lang="es-ES" sz="1800" b="1" dirty="0"/>
              <a:t>. </a:t>
            </a:r>
            <a:r>
              <a:rPr lang="es-ES" sz="1800" dirty="0"/>
              <a:t>Estrategia de sensibilización y material divulgativo </a:t>
            </a:r>
            <a:endParaRPr lang="es-ES" sz="1800" dirty="0">
              <a:solidFill>
                <a:prstClr val="black"/>
              </a:solidFill>
            </a:endParaRPr>
          </a:p>
          <a:p>
            <a:pPr lvl="0">
              <a:lnSpc>
                <a:spcPts val="2300"/>
              </a:lnSpc>
            </a:pPr>
            <a:endParaRPr lang="es-ES" sz="1800" b="1" u="sng" dirty="0">
              <a:solidFill>
                <a:prstClr val="black"/>
              </a:solidFill>
            </a:endParaRPr>
          </a:p>
          <a:p>
            <a:pPr lvl="0">
              <a:lnSpc>
                <a:spcPts val="2300"/>
              </a:lnSpc>
            </a:pPr>
            <a:r>
              <a:rPr lang="pt-PT" sz="2000" b="1" dirty="0">
                <a:solidFill>
                  <a:prstClr val="black"/>
                </a:solidFill>
              </a:rPr>
              <a:t>Tarea:</a:t>
            </a:r>
            <a:r>
              <a:rPr lang="pt-PT" sz="2000" dirty="0">
                <a:solidFill>
                  <a:prstClr val="black"/>
                </a:solidFill>
              </a:rPr>
              <a:t> </a:t>
            </a:r>
            <a:r>
              <a:rPr lang="es-ES" sz="2000" dirty="0"/>
              <a:t>Encuesta sobre el cambio climático en Tenerife</a:t>
            </a:r>
          </a:p>
        </p:txBody>
      </p:sp>
      <p:pic>
        <p:nvPicPr>
          <p:cNvPr id="537" name="Google Shape;537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374" y="5246017"/>
            <a:ext cx="2870200" cy="77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8" name="Google Shape;538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9600" y="365125"/>
            <a:ext cx="1651000" cy="330200"/>
          </a:xfrm>
          <a:prstGeom prst="rect">
            <a:avLst/>
          </a:prstGeom>
          <a:noFill/>
          <a:ln>
            <a:noFill/>
          </a:ln>
        </p:spPr>
      </p:pic>
      <p:sp>
        <p:nvSpPr>
          <p:cNvPr id="540" name="Google Shape;540;p24"/>
          <p:cNvSpPr/>
          <p:nvPr/>
        </p:nvSpPr>
        <p:spPr>
          <a:xfrm>
            <a:off x="8446052" y="4624251"/>
            <a:ext cx="3122061" cy="1149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42" name="Google Shape;542;p24"/>
          <p:cNvPicPr preferRelativeResize="0"/>
          <p:nvPr/>
        </p:nvPicPr>
        <p:blipFill rotWithShape="1">
          <a:blip r:embed="rId5">
            <a:alphaModFix/>
          </a:blip>
          <a:srcRect l="22815" b="1123"/>
          <a:stretch/>
        </p:blipFill>
        <p:spPr>
          <a:xfrm>
            <a:off x="7923636" y="175542"/>
            <a:ext cx="4010776" cy="6785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AFB30012-B0BB-9D52-9714-F77BBE8594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3884" y="6115918"/>
            <a:ext cx="11609491" cy="711903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3127023" y="712267"/>
            <a:ext cx="863635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1800" dirty="0"/>
              <a:t>Esta actividad no tiene presupuesto dentro de Mac-Clima, pero el Cabildo ha querido contribuir al proyecto siguiendo los pasos de la encuesta que sí realizó el Cabildo de Gran Canaria. Recientemente se expuso la experiencia para Mac-Clima por Sonia Rodríguez Suárez.</a:t>
            </a:r>
          </a:p>
          <a:p>
            <a:pPr algn="just"/>
            <a:endParaRPr lang="es-ES" sz="1800" dirty="0"/>
          </a:p>
          <a:p>
            <a:pPr algn="just"/>
            <a:r>
              <a:rPr lang="es-ES" sz="1800" b="1" dirty="0"/>
              <a:t>Principales datos de base:</a:t>
            </a:r>
          </a:p>
          <a:p>
            <a:pPr algn="just"/>
            <a:endParaRPr lang="es-ES" sz="1800" dirty="0"/>
          </a:p>
          <a:p>
            <a:pPr algn="just"/>
            <a:r>
              <a:rPr lang="es-ES" sz="1800" dirty="0"/>
              <a:t>Realización en diciembre de 2021 de 1.500 encuestas válidas en 31 municipios, 762 mujeres y 738 hombres</a:t>
            </a:r>
          </a:p>
          <a:p>
            <a:pPr algn="just"/>
            <a:endParaRPr lang="es-ES" sz="1800" dirty="0"/>
          </a:p>
          <a:p>
            <a:pPr algn="just"/>
            <a:endParaRPr lang="es-ES" sz="1800" dirty="0"/>
          </a:p>
        </p:txBody>
      </p:sp>
      <p:sp>
        <p:nvSpPr>
          <p:cNvPr id="11" name="25 CuadroTexto"/>
          <p:cNvSpPr txBox="1"/>
          <p:nvPr/>
        </p:nvSpPr>
        <p:spPr>
          <a:xfrm>
            <a:off x="4118631" y="3912034"/>
            <a:ext cx="6653135" cy="1769715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800" b="1" dirty="0"/>
              <a:t>GRADO DE CONCIENCIA ECOLÓGICA</a:t>
            </a:r>
          </a:p>
          <a:p>
            <a:pPr algn="ctr"/>
            <a:endParaRPr lang="es-ES" sz="1800" dirty="0"/>
          </a:p>
          <a:p>
            <a:pPr algn="ctr"/>
            <a:r>
              <a:rPr lang="es-ES" b="1" dirty="0"/>
              <a:t>1 respuestas menos pro-ecológicas…..5 respuestas más pro-ecológicas</a:t>
            </a:r>
          </a:p>
          <a:p>
            <a:pPr algn="ctr"/>
            <a:endParaRPr lang="es-ES" sz="1800" dirty="0"/>
          </a:p>
          <a:p>
            <a:pPr algn="ctr"/>
            <a:r>
              <a:rPr lang="es-ES" sz="2400" b="1" dirty="0"/>
              <a:t>ESCALA </a:t>
            </a:r>
            <a:r>
              <a:rPr lang="es-ES" sz="2400" b="1" dirty="0" err="1"/>
              <a:t>NEP</a:t>
            </a:r>
            <a:r>
              <a:rPr lang="es-ES" sz="2400" b="1" dirty="0"/>
              <a:t>      </a:t>
            </a:r>
          </a:p>
          <a:p>
            <a:pPr algn="ctr"/>
            <a:r>
              <a:rPr lang="es-ES" sz="1700" b="1" dirty="0"/>
              <a:t>España 3,69        Gran  Canaria 3,71           Tenerife 3,577</a:t>
            </a:r>
          </a:p>
        </p:txBody>
      </p:sp>
    </p:spTree>
    <p:extLst>
      <p:ext uri="{BB962C8B-B14F-4D97-AF65-F5344CB8AC3E}">
        <p14:creationId xmlns:p14="http://schemas.microsoft.com/office/powerpoint/2010/main" val="12739832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24"/>
          <p:cNvSpPr/>
          <p:nvPr/>
        </p:nvSpPr>
        <p:spPr>
          <a:xfrm>
            <a:off x="0" y="0"/>
            <a:ext cx="2870200" cy="604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lnSpc>
                <a:spcPts val="2300"/>
              </a:lnSpc>
            </a:pPr>
            <a:r>
              <a:rPr lang="es-ES" sz="1800" b="1" u="sng" dirty="0">
                <a:solidFill>
                  <a:schemeClr val="accent5">
                    <a:lumMod val="75000"/>
                  </a:schemeClr>
                </a:solidFill>
              </a:rPr>
              <a:t>OBJETIVO ESPECÍFICO SOCIAL</a:t>
            </a:r>
            <a:r>
              <a:rPr lang="es-ES" sz="1800" b="1" dirty="0">
                <a:solidFill>
                  <a:schemeClr val="accent5"/>
                </a:solidFill>
              </a:rPr>
              <a:t>: </a:t>
            </a:r>
          </a:p>
          <a:p>
            <a:pPr lvl="0">
              <a:lnSpc>
                <a:spcPts val="2300"/>
              </a:lnSpc>
            </a:pPr>
            <a:endParaRPr lang="es-ES" sz="1800" b="1" dirty="0">
              <a:solidFill>
                <a:srgbClr val="13A6D1"/>
              </a:solidFill>
            </a:endParaRPr>
          </a:p>
          <a:p>
            <a:pPr lvl="0">
              <a:lnSpc>
                <a:spcPts val="2300"/>
              </a:lnSpc>
            </a:pPr>
            <a:r>
              <a:rPr lang="es-ES" sz="1800" b="1" dirty="0">
                <a:solidFill>
                  <a:prstClr val="black"/>
                </a:solidFill>
              </a:rPr>
              <a:t>Actividad 2.1.- </a:t>
            </a:r>
            <a:r>
              <a:rPr lang="es-ES" sz="1800" b="1" dirty="0"/>
              <a:t>. </a:t>
            </a:r>
            <a:r>
              <a:rPr lang="es-ES" sz="1800" dirty="0"/>
              <a:t>Estrategia de sensibilización y material divulgativo </a:t>
            </a:r>
            <a:endParaRPr lang="es-ES" sz="1800" dirty="0">
              <a:solidFill>
                <a:prstClr val="black"/>
              </a:solidFill>
            </a:endParaRPr>
          </a:p>
          <a:p>
            <a:pPr lvl="0">
              <a:lnSpc>
                <a:spcPts val="2300"/>
              </a:lnSpc>
            </a:pPr>
            <a:endParaRPr lang="es-ES" sz="1800" b="1" u="sng" dirty="0">
              <a:solidFill>
                <a:prstClr val="black"/>
              </a:solidFill>
            </a:endParaRPr>
          </a:p>
          <a:p>
            <a:pPr lvl="0">
              <a:lnSpc>
                <a:spcPts val="2300"/>
              </a:lnSpc>
            </a:pPr>
            <a:r>
              <a:rPr lang="pt-PT" sz="2000" b="1" dirty="0">
                <a:solidFill>
                  <a:prstClr val="black"/>
                </a:solidFill>
              </a:rPr>
              <a:t>Tarea:</a:t>
            </a:r>
            <a:r>
              <a:rPr lang="pt-PT" sz="2000" dirty="0">
                <a:solidFill>
                  <a:prstClr val="black"/>
                </a:solidFill>
              </a:rPr>
              <a:t> </a:t>
            </a:r>
            <a:r>
              <a:rPr lang="es-ES" sz="2000" dirty="0"/>
              <a:t>Encuesta sobre el cambio climático en Tenerife</a:t>
            </a:r>
          </a:p>
        </p:txBody>
      </p:sp>
      <p:pic>
        <p:nvPicPr>
          <p:cNvPr id="537" name="Google Shape;537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374" y="5246017"/>
            <a:ext cx="2870200" cy="77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8" name="Google Shape;538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9600" y="365125"/>
            <a:ext cx="1651000" cy="330200"/>
          </a:xfrm>
          <a:prstGeom prst="rect">
            <a:avLst/>
          </a:prstGeom>
          <a:noFill/>
          <a:ln>
            <a:noFill/>
          </a:ln>
        </p:spPr>
      </p:pic>
      <p:sp>
        <p:nvSpPr>
          <p:cNvPr id="540" name="Google Shape;540;p24"/>
          <p:cNvSpPr/>
          <p:nvPr/>
        </p:nvSpPr>
        <p:spPr>
          <a:xfrm>
            <a:off x="8446052" y="4895187"/>
            <a:ext cx="3122061" cy="1149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42" name="Google Shape;542;p24"/>
          <p:cNvPicPr preferRelativeResize="0"/>
          <p:nvPr/>
        </p:nvPicPr>
        <p:blipFill rotWithShape="1">
          <a:blip r:embed="rId5">
            <a:alphaModFix/>
          </a:blip>
          <a:srcRect l="22815" b="1123"/>
          <a:stretch/>
        </p:blipFill>
        <p:spPr>
          <a:xfrm>
            <a:off x="7923636" y="175542"/>
            <a:ext cx="4010776" cy="6785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AFB30012-B0BB-9D52-9714-F77BBE8594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3884" y="6115918"/>
            <a:ext cx="11609491" cy="711903"/>
          </a:xfrm>
          <a:prstGeom prst="rect">
            <a:avLst/>
          </a:prstGeom>
        </p:spPr>
      </p:pic>
      <p:graphicFrame>
        <p:nvGraphicFramePr>
          <p:cNvPr id="10" name="2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8394555"/>
              </p:ext>
            </p:extLst>
          </p:nvPr>
        </p:nvGraphicFramePr>
        <p:xfrm>
          <a:off x="3440114" y="1625252"/>
          <a:ext cx="8127999" cy="1512645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14104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735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4404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65752">
                <a:tc>
                  <a:txBody>
                    <a:bodyPr/>
                    <a:lstStyle/>
                    <a:p>
                      <a:endParaRPr lang="es-ES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dirty="0">
                          <a:solidFill>
                            <a:schemeClr val="tx1"/>
                          </a:solidFill>
                        </a:rPr>
                        <a:t>GC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dirty="0">
                          <a:solidFill>
                            <a:schemeClr val="tx1"/>
                          </a:solidFill>
                        </a:rPr>
                        <a:t>T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5205">
                <a:tc rowSpan="3">
                  <a:txBody>
                    <a:bodyPr/>
                    <a:lstStyle/>
                    <a:p>
                      <a:endParaRPr lang="es-ES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s-ES" sz="1800" dirty="0">
                          <a:solidFill>
                            <a:schemeClr val="tx1"/>
                          </a:solidFill>
                        </a:rPr>
                        <a:t>Ef. pandemia </a:t>
                      </a:r>
                      <a:r>
                        <a:rPr lang="es-ES" sz="1800" dirty="0" err="1">
                          <a:solidFill>
                            <a:schemeClr val="tx1"/>
                          </a:solidFill>
                        </a:rPr>
                        <a:t>coronav</a:t>
                      </a:r>
                      <a:r>
                        <a:rPr lang="es-ES" sz="1800" dirty="0">
                          <a:solidFill>
                            <a:schemeClr val="tx1"/>
                          </a:solidFill>
                        </a:rPr>
                        <a:t>.</a:t>
                      </a:r>
                      <a:r>
                        <a:rPr lang="es-ES" sz="1800" baseline="0" dirty="0">
                          <a:solidFill>
                            <a:schemeClr val="tx1"/>
                          </a:solidFill>
                        </a:rPr>
                        <a:t> (42)</a:t>
                      </a:r>
                      <a:endParaRPr lang="es-ES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s-ES" sz="1800">
                          <a:solidFill>
                            <a:schemeClr val="tx1"/>
                          </a:solidFill>
                        </a:rPr>
                        <a:t>Cambio Climático (45,3)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s-ES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800" dirty="0">
                          <a:solidFill>
                            <a:schemeClr val="tx1"/>
                          </a:solidFill>
                        </a:rPr>
                        <a:t>Cambio Climático (19)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800" dirty="0">
                          <a:solidFill>
                            <a:schemeClr val="tx1"/>
                          </a:solidFill>
                        </a:rPr>
                        <a:t>Ef. pandemia coronavirus (33)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s-ES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800" dirty="0">
                          <a:solidFill>
                            <a:schemeClr val="tx1"/>
                          </a:solidFill>
                        </a:rPr>
                        <a:t>Crisis económica (6)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800" dirty="0">
                          <a:solidFill>
                            <a:schemeClr val="tx1"/>
                          </a:solidFill>
                        </a:rPr>
                        <a:t>Ser humano</a:t>
                      </a:r>
                      <a:r>
                        <a:rPr lang="es-ES" sz="1800" baseline="0" dirty="0">
                          <a:solidFill>
                            <a:schemeClr val="tx1"/>
                          </a:solidFill>
                        </a:rPr>
                        <a:t> (21,6)</a:t>
                      </a:r>
                      <a:endParaRPr lang="es-ES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2" name="2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9821161"/>
              </p:ext>
            </p:extLst>
          </p:nvPr>
        </p:nvGraphicFramePr>
        <p:xfrm>
          <a:off x="3469998" y="3761342"/>
          <a:ext cx="8151905" cy="1512645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14343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735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4404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65752">
                <a:tc>
                  <a:txBody>
                    <a:bodyPr/>
                    <a:lstStyle/>
                    <a:p>
                      <a:endParaRPr lang="es-ES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dirty="0">
                          <a:solidFill>
                            <a:schemeClr val="tx1"/>
                          </a:solidFill>
                        </a:rPr>
                        <a:t>GC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dirty="0">
                          <a:solidFill>
                            <a:schemeClr val="tx1"/>
                          </a:solidFill>
                        </a:rPr>
                        <a:t>T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5205">
                <a:tc rowSpan="3">
                  <a:txBody>
                    <a:bodyPr/>
                    <a:lstStyle/>
                    <a:p>
                      <a:endParaRPr lang="es-ES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s-ES" sz="1800" dirty="0">
                          <a:solidFill>
                            <a:schemeClr val="tx1"/>
                          </a:solidFill>
                        </a:rPr>
                        <a:t>Ef. pandemia </a:t>
                      </a:r>
                      <a:r>
                        <a:rPr lang="es-ES" sz="1800" dirty="0" err="1">
                          <a:solidFill>
                            <a:schemeClr val="tx1"/>
                          </a:solidFill>
                        </a:rPr>
                        <a:t>coronav</a:t>
                      </a:r>
                      <a:r>
                        <a:rPr lang="es-ES" sz="1800" dirty="0">
                          <a:solidFill>
                            <a:schemeClr val="tx1"/>
                          </a:solidFill>
                        </a:rPr>
                        <a:t>.</a:t>
                      </a:r>
                      <a:r>
                        <a:rPr lang="es-ES" sz="1800" baseline="0" dirty="0">
                          <a:solidFill>
                            <a:schemeClr val="tx1"/>
                          </a:solidFill>
                        </a:rPr>
                        <a:t> (41)</a:t>
                      </a:r>
                      <a:endParaRPr lang="es-ES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s-ES" sz="1800" dirty="0">
                          <a:solidFill>
                            <a:schemeClr val="tx1"/>
                          </a:solidFill>
                        </a:rPr>
                        <a:t>Cambio Climático (29,5)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s-ES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800" dirty="0">
                          <a:solidFill>
                            <a:schemeClr val="tx1"/>
                          </a:solidFill>
                        </a:rPr>
                        <a:t>Cambio Climático (23)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800" dirty="0">
                          <a:solidFill>
                            <a:schemeClr val="tx1"/>
                          </a:solidFill>
                        </a:rPr>
                        <a:t>Ef. pandemia coronavirus (22,7)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s-ES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800" dirty="0">
                          <a:solidFill>
                            <a:schemeClr val="tx1"/>
                          </a:solidFill>
                        </a:rPr>
                        <a:t>Aumento</a:t>
                      </a:r>
                      <a:r>
                        <a:rPr lang="es-ES" sz="1800" baseline="0" dirty="0">
                          <a:solidFill>
                            <a:schemeClr val="tx1"/>
                          </a:solidFill>
                        </a:rPr>
                        <a:t> de la pobreza </a:t>
                      </a:r>
                      <a:r>
                        <a:rPr lang="es-ES" sz="1800" dirty="0">
                          <a:solidFill>
                            <a:schemeClr val="tx1"/>
                          </a:solidFill>
                        </a:rPr>
                        <a:t>(12)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800" dirty="0">
                          <a:solidFill>
                            <a:schemeClr val="tx1"/>
                          </a:solidFill>
                        </a:rPr>
                        <a:t>Ser humano</a:t>
                      </a:r>
                      <a:r>
                        <a:rPr lang="es-ES" sz="1800" baseline="0" dirty="0">
                          <a:solidFill>
                            <a:schemeClr val="tx1"/>
                          </a:solidFill>
                        </a:rPr>
                        <a:t> (17)</a:t>
                      </a:r>
                      <a:endParaRPr lang="es-ES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3" name="21 Imagen" descr="Pregunta abierta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85151" y="2077968"/>
            <a:ext cx="1044388" cy="1044388"/>
          </a:xfrm>
          <a:prstGeom prst="rect">
            <a:avLst/>
          </a:prstGeom>
        </p:spPr>
      </p:pic>
      <p:pic>
        <p:nvPicPr>
          <p:cNvPr id="14" name="24 Imagen" descr="pregunta opciones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80107" y="4189157"/>
            <a:ext cx="1013573" cy="1013573"/>
          </a:xfrm>
          <a:prstGeom prst="rect">
            <a:avLst/>
          </a:prstGeom>
        </p:spPr>
      </p:pic>
      <p:sp>
        <p:nvSpPr>
          <p:cNvPr id="16" name="20 CuadroTexto"/>
          <p:cNvSpPr txBox="1"/>
          <p:nvPr/>
        </p:nvSpPr>
        <p:spPr>
          <a:xfrm>
            <a:off x="3191435" y="962875"/>
            <a:ext cx="8552330" cy="461665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accent1">
                    <a:lumMod val="75000"/>
                  </a:schemeClr>
                </a:solidFill>
              </a:rPr>
              <a:t>PRINCIPALES AMENAZAS Y PROBLEMAS GLOBALES</a:t>
            </a:r>
          </a:p>
        </p:txBody>
      </p:sp>
      <p:sp>
        <p:nvSpPr>
          <p:cNvPr id="17" name="CuadroTexto 16"/>
          <p:cNvSpPr txBox="1"/>
          <p:nvPr/>
        </p:nvSpPr>
        <p:spPr>
          <a:xfrm>
            <a:off x="3914908" y="5354281"/>
            <a:ext cx="73626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dirty="0">
                <a:latin typeface="Fira Sans Extra Condensed Medium" panose="020B0604020202020204" charset="0"/>
              </a:rPr>
              <a:t>(Ver el resto de la encuesta en la presentación de Sonia Rodríguez Suárez) </a:t>
            </a:r>
          </a:p>
        </p:txBody>
      </p:sp>
    </p:spTree>
    <p:extLst>
      <p:ext uri="{BB962C8B-B14F-4D97-AF65-F5344CB8AC3E}">
        <p14:creationId xmlns:p14="http://schemas.microsoft.com/office/powerpoint/2010/main" val="42347804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24"/>
          <p:cNvSpPr/>
          <p:nvPr/>
        </p:nvSpPr>
        <p:spPr>
          <a:xfrm>
            <a:off x="0" y="0"/>
            <a:ext cx="2870200" cy="604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lnSpc>
                <a:spcPts val="2300"/>
              </a:lnSpc>
            </a:pPr>
            <a:r>
              <a:rPr lang="es-ES" sz="1800" b="1" u="sng" dirty="0">
                <a:solidFill>
                  <a:schemeClr val="accent5">
                    <a:lumMod val="75000"/>
                  </a:schemeClr>
                </a:solidFill>
              </a:rPr>
              <a:t>OBJETIVO ESPECÍFICO SOCIAL</a:t>
            </a:r>
            <a:r>
              <a:rPr lang="es-ES" sz="1800" b="1" dirty="0">
                <a:solidFill>
                  <a:schemeClr val="accent5"/>
                </a:solidFill>
              </a:rPr>
              <a:t>: </a:t>
            </a:r>
          </a:p>
          <a:p>
            <a:pPr lvl="0">
              <a:lnSpc>
                <a:spcPts val="2300"/>
              </a:lnSpc>
            </a:pPr>
            <a:endParaRPr lang="es-ES" sz="1800" b="1" dirty="0">
              <a:solidFill>
                <a:srgbClr val="13A6D1"/>
              </a:solidFill>
            </a:endParaRPr>
          </a:p>
          <a:p>
            <a:pPr lvl="0">
              <a:lnSpc>
                <a:spcPts val="2300"/>
              </a:lnSpc>
            </a:pPr>
            <a:r>
              <a:rPr lang="es-ES" sz="1800" b="1" dirty="0">
                <a:solidFill>
                  <a:prstClr val="black"/>
                </a:solidFill>
              </a:rPr>
              <a:t>Actividad 2.1.- </a:t>
            </a:r>
            <a:r>
              <a:rPr lang="es-ES" sz="1800" b="1" dirty="0"/>
              <a:t>. </a:t>
            </a:r>
            <a:r>
              <a:rPr lang="es-ES" sz="1800" dirty="0"/>
              <a:t>Estrategia de sensibilización y material divulgativo </a:t>
            </a:r>
            <a:endParaRPr lang="es-ES" sz="1800" dirty="0">
              <a:solidFill>
                <a:prstClr val="black"/>
              </a:solidFill>
            </a:endParaRPr>
          </a:p>
          <a:p>
            <a:pPr lvl="0">
              <a:lnSpc>
                <a:spcPts val="2300"/>
              </a:lnSpc>
            </a:pPr>
            <a:endParaRPr lang="es-ES" sz="1800" b="1" u="sng" dirty="0">
              <a:solidFill>
                <a:prstClr val="black"/>
              </a:solidFill>
            </a:endParaRPr>
          </a:p>
          <a:p>
            <a:pPr lvl="0">
              <a:lnSpc>
                <a:spcPts val="2300"/>
              </a:lnSpc>
            </a:pPr>
            <a:r>
              <a:rPr lang="pt-PT" sz="2000" b="1" dirty="0">
                <a:solidFill>
                  <a:prstClr val="black"/>
                </a:solidFill>
              </a:rPr>
              <a:t>Tarea:</a:t>
            </a:r>
            <a:r>
              <a:rPr lang="pt-PT" sz="2000" dirty="0">
                <a:solidFill>
                  <a:prstClr val="black"/>
                </a:solidFill>
              </a:rPr>
              <a:t> </a:t>
            </a:r>
            <a:r>
              <a:rPr lang="es-ES" sz="2000" dirty="0"/>
              <a:t>Observatorio del Cambio Climático y la Energía de Tenerife</a:t>
            </a:r>
          </a:p>
        </p:txBody>
      </p:sp>
      <p:pic>
        <p:nvPicPr>
          <p:cNvPr id="537" name="Google Shape;537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374" y="5246017"/>
            <a:ext cx="2870200" cy="77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8" name="Google Shape;538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9600" y="365125"/>
            <a:ext cx="1651000" cy="330200"/>
          </a:xfrm>
          <a:prstGeom prst="rect">
            <a:avLst/>
          </a:prstGeom>
          <a:noFill/>
          <a:ln>
            <a:noFill/>
          </a:ln>
        </p:spPr>
      </p:pic>
      <p:sp>
        <p:nvSpPr>
          <p:cNvPr id="540" name="Google Shape;540;p24"/>
          <p:cNvSpPr/>
          <p:nvPr/>
        </p:nvSpPr>
        <p:spPr>
          <a:xfrm>
            <a:off x="8446052" y="4895187"/>
            <a:ext cx="3122061" cy="1149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42" name="Google Shape;542;p24"/>
          <p:cNvPicPr preferRelativeResize="0"/>
          <p:nvPr/>
        </p:nvPicPr>
        <p:blipFill rotWithShape="1">
          <a:blip r:embed="rId5">
            <a:alphaModFix/>
          </a:blip>
          <a:srcRect l="22815" b="1123"/>
          <a:stretch/>
        </p:blipFill>
        <p:spPr>
          <a:xfrm>
            <a:off x="7923636" y="175542"/>
            <a:ext cx="4010776" cy="6785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AFB30012-B0BB-9D52-9714-F77BBE8594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3884" y="6115918"/>
            <a:ext cx="11609491" cy="711903"/>
          </a:xfrm>
          <a:prstGeom prst="rect">
            <a:avLst/>
          </a:prstGeom>
        </p:spPr>
      </p:pic>
      <p:sp>
        <p:nvSpPr>
          <p:cNvPr id="17" name="CuadroTexto 16"/>
          <p:cNvSpPr txBox="1"/>
          <p:nvPr/>
        </p:nvSpPr>
        <p:spPr>
          <a:xfrm>
            <a:off x="3790730" y="1075793"/>
            <a:ext cx="73626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800" dirty="0">
                <a:latin typeface="+mn-lt"/>
              </a:rPr>
              <a:t>El próximo 19 de octubre se presentará </a:t>
            </a:r>
            <a:r>
              <a:rPr lang="es-ES" sz="1800" b="1" dirty="0">
                <a:latin typeface="+mn-lt"/>
              </a:rPr>
              <a:t>el Observatorio del Cambio Climático y la energía de Tenerife (OCCET)</a:t>
            </a:r>
            <a:r>
              <a:rPr lang="es-ES" sz="1800" dirty="0">
                <a:latin typeface="+mn-lt"/>
              </a:rPr>
              <a:t>, cuyas principales funciones son las de servir como centro de información (</a:t>
            </a:r>
            <a:r>
              <a:rPr lang="es-ES" sz="1800" i="1" dirty="0" err="1">
                <a:latin typeface="+mn-lt"/>
              </a:rPr>
              <a:t>clearing-house</a:t>
            </a:r>
            <a:r>
              <a:rPr lang="es-ES" sz="1800" dirty="0">
                <a:latin typeface="+mn-lt"/>
              </a:rPr>
              <a:t>), plataforma colaborativa, y sistema de seguimiento de las materias y variables principales del cambio climático y la energía en la isla. Incluirá también un Observatorio de Pobreza Energética</a:t>
            </a:r>
            <a:r>
              <a:rPr lang="es-ES" sz="1600" dirty="0">
                <a:latin typeface="+mn-lt"/>
              </a:rPr>
              <a:t>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7149" y="2919203"/>
            <a:ext cx="6058428" cy="2905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510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24"/>
          <p:cNvSpPr/>
          <p:nvPr/>
        </p:nvSpPr>
        <p:spPr>
          <a:xfrm>
            <a:off x="0" y="0"/>
            <a:ext cx="2870200" cy="604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lnSpc>
                <a:spcPts val="2300"/>
              </a:lnSpc>
            </a:pPr>
            <a:r>
              <a:rPr lang="es-ES" sz="1800" b="1" u="sng" dirty="0">
                <a:solidFill>
                  <a:schemeClr val="accent5">
                    <a:lumMod val="75000"/>
                  </a:schemeClr>
                </a:solidFill>
              </a:rPr>
              <a:t>OBJETIVO ESPECÍFICO SOCIAL</a:t>
            </a:r>
            <a:r>
              <a:rPr lang="es-ES" sz="1800" b="1" dirty="0">
                <a:solidFill>
                  <a:schemeClr val="accent5"/>
                </a:solidFill>
              </a:rPr>
              <a:t>: </a:t>
            </a:r>
          </a:p>
          <a:p>
            <a:pPr lvl="0">
              <a:lnSpc>
                <a:spcPts val="2300"/>
              </a:lnSpc>
            </a:pPr>
            <a:endParaRPr lang="es-ES" sz="1800" b="1" dirty="0">
              <a:solidFill>
                <a:srgbClr val="13A6D1"/>
              </a:solidFill>
            </a:endParaRPr>
          </a:p>
          <a:p>
            <a:pPr lvl="0">
              <a:lnSpc>
                <a:spcPts val="2300"/>
              </a:lnSpc>
            </a:pPr>
            <a:r>
              <a:rPr lang="es-ES" sz="1800" b="1" dirty="0">
                <a:solidFill>
                  <a:prstClr val="black"/>
                </a:solidFill>
              </a:rPr>
              <a:t>Actividad 2.1.- </a:t>
            </a:r>
            <a:r>
              <a:rPr lang="es-ES" sz="1800" b="1" dirty="0"/>
              <a:t> </a:t>
            </a:r>
            <a:r>
              <a:rPr lang="es-ES" sz="1800" dirty="0"/>
              <a:t>Estrategia de sensibilización y material divulgativo </a:t>
            </a:r>
            <a:endParaRPr lang="es-ES" sz="1800" dirty="0">
              <a:solidFill>
                <a:prstClr val="black"/>
              </a:solidFill>
            </a:endParaRPr>
          </a:p>
          <a:p>
            <a:pPr lvl="0">
              <a:lnSpc>
                <a:spcPts val="2300"/>
              </a:lnSpc>
            </a:pPr>
            <a:endParaRPr lang="es-ES" sz="1800" b="1" u="sng" dirty="0">
              <a:solidFill>
                <a:prstClr val="black"/>
              </a:solidFill>
            </a:endParaRPr>
          </a:p>
          <a:p>
            <a:pPr lvl="0">
              <a:lnSpc>
                <a:spcPts val="2300"/>
              </a:lnSpc>
            </a:pPr>
            <a:r>
              <a:rPr lang="pt-PT" sz="2000" b="1" dirty="0">
                <a:solidFill>
                  <a:prstClr val="black"/>
                </a:solidFill>
              </a:rPr>
              <a:t>Tarea:</a:t>
            </a:r>
            <a:r>
              <a:rPr lang="pt-PT" sz="2000" dirty="0">
                <a:solidFill>
                  <a:prstClr val="black"/>
                </a:solidFill>
              </a:rPr>
              <a:t> </a:t>
            </a:r>
            <a:r>
              <a:rPr lang="es-ES" sz="2000" dirty="0"/>
              <a:t>Observatorio del Cambio Climático y la Energía de Tenerife</a:t>
            </a:r>
          </a:p>
        </p:txBody>
      </p:sp>
      <p:pic>
        <p:nvPicPr>
          <p:cNvPr id="537" name="Google Shape;537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374" y="5246017"/>
            <a:ext cx="2870200" cy="77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8" name="Google Shape;538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9600" y="365125"/>
            <a:ext cx="1651000" cy="330200"/>
          </a:xfrm>
          <a:prstGeom prst="rect">
            <a:avLst/>
          </a:prstGeom>
          <a:noFill/>
          <a:ln>
            <a:noFill/>
          </a:ln>
        </p:spPr>
      </p:pic>
      <p:sp>
        <p:nvSpPr>
          <p:cNvPr id="540" name="Google Shape;540;p24"/>
          <p:cNvSpPr/>
          <p:nvPr/>
        </p:nvSpPr>
        <p:spPr>
          <a:xfrm>
            <a:off x="8446052" y="4895187"/>
            <a:ext cx="3122061" cy="1149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42" name="Google Shape;542;p24"/>
          <p:cNvPicPr preferRelativeResize="0"/>
          <p:nvPr/>
        </p:nvPicPr>
        <p:blipFill rotWithShape="1">
          <a:blip r:embed="rId5">
            <a:alphaModFix/>
          </a:blip>
          <a:srcRect l="22815" b="1123"/>
          <a:stretch/>
        </p:blipFill>
        <p:spPr>
          <a:xfrm>
            <a:off x="7923636" y="175542"/>
            <a:ext cx="4010776" cy="6785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AFB30012-B0BB-9D52-9714-F77BBE8594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3884" y="6115918"/>
            <a:ext cx="11609491" cy="711903"/>
          </a:xfrm>
          <a:prstGeom prst="rect">
            <a:avLst/>
          </a:prstGeom>
        </p:spPr>
      </p:pic>
      <p:sp>
        <p:nvSpPr>
          <p:cNvPr id="17" name="CuadroTexto 16"/>
          <p:cNvSpPr txBox="1"/>
          <p:nvPr/>
        </p:nvSpPr>
        <p:spPr>
          <a:xfrm>
            <a:off x="3790730" y="1143527"/>
            <a:ext cx="73626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800" dirty="0">
                <a:latin typeface="+mn-lt"/>
              </a:rPr>
              <a:t>El OCCET incluye una sección dedicada a proyectos, donde Mac-Clima ocupa un lugar destacado:</a:t>
            </a:r>
            <a:endParaRPr lang="es-ES" sz="1600" dirty="0">
              <a:latin typeface="+mn-lt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744" y="2120031"/>
            <a:ext cx="7028502" cy="3588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1273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3"/>
          <p:cNvSpPr/>
          <p:nvPr/>
        </p:nvSpPr>
        <p:spPr>
          <a:xfrm>
            <a:off x="0" y="0"/>
            <a:ext cx="2870200" cy="604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5" name="Google Shape;125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9600" y="365125"/>
            <a:ext cx="1651000" cy="33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3"/>
          <p:cNvPicPr preferRelativeResize="0"/>
          <p:nvPr/>
        </p:nvPicPr>
        <p:blipFill rotWithShape="1">
          <a:blip r:embed="rId4">
            <a:alphaModFix/>
          </a:blip>
          <a:srcRect l="22815" b="1123"/>
          <a:stretch/>
        </p:blipFill>
        <p:spPr>
          <a:xfrm>
            <a:off x="7923636" y="175542"/>
            <a:ext cx="4010776" cy="678593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3"/>
          <p:cNvSpPr txBox="1"/>
          <p:nvPr/>
        </p:nvSpPr>
        <p:spPr>
          <a:xfrm>
            <a:off x="4845310" y="2669461"/>
            <a:ext cx="6351326" cy="14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algn="r">
              <a:buClr>
                <a:srgbClr val="FFFFFF"/>
              </a:buClr>
              <a:buSzPts val="4800"/>
            </a:pPr>
            <a:endParaRPr lang="en-GB" sz="4800" dirty="0">
              <a:solidFill>
                <a:srgbClr val="434343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  <a:p>
            <a:pPr algn="r">
              <a:buClr>
                <a:srgbClr val="FFFFFF"/>
              </a:buClr>
              <a:buSzPts val="4800"/>
            </a:pPr>
            <a:endParaRPr lang="en-GB" sz="4800" dirty="0">
              <a:solidFill>
                <a:srgbClr val="434343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  <a:p>
            <a:pPr algn="r">
              <a:buClr>
                <a:srgbClr val="FFFFFF"/>
              </a:buClr>
              <a:buSzPts val="4800"/>
            </a:pPr>
            <a:r>
              <a:rPr lang="en-GB" sz="4800" dirty="0" err="1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Tareas</a:t>
            </a:r>
            <a:r>
              <a:rPr lang="en-GB" sz="4800" dirty="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 del </a:t>
            </a:r>
            <a:r>
              <a:rPr lang="en-GB" sz="4800" dirty="0" err="1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proyecto</a:t>
            </a:r>
            <a:r>
              <a:rPr lang="en-GB" sz="4800" dirty="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 </a:t>
            </a:r>
            <a:r>
              <a:rPr lang="en-GB" sz="4800" dirty="0" err="1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pendientes</a:t>
            </a:r>
            <a:r>
              <a:rPr lang="en-GB" sz="4800" dirty="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 o </a:t>
            </a:r>
            <a:r>
              <a:rPr lang="en-GB" sz="4800" dirty="0" err="1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en</a:t>
            </a:r>
            <a:r>
              <a:rPr lang="en-GB" sz="4800" dirty="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 </a:t>
            </a:r>
            <a:r>
              <a:rPr lang="en-GB" sz="4800" dirty="0" err="1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curso</a:t>
            </a:r>
            <a:endParaRPr lang="en-GB" dirty="0"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</a:pPr>
            <a:endParaRPr dirty="0"/>
          </a:p>
        </p:txBody>
      </p:sp>
      <p:sp>
        <p:nvSpPr>
          <p:cNvPr id="128" name="Google Shape;128;p3"/>
          <p:cNvSpPr txBox="1"/>
          <p:nvPr/>
        </p:nvSpPr>
        <p:spPr>
          <a:xfrm>
            <a:off x="9255554" y="4522616"/>
            <a:ext cx="1844100" cy="13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Slab"/>
              <a:buNone/>
            </a:pPr>
            <a:endParaRPr sz="1200" b="0" i="0" u="none" strike="noStrike" cap="none">
              <a:solidFill>
                <a:srgbClr val="434343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129" name="Google Shape;129;p3"/>
          <p:cNvSpPr txBox="1"/>
          <p:nvPr/>
        </p:nvSpPr>
        <p:spPr>
          <a:xfrm>
            <a:off x="3776099" y="1123135"/>
            <a:ext cx="747691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GB" sz="3600" dirty="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03</a:t>
            </a:r>
            <a:endParaRPr dirty="0"/>
          </a:p>
        </p:txBody>
      </p:sp>
      <p:sp>
        <p:nvSpPr>
          <p:cNvPr id="130" name="Google Shape;130;p3"/>
          <p:cNvSpPr/>
          <p:nvPr/>
        </p:nvSpPr>
        <p:spPr>
          <a:xfrm flipH="1">
            <a:off x="4650636" y="1123135"/>
            <a:ext cx="6546000" cy="3016200"/>
          </a:xfrm>
          <a:prstGeom prst="rect">
            <a:avLst/>
          </a:prstGeom>
          <a:noFill/>
          <a:ln w="28575" cap="flat" cmpd="sng">
            <a:solidFill>
              <a:srgbClr val="179B9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" name="Google Shape;293;p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5308600"/>
            <a:ext cx="2870200" cy="77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C96E4633-E1F2-B187-2C08-D2588566FA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3884" y="6115918"/>
            <a:ext cx="11609491" cy="711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2219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3"/>
          <p:cNvSpPr/>
          <p:nvPr/>
        </p:nvSpPr>
        <p:spPr>
          <a:xfrm>
            <a:off x="0" y="0"/>
            <a:ext cx="2870200" cy="604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5" name="Google Shape;125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9600" y="365125"/>
            <a:ext cx="1651000" cy="33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3"/>
          <p:cNvPicPr preferRelativeResize="0"/>
          <p:nvPr/>
        </p:nvPicPr>
        <p:blipFill rotWithShape="1">
          <a:blip r:embed="rId4">
            <a:alphaModFix/>
          </a:blip>
          <a:srcRect l="22815" b="1123"/>
          <a:stretch/>
        </p:blipFill>
        <p:spPr>
          <a:xfrm>
            <a:off x="7923636" y="175542"/>
            <a:ext cx="4010776" cy="678593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3"/>
          <p:cNvSpPr txBox="1"/>
          <p:nvPr/>
        </p:nvSpPr>
        <p:spPr>
          <a:xfrm>
            <a:off x="9255554" y="4387148"/>
            <a:ext cx="1844100" cy="13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Slab"/>
              <a:buNone/>
            </a:pPr>
            <a:endParaRPr sz="1200" b="0" i="0" u="none" strike="noStrike" cap="none">
              <a:solidFill>
                <a:srgbClr val="434343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pic>
        <p:nvPicPr>
          <p:cNvPr id="24" name="Google Shape;293;p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5308600"/>
            <a:ext cx="2870200" cy="77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C96E4633-E1F2-B187-2C08-D2588566FA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3884" y="6115918"/>
            <a:ext cx="11609491" cy="711903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ABF2B2E5-3DC2-E247-9EBA-BE125AC564C9}"/>
              </a:ext>
            </a:extLst>
          </p:cNvPr>
          <p:cNvSpPr txBox="1"/>
          <p:nvPr/>
        </p:nvSpPr>
        <p:spPr>
          <a:xfrm>
            <a:off x="4103818" y="1317809"/>
            <a:ext cx="77847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ES" sz="2000" b="1" dirty="0">
                <a:solidFill>
                  <a:srgbClr val="178B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Tres nuevas estaciones meteorológicas de seguimiento (ya comentadas)</a:t>
            </a:r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FCDA832D-AE24-6E48-BE80-042723169D2A}"/>
              </a:ext>
            </a:extLst>
          </p:cNvPr>
          <p:cNvSpPr txBox="1"/>
          <p:nvPr/>
        </p:nvSpPr>
        <p:spPr>
          <a:xfrm>
            <a:off x="4103818" y="2464661"/>
            <a:ext cx="778901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ES" sz="2000" b="1" dirty="0">
                <a:solidFill>
                  <a:srgbClr val="178B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Parte práctica del Curso de Inventarios de Emisiones ya impartido, donde se realizará un inventario de GEI en la isla de Tenerife</a:t>
            </a:r>
            <a:endParaRPr lang="es-ES" sz="2000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3C7EB1F8-D00A-0047-B25E-3429AC997582}"/>
              </a:ext>
            </a:extLst>
          </p:cNvPr>
          <p:cNvSpPr txBox="1"/>
          <p:nvPr/>
        </p:nvSpPr>
        <p:spPr>
          <a:xfrm>
            <a:off x="4099580" y="4030559"/>
            <a:ext cx="7789015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ES" sz="2000" b="1" dirty="0">
                <a:solidFill>
                  <a:srgbClr val="178B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Realización de una campaña de sensibilización en torno al cambio climático, teniendo en cuenta los resultados de la encuesta ya citada</a:t>
            </a:r>
          </a:p>
          <a:p>
            <a:endParaRPr lang="es-ES" sz="1200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36733FB5-456F-6845-AC6B-E388D7D39EB3}"/>
              </a:ext>
            </a:extLst>
          </p:cNvPr>
          <p:cNvSpPr txBox="1"/>
          <p:nvPr/>
        </p:nvSpPr>
        <p:spPr>
          <a:xfrm>
            <a:off x="3402214" y="1203509"/>
            <a:ext cx="538924" cy="110799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s-ES" sz="6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AC1B464A-7918-FE4B-8F1F-4CD7F52C605D}"/>
              </a:ext>
            </a:extLst>
          </p:cNvPr>
          <p:cNvSpPr txBox="1"/>
          <p:nvPr/>
        </p:nvSpPr>
        <p:spPr>
          <a:xfrm>
            <a:off x="3432191" y="2365904"/>
            <a:ext cx="538924" cy="110799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s-ES" sz="6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8D757F0D-78E4-D248-9DE0-2C7F81F77791}"/>
              </a:ext>
            </a:extLst>
          </p:cNvPr>
          <p:cNvSpPr txBox="1"/>
          <p:nvPr/>
        </p:nvSpPr>
        <p:spPr>
          <a:xfrm>
            <a:off x="3439420" y="3994208"/>
            <a:ext cx="538924" cy="110799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s-ES" sz="6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6100656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24"/>
          <p:cNvSpPr/>
          <p:nvPr/>
        </p:nvSpPr>
        <p:spPr>
          <a:xfrm>
            <a:off x="0" y="0"/>
            <a:ext cx="2870200" cy="604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37" name="Google Shape;537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374" y="5246017"/>
            <a:ext cx="2870200" cy="77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8" name="Google Shape;538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9600" y="365125"/>
            <a:ext cx="1651000" cy="330200"/>
          </a:xfrm>
          <a:prstGeom prst="rect">
            <a:avLst/>
          </a:prstGeom>
          <a:noFill/>
          <a:ln>
            <a:noFill/>
          </a:ln>
        </p:spPr>
      </p:pic>
      <p:sp>
        <p:nvSpPr>
          <p:cNvPr id="539" name="Google Shape;539;p24"/>
          <p:cNvSpPr txBox="1"/>
          <p:nvPr/>
        </p:nvSpPr>
        <p:spPr>
          <a:xfrm>
            <a:off x="5088211" y="1512256"/>
            <a:ext cx="5420316" cy="2778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8B9B"/>
              </a:buClr>
              <a:buSzPts val="3200"/>
              <a:buFont typeface="Arial"/>
              <a:buNone/>
            </a:pPr>
            <a:r>
              <a:rPr lang="en-GB" sz="3200" dirty="0" err="1">
                <a:solidFill>
                  <a:srgbClr val="178B9B"/>
                </a:solidFill>
                <a:latin typeface="Arial"/>
                <a:ea typeface="Arial"/>
                <a:cs typeface="Arial"/>
                <a:sym typeface="Arial"/>
              </a:rPr>
              <a:t>Gracias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dirty="0">
              <a:solidFill>
                <a:srgbClr val="178B9B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Arial"/>
              <a:buNone/>
            </a:pPr>
            <a:r>
              <a:rPr lang="en-GB" sz="32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Obrigado</a:t>
            </a:r>
            <a:endParaRPr sz="3200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dirty="0">
              <a:solidFill>
                <a:srgbClr val="178B9B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8B9B"/>
              </a:buClr>
              <a:buSzPts val="3200"/>
              <a:buFont typeface="Arial"/>
              <a:buNone/>
            </a:pPr>
            <a:r>
              <a:rPr lang="en-GB" sz="3200" dirty="0" err="1">
                <a:solidFill>
                  <a:srgbClr val="178B9B"/>
                </a:solidFill>
                <a:latin typeface="Arial"/>
                <a:ea typeface="Arial"/>
                <a:cs typeface="Arial"/>
                <a:sym typeface="Arial"/>
              </a:rPr>
              <a:t>Merci</a:t>
            </a:r>
            <a:r>
              <a:rPr lang="en-GB" sz="3200" dirty="0">
                <a:solidFill>
                  <a:srgbClr val="178B9B"/>
                </a:solidFill>
                <a:latin typeface="Arial"/>
                <a:ea typeface="Arial"/>
                <a:cs typeface="Arial"/>
                <a:sym typeface="Arial"/>
              </a:rPr>
              <a:t> Beaucoup 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1" dirty="0">
              <a:solidFill>
                <a:srgbClr val="178B9B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Arial"/>
              <a:buNone/>
            </a:pPr>
            <a:r>
              <a:rPr lang="en-GB" sz="3200" b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THANK YOU</a:t>
            </a:r>
            <a:endParaRPr dirty="0"/>
          </a:p>
        </p:txBody>
      </p:sp>
      <p:sp>
        <p:nvSpPr>
          <p:cNvPr id="540" name="Google Shape;540;p24"/>
          <p:cNvSpPr/>
          <p:nvPr/>
        </p:nvSpPr>
        <p:spPr>
          <a:xfrm>
            <a:off x="8446052" y="4624251"/>
            <a:ext cx="3122061" cy="1149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42" name="Google Shape;542;p24"/>
          <p:cNvPicPr preferRelativeResize="0"/>
          <p:nvPr/>
        </p:nvPicPr>
        <p:blipFill rotWithShape="1">
          <a:blip r:embed="rId5">
            <a:alphaModFix/>
          </a:blip>
          <a:srcRect l="22815" b="1123"/>
          <a:stretch/>
        </p:blipFill>
        <p:spPr>
          <a:xfrm>
            <a:off x="7923636" y="175542"/>
            <a:ext cx="4010776" cy="6785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AFB30012-B0BB-9D52-9714-F77BBE8594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3884" y="6115918"/>
            <a:ext cx="11609491" cy="711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2784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"/>
          <p:cNvSpPr/>
          <p:nvPr/>
        </p:nvSpPr>
        <p:spPr>
          <a:xfrm>
            <a:off x="0" y="0"/>
            <a:ext cx="2870200" cy="604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8" name="Google Shape;108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9600" y="365125"/>
            <a:ext cx="1651000" cy="330200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2"/>
          <p:cNvSpPr txBox="1">
            <a:spLocks noGrp="1"/>
          </p:cNvSpPr>
          <p:nvPr>
            <p:ph type="title"/>
          </p:nvPr>
        </p:nvSpPr>
        <p:spPr>
          <a:xfrm>
            <a:off x="569259" y="2355546"/>
            <a:ext cx="203409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8B9B"/>
              </a:buClr>
              <a:buSzPts val="2000"/>
              <a:buFont typeface="Arial"/>
              <a:buNone/>
            </a:pPr>
            <a:r>
              <a:rPr lang="en-GB" sz="3200" b="1" dirty="0">
                <a:solidFill>
                  <a:srgbClr val="178B9B"/>
                </a:solidFill>
                <a:latin typeface="Arial"/>
                <a:ea typeface="Arial"/>
                <a:cs typeface="Arial"/>
                <a:sym typeface="Arial"/>
              </a:rPr>
              <a:t>ÍNDICE</a:t>
            </a:r>
            <a:endParaRPr sz="3200" dirty="0"/>
          </a:p>
        </p:txBody>
      </p:sp>
      <p:pic>
        <p:nvPicPr>
          <p:cNvPr id="110" name="Google Shape;110;p2"/>
          <p:cNvPicPr preferRelativeResize="0"/>
          <p:nvPr/>
        </p:nvPicPr>
        <p:blipFill rotWithShape="1">
          <a:blip r:embed="rId4">
            <a:alphaModFix/>
          </a:blip>
          <a:srcRect l="22815" b="1123"/>
          <a:stretch/>
        </p:blipFill>
        <p:spPr>
          <a:xfrm>
            <a:off x="7923636" y="175542"/>
            <a:ext cx="4010776" cy="678593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293;p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5308600"/>
            <a:ext cx="2870200" cy="77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B5BEC45-AECD-DBCD-6641-150F30AC70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3884" y="6115918"/>
            <a:ext cx="11609491" cy="711903"/>
          </a:xfrm>
          <a:prstGeom prst="rect">
            <a:avLst/>
          </a:prstGeom>
        </p:spPr>
      </p:pic>
      <p:sp>
        <p:nvSpPr>
          <p:cNvPr id="24" name="Google Shape;175;p31"/>
          <p:cNvSpPr txBox="1">
            <a:spLocks/>
          </p:cNvSpPr>
          <p:nvPr/>
        </p:nvSpPr>
        <p:spPr>
          <a:xfrm>
            <a:off x="2870200" y="1831045"/>
            <a:ext cx="2869907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Fira Sans Extra Condensed Medium"/>
              <a:buNone/>
              <a:defRPr sz="1400" b="0" i="0" u="none" strike="noStrike" cap="none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Squada One"/>
              <a:buNone/>
              <a:defRPr sz="1800" b="0" i="0" u="none" strike="noStrike" cap="none">
                <a:solidFill>
                  <a:srgbClr val="434343"/>
                </a:solidFill>
                <a:latin typeface="Squada One"/>
                <a:ea typeface="Squada One"/>
                <a:cs typeface="Squada One"/>
                <a:sym typeface="Squad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Squada One"/>
              <a:buNone/>
              <a:defRPr sz="1800" b="0" i="0" u="none" strike="noStrike" cap="none">
                <a:solidFill>
                  <a:srgbClr val="434343"/>
                </a:solidFill>
                <a:latin typeface="Squada One"/>
                <a:ea typeface="Squada One"/>
                <a:cs typeface="Squada One"/>
                <a:sym typeface="Squad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Squada One"/>
              <a:buNone/>
              <a:defRPr sz="1800" b="0" i="0" u="none" strike="noStrike" cap="none">
                <a:solidFill>
                  <a:srgbClr val="434343"/>
                </a:solidFill>
                <a:latin typeface="Squada One"/>
                <a:ea typeface="Squada One"/>
                <a:cs typeface="Squada One"/>
                <a:sym typeface="Squad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Squada One"/>
              <a:buNone/>
              <a:defRPr sz="1800" b="0" i="0" u="none" strike="noStrike" cap="none">
                <a:solidFill>
                  <a:srgbClr val="434343"/>
                </a:solidFill>
                <a:latin typeface="Squada One"/>
                <a:ea typeface="Squada One"/>
                <a:cs typeface="Squada One"/>
                <a:sym typeface="Squad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Squada One"/>
              <a:buNone/>
              <a:defRPr sz="1800" b="0" i="0" u="none" strike="noStrike" cap="none">
                <a:solidFill>
                  <a:srgbClr val="434343"/>
                </a:solidFill>
                <a:latin typeface="Squada One"/>
                <a:ea typeface="Squada One"/>
                <a:cs typeface="Squada One"/>
                <a:sym typeface="Squad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Squada One"/>
              <a:buNone/>
              <a:defRPr sz="1800" b="0" i="0" u="none" strike="noStrike" cap="none">
                <a:solidFill>
                  <a:srgbClr val="434343"/>
                </a:solidFill>
                <a:latin typeface="Squada One"/>
                <a:ea typeface="Squada One"/>
                <a:cs typeface="Squada One"/>
                <a:sym typeface="Squad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Squada One"/>
              <a:buNone/>
              <a:defRPr sz="1800" b="0" i="0" u="none" strike="noStrike" cap="none">
                <a:solidFill>
                  <a:srgbClr val="434343"/>
                </a:solidFill>
                <a:latin typeface="Squada One"/>
                <a:ea typeface="Squada One"/>
                <a:cs typeface="Squada One"/>
                <a:sym typeface="Squad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Squada One"/>
              <a:buNone/>
              <a:defRPr sz="1800" b="0" i="0" u="none" strike="noStrike" cap="none">
                <a:solidFill>
                  <a:srgbClr val="434343"/>
                </a:solidFill>
                <a:latin typeface="Squada One"/>
                <a:ea typeface="Squada One"/>
                <a:cs typeface="Squada One"/>
                <a:sym typeface="Squada One"/>
              </a:defRPr>
            </a:lvl9pPr>
          </a:lstStyle>
          <a:p>
            <a:pPr algn="r">
              <a:defRPr/>
            </a:pPr>
            <a:r>
              <a:rPr lang="en-US" kern="0" dirty="0" err="1">
                <a:latin typeface="Fira Sans Extra Condensed Medium" panose="020B0604020202020204" charset="0"/>
              </a:rPr>
              <a:t>Tareas</a:t>
            </a:r>
            <a:r>
              <a:rPr lang="en-US" kern="0" dirty="0">
                <a:latin typeface="Fira Sans Extra Condensed Medium" panose="020B0604020202020204" charset="0"/>
              </a:rPr>
              <a:t> del </a:t>
            </a:r>
            <a:r>
              <a:rPr lang="en-US" kern="0" dirty="0" err="1">
                <a:latin typeface="Fira Sans Extra Condensed Medium" panose="020B0604020202020204" charset="0"/>
              </a:rPr>
              <a:t>proyecto</a:t>
            </a:r>
            <a:r>
              <a:rPr lang="en-US" kern="0" dirty="0">
                <a:latin typeface="Fira Sans Extra Condensed Medium" panose="020B0604020202020204" charset="0"/>
              </a:rPr>
              <a:t> </a:t>
            </a:r>
            <a:r>
              <a:rPr lang="en-US" kern="0" dirty="0" err="1">
                <a:latin typeface="Fira Sans Extra Condensed Medium" panose="020B0604020202020204" charset="0"/>
              </a:rPr>
              <a:t>realizadas</a:t>
            </a:r>
            <a:endParaRPr lang="fr-FR" kern="0" dirty="0">
              <a:latin typeface="Fira Sans Extra Condensed Medium" panose="020B0604020202020204" charset="0"/>
            </a:endParaRPr>
          </a:p>
        </p:txBody>
      </p:sp>
      <p:sp>
        <p:nvSpPr>
          <p:cNvPr id="25" name="Google Shape;177;p31"/>
          <p:cNvSpPr txBox="1">
            <a:spLocks/>
          </p:cNvSpPr>
          <p:nvPr/>
        </p:nvSpPr>
        <p:spPr>
          <a:xfrm>
            <a:off x="3387502" y="1032712"/>
            <a:ext cx="17538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Font typeface="Fira Sans Extra Condensed Medium"/>
              <a:buNone/>
              <a:defRPr sz="6000" b="0" i="0" u="none" strike="noStrike" cap="none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Font typeface="Fira Sans Extra Condensed Medium"/>
              <a:buNone/>
              <a:defRPr sz="6000" b="0" i="0" u="none" strike="noStrike" cap="none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Font typeface="Fira Sans Extra Condensed Medium"/>
              <a:buNone/>
              <a:defRPr sz="6000" b="0" i="0" u="none" strike="noStrike" cap="none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Font typeface="Fira Sans Extra Condensed Medium"/>
              <a:buNone/>
              <a:defRPr sz="6000" b="0" i="0" u="none" strike="noStrike" cap="none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Font typeface="Fira Sans Extra Condensed Medium"/>
              <a:buNone/>
              <a:defRPr sz="6000" b="0" i="0" u="none" strike="noStrike" cap="none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Font typeface="Fira Sans Extra Condensed Medium"/>
              <a:buNone/>
              <a:defRPr sz="6000" b="0" i="0" u="none" strike="noStrike" cap="none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Font typeface="Fira Sans Extra Condensed Medium"/>
              <a:buNone/>
              <a:defRPr sz="6000" b="0" i="0" u="none" strike="noStrike" cap="none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Font typeface="Fira Sans Extra Condensed Medium"/>
              <a:buNone/>
              <a:defRPr sz="6000" b="0" i="0" u="none" strike="noStrike" cap="none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Font typeface="Fira Sans Extra Condensed Medium"/>
              <a:buNone/>
              <a:defRPr sz="6000" b="0" i="0" u="none" strike="noStrike" cap="none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Font typeface="Fira Sans Extra Condensed Medium"/>
              <a:buNone/>
              <a:tabLst/>
              <a:defRPr/>
            </a:pPr>
            <a:r>
              <a:rPr kumimoji="0" lang="es" sz="6000" b="0" i="0" u="none" strike="noStrike" kern="0" cap="none" spc="0" normalizeH="0" baseline="0" noProof="0" dirty="0">
                <a:ln>
                  <a:noFill/>
                </a:ln>
                <a:solidFill>
                  <a:srgbClr val="178B9B"/>
                </a:solidFill>
                <a:effectLst/>
                <a:uLnTx/>
                <a:uFillTx/>
                <a:latin typeface="Fira Sans Extra Condensed Medium"/>
                <a:sym typeface="Fira Sans Extra Condensed Medium"/>
              </a:rPr>
              <a:t>01</a:t>
            </a:r>
          </a:p>
        </p:txBody>
      </p:sp>
      <p:sp>
        <p:nvSpPr>
          <p:cNvPr id="26" name="Google Shape;178;p31"/>
          <p:cNvSpPr txBox="1">
            <a:spLocks/>
          </p:cNvSpPr>
          <p:nvPr/>
        </p:nvSpPr>
        <p:spPr>
          <a:xfrm>
            <a:off x="3161179" y="3864519"/>
            <a:ext cx="3792775" cy="368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Fira Sans Extra Condensed Medium"/>
              <a:buNone/>
              <a:defRPr sz="1400" b="0" i="0" u="none" strike="noStrike" cap="none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Squada One"/>
              <a:buNone/>
              <a:defRPr sz="1800" b="0" i="0" u="none" strike="noStrike" cap="none">
                <a:solidFill>
                  <a:srgbClr val="434343"/>
                </a:solidFill>
                <a:latin typeface="Squada One"/>
                <a:ea typeface="Squada One"/>
                <a:cs typeface="Squada One"/>
                <a:sym typeface="Squad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Squada One"/>
              <a:buNone/>
              <a:defRPr sz="1800" b="0" i="0" u="none" strike="noStrike" cap="none">
                <a:solidFill>
                  <a:srgbClr val="434343"/>
                </a:solidFill>
                <a:latin typeface="Squada One"/>
                <a:ea typeface="Squada One"/>
                <a:cs typeface="Squada One"/>
                <a:sym typeface="Squad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Squada One"/>
              <a:buNone/>
              <a:defRPr sz="1800" b="0" i="0" u="none" strike="noStrike" cap="none">
                <a:solidFill>
                  <a:srgbClr val="434343"/>
                </a:solidFill>
                <a:latin typeface="Squada One"/>
                <a:ea typeface="Squada One"/>
                <a:cs typeface="Squada One"/>
                <a:sym typeface="Squad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Squada One"/>
              <a:buNone/>
              <a:defRPr sz="1800" b="0" i="0" u="none" strike="noStrike" cap="none">
                <a:solidFill>
                  <a:srgbClr val="434343"/>
                </a:solidFill>
                <a:latin typeface="Squada One"/>
                <a:ea typeface="Squada One"/>
                <a:cs typeface="Squada One"/>
                <a:sym typeface="Squad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Squada One"/>
              <a:buNone/>
              <a:defRPr sz="1800" b="0" i="0" u="none" strike="noStrike" cap="none">
                <a:solidFill>
                  <a:srgbClr val="434343"/>
                </a:solidFill>
                <a:latin typeface="Squada One"/>
                <a:ea typeface="Squada One"/>
                <a:cs typeface="Squada One"/>
                <a:sym typeface="Squad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Squada One"/>
              <a:buNone/>
              <a:defRPr sz="1800" b="0" i="0" u="none" strike="noStrike" cap="none">
                <a:solidFill>
                  <a:srgbClr val="434343"/>
                </a:solidFill>
                <a:latin typeface="Squada One"/>
                <a:ea typeface="Squada One"/>
                <a:cs typeface="Squada One"/>
                <a:sym typeface="Squad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Squada One"/>
              <a:buNone/>
              <a:defRPr sz="1800" b="0" i="0" u="none" strike="noStrike" cap="none">
                <a:solidFill>
                  <a:srgbClr val="434343"/>
                </a:solidFill>
                <a:latin typeface="Squada One"/>
                <a:ea typeface="Squada One"/>
                <a:cs typeface="Squada One"/>
                <a:sym typeface="Squad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Squada One"/>
              <a:buNone/>
              <a:defRPr sz="1800" b="0" i="0" u="none" strike="noStrike" cap="none">
                <a:solidFill>
                  <a:srgbClr val="434343"/>
                </a:solidFill>
                <a:latin typeface="Squada One"/>
                <a:ea typeface="Squada One"/>
                <a:cs typeface="Squada One"/>
                <a:sym typeface="Squada One"/>
              </a:defRPr>
            </a:lvl9pPr>
          </a:lstStyle>
          <a:p>
            <a:pPr algn="r">
              <a:defRPr/>
            </a:pPr>
            <a:r>
              <a:rPr lang="en-US" kern="0" dirty="0" err="1">
                <a:latin typeface="Fira Sans Extra Condensed Medium" panose="020B0604020202020204" charset="0"/>
              </a:rPr>
              <a:t>Tareas</a:t>
            </a:r>
            <a:r>
              <a:rPr lang="en-US" kern="0" dirty="0">
                <a:latin typeface="Fira Sans Extra Condensed Medium" panose="020B0604020202020204" charset="0"/>
              </a:rPr>
              <a:t> </a:t>
            </a:r>
            <a:r>
              <a:rPr lang="en-US" kern="0" dirty="0" err="1">
                <a:latin typeface="Fira Sans Extra Condensed Medium" panose="020B0604020202020204" charset="0"/>
              </a:rPr>
              <a:t>fuera</a:t>
            </a:r>
            <a:r>
              <a:rPr lang="en-US" kern="0" dirty="0">
                <a:latin typeface="Fira Sans Extra Condensed Medium" panose="020B0604020202020204" charset="0"/>
              </a:rPr>
              <a:t> del </a:t>
            </a:r>
            <a:r>
              <a:rPr lang="en-US" kern="0" dirty="0" err="1">
                <a:latin typeface="Fira Sans Extra Condensed Medium" panose="020B0604020202020204" charset="0"/>
              </a:rPr>
              <a:t>proyecto</a:t>
            </a:r>
            <a:r>
              <a:rPr lang="en-US" kern="0" dirty="0">
                <a:latin typeface="Fira Sans Extra Condensed Medium" panose="020B0604020202020204" charset="0"/>
              </a:rPr>
              <a:t>, que lo </a:t>
            </a:r>
            <a:r>
              <a:rPr lang="en-US" kern="0" dirty="0" err="1">
                <a:latin typeface="Fira Sans Extra Condensed Medium" panose="020B0604020202020204" charset="0"/>
              </a:rPr>
              <a:t>complementan</a:t>
            </a:r>
            <a:endParaRPr lang="fr-FR" kern="0" dirty="0">
              <a:latin typeface="Fira Sans Extra Condensed Medium" panose="020B0604020202020204" charset="0"/>
            </a:endParaRPr>
          </a:p>
        </p:txBody>
      </p:sp>
      <p:sp>
        <p:nvSpPr>
          <p:cNvPr id="27" name="Google Shape;186;p31"/>
          <p:cNvSpPr txBox="1">
            <a:spLocks/>
          </p:cNvSpPr>
          <p:nvPr/>
        </p:nvSpPr>
        <p:spPr>
          <a:xfrm>
            <a:off x="3384202" y="2794519"/>
            <a:ext cx="17538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Font typeface="Fira Sans Extra Condensed Medium"/>
              <a:buNone/>
              <a:defRPr sz="6000" b="0" i="0" u="none" strike="noStrike" cap="none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Font typeface="Fira Sans Extra Condensed Medium"/>
              <a:buNone/>
              <a:defRPr sz="6000" b="0" i="0" u="none" strike="noStrike" cap="none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Font typeface="Fira Sans Extra Condensed Medium"/>
              <a:buNone/>
              <a:defRPr sz="6000" b="0" i="0" u="none" strike="noStrike" cap="none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Font typeface="Fira Sans Extra Condensed Medium"/>
              <a:buNone/>
              <a:defRPr sz="6000" b="0" i="0" u="none" strike="noStrike" cap="none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Font typeface="Fira Sans Extra Condensed Medium"/>
              <a:buNone/>
              <a:defRPr sz="6000" b="0" i="0" u="none" strike="noStrike" cap="none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Font typeface="Fira Sans Extra Condensed Medium"/>
              <a:buNone/>
              <a:defRPr sz="6000" b="0" i="0" u="none" strike="noStrike" cap="none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Font typeface="Fira Sans Extra Condensed Medium"/>
              <a:buNone/>
              <a:defRPr sz="6000" b="0" i="0" u="none" strike="noStrike" cap="none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Font typeface="Fira Sans Extra Condensed Medium"/>
              <a:buNone/>
              <a:defRPr sz="6000" b="0" i="0" u="none" strike="noStrike" cap="none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Font typeface="Fira Sans Extra Condensed Medium"/>
              <a:buNone/>
              <a:defRPr sz="6000" b="0" i="0" u="none" strike="noStrike" cap="none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Font typeface="Fira Sans Extra Condensed Medium"/>
              <a:buNone/>
              <a:tabLst/>
              <a:defRPr/>
            </a:pPr>
            <a:r>
              <a:rPr kumimoji="0" lang="es" sz="6000" b="0" i="0" u="none" strike="noStrike" kern="0" cap="none" spc="0" normalizeH="0" baseline="0" noProof="0" dirty="0">
                <a:ln>
                  <a:noFill/>
                </a:ln>
                <a:solidFill>
                  <a:srgbClr val="178B9B"/>
                </a:solidFill>
                <a:effectLst/>
                <a:uLnTx/>
                <a:uFillTx/>
                <a:latin typeface="Fira Sans Extra Condensed Medium"/>
                <a:sym typeface="Fira Sans Extra Condensed Medium"/>
              </a:rPr>
              <a:t>02</a:t>
            </a:r>
          </a:p>
        </p:txBody>
      </p:sp>
      <p:sp>
        <p:nvSpPr>
          <p:cNvPr id="28" name="Rectángulo 27"/>
          <p:cNvSpPr/>
          <p:nvPr/>
        </p:nvSpPr>
        <p:spPr>
          <a:xfrm>
            <a:off x="2864837" y="1753133"/>
            <a:ext cx="5506050" cy="4571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Rectángulo 28"/>
          <p:cNvSpPr/>
          <p:nvPr/>
        </p:nvSpPr>
        <p:spPr>
          <a:xfrm>
            <a:off x="2870200" y="3522922"/>
            <a:ext cx="5506050" cy="4571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Google Shape;175;p31"/>
          <p:cNvSpPr txBox="1">
            <a:spLocks/>
          </p:cNvSpPr>
          <p:nvPr/>
        </p:nvSpPr>
        <p:spPr>
          <a:xfrm>
            <a:off x="2892234" y="5378862"/>
            <a:ext cx="366661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Fira Sans Extra Condensed Medium"/>
              <a:buNone/>
              <a:defRPr sz="1400" b="0" i="0" u="none" strike="noStrike" cap="none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Squada One"/>
              <a:buNone/>
              <a:defRPr sz="1800" b="0" i="0" u="none" strike="noStrike" cap="none">
                <a:solidFill>
                  <a:srgbClr val="434343"/>
                </a:solidFill>
                <a:latin typeface="Squada One"/>
                <a:ea typeface="Squada One"/>
                <a:cs typeface="Squada One"/>
                <a:sym typeface="Squad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Squada One"/>
              <a:buNone/>
              <a:defRPr sz="1800" b="0" i="0" u="none" strike="noStrike" cap="none">
                <a:solidFill>
                  <a:srgbClr val="434343"/>
                </a:solidFill>
                <a:latin typeface="Squada One"/>
                <a:ea typeface="Squada One"/>
                <a:cs typeface="Squada One"/>
                <a:sym typeface="Squad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Squada One"/>
              <a:buNone/>
              <a:defRPr sz="1800" b="0" i="0" u="none" strike="noStrike" cap="none">
                <a:solidFill>
                  <a:srgbClr val="434343"/>
                </a:solidFill>
                <a:latin typeface="Squada One"/>
                <a:ea typeface="Squada One"/>
                <a:cs typeface="Squada One"/>
                <a:sym typeface="Squad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Squada One"/>
              <a:buNone/>
              <a:defRPr sz="1800" b="0" i="0" u="none" strike="noStrike" cap="none">
                <a:solidFill>
                  <a:srgbClr val="434343"/>
                </a:solidFill>
                <a:latin typeface="Squada One"/>
                <a:ea typeface="Squada One"/>
                <a:cs typeface="Squada One"/>
                <a:sym typeface="Squad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Squada One"/>
              <a:buNone/>
              <a:defRPr sz="1800" b="0" i="0" u="none" strike="noStrike" cap="none">
                <a:solidFill>
                  <a:srgbClr val="434343"/>
                </a:solidFill>
                <a:latin typeface="Squada One"/>
                <a:ea typeface="Squada One"/>
                <a:cs typeface="Squada One"/>
                <a:sym typeface="Squad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Squada One"/>
              <a:buNone/>
              <a:defRPr sz="1800" b="0" i="0" u="none" strike="noStrike" cap="none">
                <a:solidFill>
                  <a:srgbClr val="434343"/>
                </a:solidFill>
                <a:latin typeface="Squada One"/>
                <a:ea typeface="Squada One"/>
                <a:cs typeface="Squada One"/>
                <a:sym typeface="Squad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Squada One"/>
              <a:buNone/>
              <a:defRPr sz="1800" b="0" i="0" u="none" strike="noStrike" cap="none">
                <a:solidFill>
                  <a:srgbClr val="434343"/>
                </a:solidFill>
                <a:latin typeface="Squada One"/>
                <a:ea typeface="Squada One"/>
                <a:cs typeface="Squada One"/>
                <a:sym typeface="Squad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Squada One"/>
              <a:buNone/>
              <a:defRPr sz="1800" b="0" i="0" u="none" strike="noStrike" cap="none">
                <a:solidFill>
                  <a:srgbClr val="434343"/>
                </a:solidFill>
                <a:latin typeface="Squada One"/>
                <a:ea typeface="Squada One"/>
                <a:cs typeface="Squada One"/>
                <a:sym typeface="Squada One"/>
              </a:defRPr>
            </a:lvl9pPr>
          </a:lstStyle>
          <a:p>
            <a:pPr algn="r">
              <a:defRPr/>
            </a:pPr>
            <a:r>
              <a:rPr lang="en-US" kern="0" dirty="0" err="1">
                <a:latin typeface="Fira Sans Extra Condensed Medium" panose="020B0604020202020204" charset="0"/>
              </a:rPr>
              <a:t>Tareas</a:t>
            </a:r>
            <a:r>
              <a:rPr lang="en-US" kern="0" dirty="0">
                <a:latin typeface="Fira Sans Extra Condensed Medium" panose="020B0604020202020204" charset="0"/>
              </a:rPr>
              <a:t> del </a:t>
            </a:r>
            <a:r>
              <a:rPr lang="en-US" kern="0" dirty="0" err="1">
                <a:latin typeface="Fira Sans Extra Condensed Medium" panose="020B0604020202020204" charset="0"/>
              </a:rPr>
              <a:t>proyecto</a:t>
            </a:r>
            <a:r>
              <a:rPr lang="en-US" kern="0" dirty="0">
                <a:latin typeface="Fira Sans Extra Condensed Medium" panose="020B0604020202020204" charset="0"/>
              </a:rPr>
              <a:t> </a:t>
            </a:r>
            <a:r>
              <a:rPr lang="en-US" kern="0" dirty="0" err="1">
                <a:latin typeface="Fira Sans Extra Condensed Medium" panose="020B0604020202020204" charset="0"/>
              </a:rPr>
              <a:t>pendientes</a:t>
            </a:r>
            <a:r>
              <a:rPr lang="en-US" kern="0" dirty="0">
                <a:latin typeface="Fira Sans Extra Condensed Medium" panose="020B0604020202020204" charset="0"/>
              </a:rPr>
              <a:t> o </a:t>
            </a:r>
            <a:r>
              <a:rPr lang="en-US" kern="0" dirty="0" err="1">
                <a:latin typeface="Fira Sans Extra Condensed Medium" panose="020B0604020202020204" charset="0"/>
              </a:rPr>
              <a:t>en</a:t>
            </a:r>
            <a:r>
              <a:rPr lang="en-US" kern="0" dirty="0">
                <a:latin typeface="Fira Sans Extra Condensed Medium" panose="020B0604020202020204" charset="0"/>
              </a:rPr>
              <a:t> </a:t>
            </a:r>
            <a:r>
              <a:rPr lang="en-US" kern="0" dirty="0" err="1">
                <a:latin typeface="Fira Sans Extra Condensed Medium" panose="020B0604020202020204" charset="0"/>
              </a:rPr>
              <a:t>curso</a:t>
            </a:r>
            <a:endParaRPr lang="fr-FR" kern="0" dirty="0">
              <a:latin typeface="Fira Sans Extra Condensed Medium" panose="020B0604020202020204" charset="0"/>
            </a:endParaRPr>
          </a:p>
        </p:txBody>
      </p:sp>
      <p:sp>
        <p:nvSpPr>
          <p:cNvPr id="31" name="Google Shape;177;p31"/>
          <p:cNvSpPr txBox="1">
            <a:spLocks/>
          </p:cNvSpPr>
          <p:nvPr/>
        </p:nvSpPr>
        <p:spPr>
          <a:xfrm>
            <a:off x="3409536" y="4580529"/>
            <a:ext cx="17538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Font typeface="Fira Sans Extra Condensed Medium"/>
              <a:buNone/>
              <a:defRPr sz="6000" b="0" i="0" u="none" strike="noStrike" cap="none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Font typeface="Fira Sans Extra Condensed Medium"/>
              <a:buNone/>
              <a:defRPr sz="6000" b="0" i="0" u="none" strike="noStrike" cap="none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Font typeface="Fira Sans Extra Condensed Medium"/>
              <a:buNone/>
              <a:defRPr sz="6000" b="0" i="0" u="none" strike="noStrike" cap="none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Font typeface="Fira Sans Extra Condensed Medium"/>
              <a:buNone/>
              <a:defRPr sz="6000" b="0" i="0" u="none" strike="noStrike" cap="none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Font typeface="Fira Sans Extra Condensed Medium"/>
              <a:buNone/>
              <a:defRPr sz="6000" b="0" i="0" u="none" strike="noStrike" cap="none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Font typeface="Fira Sans Extra Condensed Medium"/>
              <a:buNone/>
              <a:defRPr sz="6000" b="0" i="0" u="none" strike="noStrike" cap="none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Font typeface="Fira Sans Extra Condensed Medium"/>
              <a:buNone/>
              <a:defRPr sz="6000" b="0" i="0" u="none" strike="noStrike" cap="none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Font typeface="Fira Sans Extra Condensed Medium"/>
              <a:buNone/>
              <a:defRPr sz="6000" b="0" i="0" u="none" strike="noStrike" cap="none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Font typeface="Fira Sans Extra Condensed Medium"/>
              <a:buNone/>
              <a:defRPr sz="6000" b="0" i="0" u="none" strike="noStrike" cap="none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Font typeface="Fira Sans Extra Condensed Medium"/>
              <a:buNone/>
              <a:tabLst/>
              <a:defRPr/>
            </a:pPr>
            <a:r>
              <a:rPr kumimoji="0" lang="es" sz="6000" b="0" i="0" u="none" strike="noStrike" kern="0" cap="none" spc="0" normalizeH="0" baseline="0" noProof="0" dirty="0">
                <a:ln>
                  <a:noFill/>
                </a:ln>
                <a:solidFill>
                  <a:srgbClr val="178B9B"/>
                </a:solidFill>
                <a:effectLst/>
                <a:uLnTx/>
                <a:uFillTx/>
                <a:latin typeface="Fira Sans Extra Condensed Medium"/>
                <a:sym typeface="Fira Sans Extra Condensed Medium"/>
              </a:rPr>
              <a:t>03</a:t>
            </a:r>
          </a:p>
        </p:txBody>
      </p:sp>
      <p:sp>
        <p:nvSpPr>
          <p:cNvPr id="32" name="Rectángulo 31"/>
          <p:cNvSpPr/>
          <p:nvPr/>
        </p:nvSpPr>
        <p:spPr>
          <a:xfrm>
            <a:off x="2886871" y="5300950"/>
            <a:ext cx="5506050" cy="4571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3"/>
          <p:cNvSpPr/>
          <p:nvPr/>
        </p:nvSpPr>
        <p:spPr>
          <a:xfrm>
            <a:off x="0" y="0"/>
            <a:ext cx="2870200" cy="604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5" name="Google Shape;125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9600" y="365125"/>
            <a:ext cx="1651000" cy="33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3"/>
          <p:cNvPicPr preferRelativeResize="0"/>
          <p:nvPr/>
        </p:nvPicPr>
        <p:blipFill rotWithShape="1">
          <a:blip r:embed="rId4">
            <a:alphaModFix/>
          </a:blip>
          <a:srcRect l="22815" b="1123"/>
          <a:stretch/>
        </p:blipFill>
        <p:spPr>
          <a:xfrm>
            <a:off x="7923636" y="175542"/>
            <a:ext cx="4010776" cy="678593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3"/>
          <p:cNvSpPr txBox="1"/>
          <p:nvPr/>
        </p:nvSpPr>
        <p:spPr>
          <a:xfrm>
            <a:off x="4845310" y="2669461"/>
            <a:ext cx="6351326" cy="14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algn="r">
              <a:buClr>
                <a:srgbClr val="FFFFFF"/>
              </a:buClr>
              <a:buSzPts val="4800"/>
            </a:pPr>
            <a:endParaRPr lang="en-GB" sz="4800" dirty="0">
              <a:solidFill>
                <a:srgbClr val="434343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  <a:p>
            <a:pPr algn="r">
              <a:buClr>
                <a:srgbClr val="FFFFFF"/>
              </a:buClr>
              <a:buSzPts val="4800"/>
            </a:pPr>
            <a:endParaRPr lang="en-GB" sz="4800" dirty="0">
              <a:solidFill>
                <a:srgbClr val="434343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  <a:p>
            <a:pPr algn="r">
              <a:buClr>
                <a:srgbClr val="FFFFFF"/>
              </a:buClr>
              <a:buSzPts val="4800"/>
            </a:pPr>
            <a:r>
              <a:rPr lang="en-GB" sz="4800" dirty="0" err="1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Tareas</a:t>
            </a:r>
            <a:r>
              <a:rPr lang="en-GB" sz="4800" dirty="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 del </a:t>
            </a:r>
            <a:r>
              <a:rPr lang="en-GB" sz="4800" dirty="0" err="1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proyecto</a:t>
            </a:r>
            <a:r>
              <a:rPr lang="en-GB" sz="4800" dirty="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 </a:t>
            </a:r>
            <a:r>
              <a:rPr lang="en-GB" sz="4800" dirty="0" err="1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realizadas</a:t>
            </a:r>
            <a:endParaRPr lang="en-GB" dirty="0"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</a:pPr>
            <a:endParaRPr dirty="0"/>
          </a:p>
        </p:txBody>
      </p:sp>
      <p:sp>
        <p:nvSpPr>
          <p:cNvPr id="128" name="Google Shape;128;p3"/>
          <p:cNvSpPr txBox="1"/>
          <p:nvPr/>
        </p:nvSpPr>
        <p:spPr>
          <a:xfrm>
            <a:off x="9255554" y="4522616"/>
            <a:ext cx="1844100" cy="13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Slab"/>
              <a:buNone/>
            </a:pPr>
            <a:endParaRPr sz="1200" b="0" i="0" u="none" strike="noStrike" cap="none">
              <a:solidFill>
                <a:srgbClr val="434343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129" name="Google Shape;129;p3"/>
          <p:cNvSpPr txBox="1"/>
          <p:nvPr/>
        </p:nvSpPr>
        <p:spPr>
          <a:xfrm>
            <a:off x="3776099" y="1123135"/>
            <a:ext cx="747691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GB" sz="3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01</a:t>
            </a:r>
            <a:endParaRPr/>
          </a:p>
        </p:txBody>
      </p:sp>
      <p:sp>
        <p:nvSpPr>
          <p:cNvPr id="130" name="Google Shape;130;p3"/>
          <p:cNvSpPr/>
          <p:nvPr/>
        </p:nvSpPr>
        <p:spPr>
          <a:xfrm flipH="1">
            <a:off x="4650636" y="1123135"/>
            <a:ext cx="6546000" cy="3016200"/>
          </a:xfrm>
          <a:prstGeom prst="rect">
            <a:avLst/>
          </a:prstGeom>
          <a:noFill/>
          <a:ln w="28575" cap="flat" cmpd="sng">
            <a:solidFill>
              <a:srgbClr val="179B9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" name="Google Shape;293;p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5308600"/>
            <a:ext cx="2870200" cy="77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C96E4633-E1F2-B187-2C08-D2588566FA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3884" y="6115918"/>
            <a:ext cx="11609491" cy="711903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Google Shape;306;p13"/>
          <p:cNvPicPr preferRelativeResize="0"/>
          <p:nvPr/>
        </p:nvPicPr>
        <p:blipFill rotWithShape="1">
          <a:blip r:embed="rId3">
            <a:alphaModFix/>
          </a:blip>
          <a:srcRect l="22815" b="1123"/>
          <a:stretch/>
        </p:blipFill>
        <p:spPr>
          <a:xfrm>
            <a:off x="7923636" y="175542"/>
            <a:ext cx="4010776" cy="6785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93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5308600"/>
            <a:ext cx="2870200" cy="77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85999754-18B2-51AB-EA97-2F1307A181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884" y="6115918"/>
            <a:ext cx="11609491" cy="711903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9F129F13-EDCD-6842-B5B8-DB341889B67E}"/>
              </a:ext>
            </a:extLst>
          </p:cNvPr>
          <p:cNvSpPr/>
          <p:nvPr/>
        </p:nvSpPr>
        <p:spPr>
          <a:xfrm>
            <a:off x="0" y="0"/>
            <a:ext cx="2870200" cy="53086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ts val="2300"/>
              </a:lnSpc>
            </a:pPr>
            <a:r>
              <a:rPr lang="es-ES" sz="1800" b="1" u="sng" dirty="0">
                <a:solidFill>
                  <a:schemeClr val="accent5">
                    <a:lumMod val="75000"/>
                  </a:schemeClr>
                </a:solidFill>
              </a:rPr>
              <a:t>OBJETIVO ESPECÍFICO CIENTÍFICO</a:t>
            </a:r>
            <a:r>
              <a:rPr lang="es-ES" sz="1800" b="1" dirty="0">
                <a:solidFill>
                  <a:schemeClr val="accent5"/>
                </a:solidFill>
              </a:rPr>
              <a:t>: </a:t>
            </a:r>
          </a:p>
          <a:p>
            <a:pPr lvl="0">
              <a:lnSpc>
                <a:spcPts val="2300"/>
              </a:lnSpc>
            </a:pPr>
            <a:endParaRPr lang="es-ES" sz="1600" b="1" dirty="0">
              <a:solidFill>
                <a:srgbClr val="13A6D1"/>
              </a:solidFill>
            </a:endParaRPr>
          </a:p>
          <a:p>
            <a:pPr lvl="0">
              <a:lnSpc>
                <a:spcPts val="2300"/>
              </a:lnSpc>
            </a:pPr>
            <a:r>
              <a:rPr lang="es-ES" sz="1600" b="1" dirty="0">
                <a:solidFill>
                  <a:prstClr val="black"/>
                </a:solidFill>
              </a:rPr>
              <a:t>Actividad 1.2.- </a:t>
            </a:r>
            <a:r>
              <a:rPr lang="es-ES" sz="1600" dirty="0">
                <a:solidFill>
                  <a:prstClr val="black"/>
                </a:solidFill>
              </a:rPr>
              <a:t>Capacidades técnicas y humanas</a:t>
            </a:r>
          </a:p>
          <a:p>
            <a:pPr lvl="0">
              <a:lnSpc>
                <a:spcPts val="2300"/>
              </a:lnSpc>
            </a:pPr>
            <a:endParaRPr lang="es-ES" sz="1600" b="1" u="sng" dirty="0">
              <a:solidFill>
                <a:prstClr val="black"/>
              </a:solidFill>
            </a:endParaRPr>
          </a:p>
          <a:p>
            <a:pPr lvl="0">
              <a:lnSpc>
                <a:spcPts val="2300"/>
              </a:lnSpc>
            </a:pPr>
            <a:r>
              <a:rPr lang="pt-PT" sz="2000" b="1" dirty="0">
                <a:solidFill>
                  <a:prstClr val="black"/>
                </a:solidFill>
              </a:rPr>
              <a:t>Tarea:</a:t>
            </a:r>
            <a:r>
              <a:rPr lang="pt-PT" sz="2000" dirty="0">
                <a:solidFill>
                  <a:prstClr val="black"/>
                </a:solidFill>
              </a:rPr>
              <a:t> Instalación de estaciones meteo-rológicas de segui-miento y software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97B86A24-0FED-DC48-8A86-2274275FAE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" y="365125"/>
            <a:ext cx="1651000" cy="330200"/>
          </a:xfrm>
          <a:prstGeom prst="rect">
            <a:avLst/>
          </a:prstGeom>
        </p:spPr>
      </p:pic>
      <p:sp>
        <p:nvSpPr>
          <p:cNvPr id="9" name="Google Shape;205;p33"/>
          <p:cNvSpPr txBox="1">
            <a:spLocks/>
          </p:cNvSpPr>
          <p:nvPr/>
        </p:nvSpPr>
        <p:spPr>
          <a:xfrm>
            <a:off x="9255554" y="4522616"/>
            <a:ext cx="1844100" cy="13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Slab Regular"/>
              <a:buNone/>
              <a:defRPr sz="1200" b="0" i="0" u="none" strike="noStrike" cap="none">
                <a:solidFill>
                  <a:srgbClr val="434343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Roboto Slab Regular"/>
              <a:buNone/>
              <a:defRPr sz="2800" b="0" i="0" u="none" strike="noStrike" cap="none">
                <a:solidFill>
                  <a:srgbClr val="434343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Roboto Slab Regular"/>
              <a:buNone/>
              <a:defRPr sz="2800" b="0" i="0" u="none" strike="noStrike" cap="none">
                <a:solidFill>
                  <a:srgbClr val="434343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Roboto Slab Regular"/>
              <a:buNone/>
              <a:defRPr sz="2800" b="0" i="0" u="none" strike="noStrike" cap="none">
                <a:solidFill>
                  <a:srgbClr val="434343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Roboto Slab Regular"/>
              <a:buNone/>
              <a:defRPr sz="2800" b="0" i="0" u="none" strike="noStrike" cap="none">
                <a:solidFill>
                  <a:srgbClr val="434343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Roboto Slab Regular"/>
              <a:buNone/>
              <a:defRPr sz="2800" b="0" i="0" u="none" strike="noStrike" cap="none">
                <a:solidFill>
                  <a:srgbClr val="434343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Roboto Slab Regular"/>
              <a:buNone/>
              <a:defRPr sz="2800" b="0" i="0" u="none" strike="noStrike" cap="none">
                <a:solidFill>
                  <a:srgbClr val="434343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Roboto Slab Regular"/>
              <a:buNone/>
              <a:defRPr sz="2800" b="0" i="0" u="none" strike="noStrike" cap="none">
                <a:solidFill>
                  <a:srgbClr val="434343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Roboto Slab Regular"/>
              <a:buNone/>
              <a:defRPr sz="2800" b="0" i="0" u="none" strike="noStrike" cap="none">
                <a:solidFill>
                  <a:srgbClr val="434343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Slab Regular"/>
              <a:buNone/>
              <a:tabLst/>
              <a:defRPr/>
            </a:pPr>
            <a:endParaRPr kumimoji="0" lang="es-ES" sz="1200" b="0" i="0" u="none" strike="noStrike" kern="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Roboto Slab Regular"/>
              <a:ea typeface="Roboto Slab Regular"/>
              <a:sym typeface="Roboto Slab Regular"/>
            </a:endParaRPr>
          </a:p>
        </p:txBody>
      </p:sp>
      <p:sp>
        <p:nvSpPr>
          <p:cNvPr id="10" name="Google Shape;204;p33"/>
          <p:cNvSpPr txBox="1">
            <a:spLocks/>
          </p:cNvSpPr>
          <p:nvPr/>
        </p:nvSpPr>
        <p:spPr>
          <a:xfrm>
            <a:off x="3780556" y="1740299"/>
            <a:ext cx="7477028" cy="4685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Squada One"/>
              <a:buNone/>
              <a:defRPr sz="5200" b="0" i="0" u="none" strike="noStrike" cap="none">
                <a:solidFill>
                  <a:srgbClr val="434343"/>
                </a:solidFill>
                <a:latin typeface="Squada One"/>
                <a:ea typeface="Squada One"/>
                <a:cs typeface="Squada One"/>
                <a:sym typeface="Squad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Squada One"/>
              <a:buNone/>
              <a:defRPr sz="5200" b="0" i="0" u="none" strike="noStrike" cap="none">
                <a:solidFill>
                  <a:srgbClr val="434343"/>
                </a:solidFill>
                <a:latin typeface="Squada One"/>
                <a:ea typeface="Squada One"/>
                <a:cs typeface="Squada One"/>
                <a:sym typeface="Squad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Squada One"/>
              <a:buNone/>
              <a:defRPr sz="5200" b="0" i="0" u="none" strike="noStrike" cap="none">
                <a:solidFill>
                  <a:srgbClr val="434343"/>
                </a:solidFill>
                <a:latin typeface="Squada One"/>
                <a:ea typeface="Squada One"/>
                <a:cs typeface="Squada One"/>
                <a:sym typeface="Squad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Squada One"/>
              <a:buNone/>
              <a:defRPr sz="5200" b="0" i="0" u="none" strike="noStrike" cap="none">
                <a:solidFill>
                  <a:srgbClr val="434343"/>
                </a:solidFill>
                <a:latin typeface="Squada One"/>
                <a:ea typeface="Squada One"/>
                <a:cs typeface="Squada One"/>
                <a:sym typeface="Squad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Squada One"/>
              <a:buNone/>
              <a:defRPr sz="5200" b="0" i="0" u="none" strike="noStrike" cap="none">
                <a:solidFill>
                  <a:srgbClr val="434343"/>
                </a:solidFill>
                <a:latin typeface="Squada One"/>
                <a:ea typeface="Squada One"/>
                <a:cs typeface="Squada One"/>
                <a:sym typeface="Squad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Squada One"/>
              <a:buNone/>
              <a:defRPr sz="5200" b="0" i="0" u="none" strike="noStrike" cap="none">
                <a:solidFill>
                  <a:srgbClr val="434343"/>
                </a:solidFill>
                <a:latin typeface="Squada One"/>
                <a:ea typeface="Squada One"/>
                <a:cs typeface="Squada One"/>
                <a:sym typeface="Squad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Squada One"/>
              <a:buNone/>
              <a:defRPr sz="5200" b="0" i="0" u="none" strike="noStrike" cap="none">
                <a:solidFill>
                  <a:srgbClr val="434343"/>
                </a:solidFill>
                <a:latin typeface="Squada One"/>
                <a:ea typeface="Squada One"/>
                <a:cs typeface="Squada One"/>
                <a:sym typeface="Squad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Squada One"/>
              <a:buNone/>
              <a:defRPr sz="5200" b="0" i="0" u="none" strike="noStrike" cap="none">
                <a:solidFill>
                  <a:srgbClr val="434343"/>
                </a:solidFill>
                <a:latin typeface="Squada One"/>
                <a:ea typeface="Squada One"/>
                <a:cs typeface="Squada One"/>
                <a:sym typeface="Squada One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tabLst/>
              <a:defRPr/>
            </a:pPr>
            <a:r>
              <a:rPr kumimoji="0" lang="fr-FR" sz="2000" b="1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+mn-lt"/>
                <a:sym typeface="Fira Sans Extra Condensed Medium"/>
              </a:rPr>
              <a:t>Instalada e enero de 2022 la estación del Ecomuseo de El Tanque, con los siguientes sensores: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tabLst/>
              <a:defRPr/>
            </a:pPr>
            <a:endParaRPr kumimoji="0" lang="fr-FR" sz="2000" b="1" i="0" u="none" strike="noStrike" kern="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+mn-lt"/>
              <a:sym typeface="Fira Sans Extra Condensed Medium"/>
            </a:endParaRPr>
          </a:p>
          <a:p>
            <a:pPr marL="342900" lvl="0" indent="-342900" algn="just">
              <a:buFont typeface="Arial" panose="020B0604020202020204" pitchFamily="34" charset="0"/>
              <a:buChar char="•"/>
              <a:defRPr/>
            </a:pPr>
            <a:r>
              <a:rPr lang="fr-FR" sz="2000" kern="0" dirty="0">
                <a:solidFill>
                  <a:srgbClr val="434343"/>
                </a:solidFill>
                <a:latin typeface="+mn-lt"/>
              </a:rPr>
              <a:t>-   Temperatura y humedad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  <a:defRPr/>
            </a:pPr>
            <a:r>
              <a:rPr lang="fr-FR" sz="2000" kern="0" dirty="0">
                <a:solidFill>
                  <a:srgbClr val="434343"/>
                </a:solidFill>
                <a:latin typeface="+mn-lt"/>
              </a:rPr>
              <a:t>-   Velocidad y dirección del viento</a:t>
            </a:r>
          </a:p>
          <a:p>
            <a:pPr marL="342900" lvl="0" indent="-342900" algn="just">
              <a:buFontTx/>
              <a:buChar char="-"/>
              <a:defRPr/>
            </a:pPr>
            <a:r>
              <a:rPr lang="fr-FR" sz="2000" kern="0" dirty="0">
                <a:solidFill>
                  <a:srgbClr val="434343"/>
                </a:solidFill>
                <a:latin typeface="+mn-lt"/>
              </a:rPr>
              <a:t>- Temperatura, conductividad, permitividad dieléctrica y contenido en agua del suelo (a 12 cm de profundidad)</a:t>
            </a:r>
          </a:p>
          <a:p>
            <a:pPr marL="342900" lvl="0" indent="-342900" algn="just">
              <a:buFontTx/>
              <a:buChar char="-"/>
              <a:defRPr/>
            </a:pPr>
            <a:r>
              <a:rPr lang="fr-FR" sz="2000" kern="0" dirty="0">
                <a:solidFill>
                  <a:srgbClr val="434343"/>
                </a:solidFill>
                <a:latin typeface="+mn-lt"/>
              </a:rPr>
              <a:t>-   Precipitación (</a:t>
            </a:r>
            <a:r>
              <a:rPr lang="fr-FR" sz="2000" kern="0" dirty="0" err="1">
                <a:solidFill>
                  <a:srgbClr val="434343"/>
                </a:solidFill>
                <a:latin typeface="+mn-lt"/>
              </a:rPr>
              <a:t>pluviómetro</a:t>
            </a:r>
            <a:r>
              <a:rPr lang="fr-FR" sz="2000" kern="0" dirty="0">
                <a:solidFill>
                  <a:srgbClr val="434343"/>
                </a:solidFill>
                <a:latin typeface="+mn-lt"/>
              </a:rPr>
              <a:t>)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  <a:defRPr/>
            </a:pPr>
            <a:r>
              <a:rPr lang="fr-FR" sz="2000" kern="0" dirty="0">
                <a:solidFill>
                  <a:srgbClr val="434343"/>
                </a:solidFill>
                <a:latin typeface="+mn-lt"/>
              </a:rPr>
              <a:t>-   Radiación neta de onda corta (</a:t>
            </a:r>
            <a:r>
              <a:rPr lang="fr-FR" sz="2000" kern="0" dirty="0" err="1">
                <a:solidFill>
                  <a:srgbClr val="434343"/>
                </a:solidFill>
                <a:latin typeface="+mn-lt"/>
              </a:rPr>
              <a:t>albedómetro</a:t>
            </a:r>
            <a:r>
              <a:rPr lang="fr-FR" sz="2000" kern="0" dirty="0">
                <a:solidFill>
                  <a:srgbClr val="434343"/>
                </a:solidFill>
                <a:latin typeface="+mn-lt"/>
              </a:rPr>
              <a:t>)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  <a:defRPr/>
            </a:pPr>
            <a:r>
              <a:rPr lang="fr-FR" sz="2000" kern="0" dirty="0">
                <a:solidFill>
                  <a:srgbClr val="434343"/>
                </a:solidFill>
                <a:latin typeface="+mn-lt"/>
              </a:rPr>
              <a:t>-   Ultravioleta B (UVB) </a:t>
            </a:r>
          </a:p>
          <a:p>
            <a:pPr marL="342900" lvl="0" indent="-342900" algn="just">
              <a:buFontTx/>
              <a:buChar char="-"/>
              <a:defRPr/>
            </a:pPr>
            <a:r>
              <a:rPr lang="fr-FR" sz="2000" kern="0" dirty="0">
                <a:solidFill>
                  <a:srgbClr val="434343"/>
                </a:solidFill>
                <a:latin typeface="+mn-lt"/>
              </a:rPr>
              <a:t>-   Presión atmosférica</a:t>
            </a:r>
          </a:p>
          <a:p>
            <a:pPr lvl="0" algn="just">
              <a:defRPr/>
            </a:pPr>
            <a:endParaRPr lang="fr-FR" sz="2000" kern="0" dirty="0">
              <a:solidFill>
                <a:srgbClr val="434343"/>
              </a:solidFill>
              <a:latin typeface="+mn-lt"/>
            </a:endParaRPr>
          </a:p>
          <a:p>
            <a:pPr lvl="0" algn="just">
              <a:defRPr/>
            </a:pPr>
            <a:r>
              <a:rPr lang="fr-FR" sz="2000" b="1" kern="0" dirty="0">
                <a:solidFill>
                  <a:srgbClr val="434343"/>
                </a:solidFill>
                <a:latin typeface="+mn-lt"/>
              </a:rPr>
              <a:t>Otros dispositivos:</a:t>
            </a:r>
          </a:p>
          <a:p>
            <a:endParaRPr lang="es-ES" sz="2000" kern="0" dirty="0">
              <a:solidFill>
                <a:srgbClr val="434343"/>
              </a:solidFill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000" kern="0" dirty="0">
                <a:solidFill>
                  <a:srgbClr val="434343"/>
                </a:solidFill>
                <a:latin typeface="+mn-lt"/>
              </a:rPr>
              <a:t>-   Sistema de adquisición de datos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000" kern="0" dirty="0">
                <a:solidFill>
                  <a:srgbClr val="434343"/>
                </a:solidFill>
                <a:latin typeface="+mn-lt"/>
              </a:rPr>
              <a:t>-   Sistema de envío de datos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000" kern="0" dirty="0">
                <a:solidFill>
                  <a:srgbClr val="434343"/>
                </a:solidFill>
                <a:latin typeface="+mn-lt"/>
              </a:rPr>
              <a:t>-   S</a:t>
            </a:r>
            <a:r>
              <a:rPr lang="en-US" sz="2000" kern="0" dirty="0" err="1">
                <a:solidFill>
                  <a:srgbClr val="434343"/>
                </a:solidFill>
                <a:latin typeface="+mn-lt"/>
              </a:rPr>
              <a:t>oftware</a:t>
            </a:r>
            <a:r>
              <a:rPr lang="en-US" sz="2000" kern="0" dirty="0">
                <a:solidFill>
                  <a:srgbClr val="434343"/>
                </a:solidFill>
                <a:latin typeface="+mn-lt"/>
              </a:rPr>
              <a:t> para </a:t>
            </a:r>
            <a:r>
              <a:rPr lang="en-US" sz="2000" kern="0" dirty="0" err="1">
                <a:solidFill>
                  <a:srgbClr val="434343"/>
                </a:solidFill>
                <a:latin typeface="+mn-lt"/>
              </a:rPr>
              <a:t>recogida</a:t>
            </a:r>
            <a:r>
              <a:rPr lang="en-US" sz="2000" kern="0" dirty="0">
                <a:solidFill>
                  <a:srgbClr val="434343"/>
                </a:solidFill>
                <a:latin typeface="+mn-lt"/>
              </a:rPr>
              <a:t>, </a:t>
            </a:r>
            <a:r>
              <a:rPr lang="en-US" sz="2000" kern="0" dirty="0" err="1">
                <a:solidFill>
                  <a:srgbClr val="434343"/>
                </a:solidFill>
                <a:latin typeface="+mn-lt"/>
              </a:rPr>
              <a:t>procesado</a:t>
            </a:r>
            <a:r>
              <a:rPr lang="en-US" sz="2000" kern="0" dirty="0">
                <a:solidFill>
                  <a:srgbClr val="434343"/>
                </a:solidFill>
                <a:latin typeface="+mn-lt"/>
              </a:rPr>
              <a:t> y </a:t>
            </a:r>
            <a:r>
              <a:rPr lang="en-US" sz="2000" kern="0" dirty="0" err="1">
                <a:solidFill>
                  <a:srgbClr val="434343"/>
                </a:solidFill>
                <a:latin typeface="+mn-lt"/>
              </a:rPr>
              <a:t>envío</a:t>
            </a:r>
            <a:r>
              <a:rPr lang="en-US" sz="2000" kern="0" dirty="0">
                <a:solidFill>
                  <a:srgbClr val="434343"/>
                </a:solidFill>
                <a:latin typeface="+mn-lt"/>
              </a:rPr>
              <a:t> de </a:t>
            </a:r>
            <a:r>
              <a:rPr lang="en-US" sz="2000" kern="0" dirty="0" err="1">
                <a:solidFill>
                  <a:srgbClr val="434343"/>
                </a:solidFill>
                <a:latin typeface="+mn-lt"/>
              </a:rPr>
              <a:t>datos</a:t>
            </a:r>
            <a:endParaRPr lang="fr-FR" sz="2000" kern="0" dirty="0">
              <a:solidFill>
                <a:srgbClr val="434343"/>
              </a:solidFill>
              <a:latin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tabLst/>
              <a:defRPr/>
            </a:pP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Fira Sans Extra Condensed Medium" panose="020B0604020202020204" charset="0"/>
                <a:sym typeface="Fira Sans Extra Condensed Medium"/>
              </a:rPr>
              <a:t> </a:t>
            </a:r>
            <a:endParaRPr lang="fr-FR" sz="2000" kern="0" baseline="0" dirty="0">
              <a:solidFill>
                <a:srgbClr val="434343"/>
              </a:solidFill>
              <a:latin typeface="Fira Sans Extra Condensed Medium" panose="020B0604020202020204" charset="0"/>
            </a:endParaRPr>
          </a:p>
        </p:txBody>
      </p:sp>
      <p:sp>
        <p:nvSpPr>
          <p:cNvPr id="11" name="Google Shape;203;p33"/>
          <p:cNvSpPr/>
          <p:nvPr/>
        </p:nvSpPr>
        <p:spPr>
          <a:xfrm flipH="1">
            <a:off x="3622626" y="695325"/>
            <a:ext cx="7792888" cy="5489782"/>
          </a:xfrm>
          <a:prstGeom prst="rect">
            <a:avLst/>
          </a:prstGeom>
          <a:noFill/>
          <a:ln w="28575" cap="flat" cmpd="sng">
            <a:solidFill>
              <a:srgbClr val="179B9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28331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Google Shape;306;p13"/>
          <p:cNvPicPr preferRelativeResize="0"/>
          <p:nvPr/>
        </p:nvPicPr>
        <p:blipFill rotWithShape="1">
          <a:blip r:embed="rId3">
            <a:alphaModFix/>
          </a:blip>
          <a:srcRect l="22815" b="1123"/>
          <a:stretch/>
        </p:blipFill>
        <p:spPr>
          <a:xfrm>
            <a:off x="7923636" y="175542"/>
            <a:ext cx="4010776" cy="6785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93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5308600"/>
            <a:ext cx="2870200" cy="77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85999754-18B2-51AB-EA97-2F1307A181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884" y="6115918"/>
            <a:ext cx="11609491" cy="711903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9F129F13-EDCD-6842-B5B8-DB341889B67E}"/>
              </a:ext>
            </a:extLst>
          </p:cNvPr>
          <p:cNvSpPr/>
          <p:nvPr/>
        </p:nvSpPr>
        <p:spPr>
          <a:xfrm>
            <a:off x="-11289" y="0"/>
            <a:ext cx="2870200" cy="53086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ts val="2300"/>
              </a:lnSpc>
            </a:pPr>
            <a:r>
              <a:rPr lang="es-ES" sz="1800" b="1" u="sng" dirty="0">
                <a:solidFill>
                  <a:schemeClr val="accent5">
                    <a:lumMod val="75000"/>
                  </a:schemeClr>
                </a:solidFill>
              </a:rPr>
              <a:t>OBJETIVO ESPECÍFICO CIENTÍFICO</a:t>
            </a:r>
            <a:r>
              <a:rPr lang="es-ES" sz="1800" b="1" dirty="0">
                <a:solidFill>
                  <a:schemeClr val="accent5"/>
                </a:solidFill>
              </a:rPr>
              <a:t>: </a:t>
            </a:r>
          </a:p>
          <a:p>
            <a:pPr lvl="0">
              <a:lnSpc>
                <a:spcPts val="2300"/>
              </a:lnSpc>
            </a:pPr>
            <a:endParaRPr lang="es-ES" sz="1600" b="1" dirty="0">
              <a:solidFill>
                <a:srgbClr val="13A6D1"/>
              </a:solidFill>
            </a:endParaRPr>
          </a:p>
          <a:p>
            <a:pPr lvl="0">
              <a:lnSpc>
                <a:spcPts val="2300"/>
              </a:lnSpc>
            </a:pPr>
            <a:r>
              <a:rPr lang="es-ES" sz="1600" b="1" dirty="0">
                <a:solidFill>
                  <a:prstClr val="black"/>
                </a:solidFill>
              </a:rPr>
              <a:t>Actividad 1.2.- </a:t>
            </a:r>
            <a:r>
              <a:rPr lang="es-ES" sz="1600" dirty="0">
                <a:solidFill>
                  <a:prstClr val="black"/>
                </a:solidFill>
              </a:rPr>
              <a:t>Capacidades técnicas y humanas</a:t>
            </a:r>
          </a:p>
          <a:p>
            <a:pPr lvl="0">
              <a:lnSpc>
                <a:spcPts val="2300"/>
              </a:lnSpc>
            </a:pPr>
            <a:endParaRPr lang="es-ES" sz="1600" b="1" u="sng" dirty="0">
              <a:solidFill>
                <a:prstClr val="black"/>
              </a:solidFill>
            </a:endParaRPr>
          </a:p>
          <a:p>
            <a:pPr lvl="0">
              <a:lnSpc>
                <a:spcPts val="2300"/>
              </a:lnSpc>
            </a:pPr>
            <a:r>
              <a:rPr lang="pt-PT" sz="2000" b="1" dirty="0">
                <a:solidFill>
                  <a:prstClr val="black"/>
                </a:solidFill>
              </a:rPr>
              <a:t>Tarea:</a:t>
            </a:r>
            <a:r>
              <a:rPr lang="pt-PT" sz="2000" dirty="0">
                <a:solidFill>
                  <a:prstClr val="black"/>
                </a:solidFill>
              </a:rPr>
              <a:t> Instalación de estaciones meteo-rológicas de segui-miento y software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97B86A24-0FED-DC48-8A86-2274275FAE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" y="365125"/>
            <a:ext cx="1651000" cy="3302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114096" y="1512944"/>
            <a:ext cx="3258260" cy="2172173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1561" y="969901"/>
            <a:ext cx="3708401" cy="2472267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6" r="8428"/>
          <a:stretch/>
        </p:blipFill>
        <p:spPr>
          <a:xfrm>
            <a:off x="9657139" y="4384958"/>
            <a:ext cx="2172174" cy="1574163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4229" y="3647277"/>
            <a:ext cx="5209150" cy="2311844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22" r="22331"/>
          <a:stretch/>
        </p:blipFill>
        <p:spPr>
          <a:xfrm>
            <a:off x="3274722" y="967214"/>
            <a:ext cx="2349167" cy="2472267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5270946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Google Shape;306;p13"/>
          <p:cNvPicPr preferRelativeResize="0"/>
          <p:nvPr/>
        </p:nvPicPr>
        <p:blipFill rotWithShape="1">
          <a:blip r:embed="rId3">
            <a:alphaModFix/>
          </a:blip>
          <a:srcRect l="22815" b="1123"/>
          <a:stretch/>
        </p:blipFill>
        <p:spPr>
          <a:xfrm>
            <a:off x="7923636" y="175542"/>
            <a:ext cx="4010776" cy="6785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93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5308600"/>
            <a:ext cx="2870200" cy="77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85999754-18B2-51AB-EA97-2F1307A181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884" y="6115918"/>
            <a:ext cx="11609491" cy="711903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9F129F13-EDCD-6842-B5B8-DB341889B67E}"/>
              </a:ext>
            </a:extLst>
          </p:cNvPr>
          <p:cNvSpPr/>
          <p:nvPr/>
        </p:nvSpPr>
        <p:spPr>
          <a:xfrm>
            <a:off x="-11289" y="0"/>
            <a:ext cx="2870200" cy="53086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ts val="2300"/>
              </a:lnSpc>
            </a:pPr>
            <a:r>
              <a:rPr lang="es-ES" sz="1800" b="1" u="sng" dirty="0">
                <a:solidFill>
                  <a:schemeClr val="accent5">
                    <a:lumMod val="75000"/>
                  </a:schemeClr>
                </a:solidFill>
              </a:rPr>
              <a:t>OBJETIVO ESPECÍFICO CIENTÍFICO</a:t>
            </a:r>
            <a:r>
              <a:rPr lang="es-ES" sz="1800" b="1" dirty="0">
                <a:solidFill>
                  <a:schemeClr val="accent5"/>
                </a:solidFill>
              </a:rPr>
              <a:t>: </a:t>
            </a:r>
          </a:p>
          <a:p>
            <a:pPr lvl="0">
              <a:lnSpc>
                <a:spcPts val="2300"/>
              </a:lnSpc>
            </a:pPr>
            <a:endParaRPr lang="es-ES" sz="1600" b="1" dirty="0">
              <a:solidFill>
                <a:srgbClr val="13A6D1"/>
              </a:solidFill>
            </a:endParaRPr>
          </a:p>
          <a:p>
            <a:pPr lvl="0">
              <a:lnSpc>
                <a:spcPts val="2300"/>
              </a:lnSpc>
            </a:pPr>
            <a:r>
              <a:rPr lang="es-ES" sz="1600" b="1" dirty="0">
                <a:solidFill>
                  <a:prstClr val="black"/>
                </a:solidFill>
              </a:rPr>
              <a:t>Actividad 1.2.- </a:t>
            </a:r>
            <a:r>
              <a:rPr lang="es-ES" sz="1600" dirty="0">
                <a:solidFill>
                  <a:prstClr val="black"/>
                </a:solidFill>
              </a:rPr>
              <a:t>Capacidades técnicas y humanas</a:t>
            </a:r>
          </a:p>
          <a:p>
            <a:pPr lvl="0">
              <a:lnSpc>
                <a:spcPts val="2300"/>
              </a:lnSpc>
            </a:pPr>
            <a:endParaRPr lang="es-ES" sz="1600" b="1" u="sng" dirty="0">
              <a:solidFill>
                <a:prstClr val="black"/>
              </a:solidFill>
            </a:endParaRPr>
          </a:p>
          <a:p>
            <a:pPr lvl="0">
              <a:lnSpc>
                <a:spcPts val="2300"/>
              </a:lnSpc>
            </a:pPr>
            <a:r>
              <a:rPr lang="pt-PT" sz="2000" b="1" dirty="0">
                <a:solidFill>
                  <a:prstClr val="black"/>
                </a:solidFill>
              </a:rPr>
              <a:t>Tarea:</a:t>
            </a:r>
            <a:r>
              <a:rPr lang="pt-PT" sz="2000" dirty="0">
                <a:solidFill>
                  <a:prstClr val="black"/>
                </a:solidFill>
              </a:rPr>
              <a:t> Instalación de estaciones meteo-rológicas de segui-miento y software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97B86A24-0FED-DC48-8A86-2274275FAE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" y="365125"/>
            <a:ext cx="1651000" cy="330200"/>
          </a:xfrm>
          <a:prstGeom prst="rect">
            <a:avLst/>
          </a:prstGeom>
        </p:spPr>
      </p:pic>
      <p:pic>
        <p:nvPicPr>
          <p:cNvPr id="15" name="Google Shape;306;p13"/>
          <p:cNvPicPr preferRelativeResize="0"/>
          <p:nvPr/>
        </p:nvPicPr>
        <p:blipFill rotWithShape="1">
          <a:blip r:embed="rId3">
            <a:alphaModFix/>
          </a:blip>
          <a:srcRect l="22815" b="1123"/>
          <a:stretch/>
        </p:blipFill>
        <p:spPr>
          <a:xfrm>
            <a:off x="7923636" y="17496"/>
            <a:ext cx="4010776" cy="678593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204;p33"/>
          <p:cNvSpPr txBox="1">
            <a:spLocks/>
          </p:cNvSpPr>
          <p:nvPr/>
        </p:nvSpPr>
        <p:spPr>
          <a:xfrm>
            <a:off x="3780556" y="1032756"/>
            <a:ext cx="7477028" cy="35586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Squada One"/>
              <a:buNone/>
              <a:defRPr sz="5200" b="0" i="0" u="none" strike="noStrike" cap="none">
                <a:solidFill>
                  <a:srgbClr val="434343"/>
                </a:solidFill>
                <a:latin typeface="Squada One"/>
                <a:ea typeface="Squada One"/>
                <a:cs typeface="Squada One"/>
                <a:sym typeface="Squad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Squada One"/>
              <a:buNone/>
              <a:defRPr sz="5200" b="0" i="0" u="none" strike="noStrike" cap="none">
                <a:solidFill>
                  <a:srgbClr val="434343"/>
                </a:solidFill>
                <a:latin typeface="Squada One"/>
                <a:ea typeface="Squada One"/>
                <a:cs typeface="Squada One"/>
                <a:sym typeface="Squad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Squada One"/>
              <a:buNone/>
              <a:defRPr sz="5200" b="0" i="0" u="none" strike="noStrike" cap="none">
                <a:solidFill>
                  <a:srgbClr val="434343"/>
                </a:solidFill>
                <a:latin typeface="Squada One"/>
                <a:ea typeface="Squada One"/>
                <a:cs typeface="Squada One"/>
                <a:sym typeface="Squad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Squada One"/>
              <a:buNone/>
              <a:defRPr sz="5200" b="0" i="0" u="none" strike="noStrike" cap="none">
                <a:solidFill>
                  <a:srgbClr val="434343"/>
                </a:solidFill>
                <a:latin typeface="Squada One"/>
                <a:ea typeface="Squada One"/>
                <a:cs typeface="Squada One"/>
                <a:sym typeface="Squad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Squada One"/>
              <a:buNone/>
              <a:defRPr sz="5200" b="0" i="0" u="none" strike="noStrike" cap="none">
                <a:solidFill>
                  <a:srgbClr val="434343"/>
                </a:solidFill>
                <a:latin typeface="Squada One"/>
                <a:ea typeface="Squada One"/>
                <a:cs typeface="Squada One"/>
                <a:sym typeface="Squad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Squada One"/>
              <a:buNone/>
              <a:defRPr sz="5200" b="0" i="0" u="none" strike="noStrike" cap="none">
                <a:solidFill>
                  <a:srgbClr val="434343"/>
                </a:solidFill>
                <a:latin typeface="Squada One"/>
                <a:ea typeface="Squada One"/>
                <a:cs typeface="Squada One"/>
                <a:sym typeface="Squad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Squada One"/>
              <a:buNone/>
              <a:defRPr sz="5200" b="0" i="0" u="none" strike="noStrike" cap="none">
                <a:solidFill>
                  <a:srgbClr val="434343"/>
                </a:solidFill>
                <a:latin typeface="Squada One"/>
                <a:ea typeface="Squada One"/>
                <a:cs typeface="Squada One"/>
                <a:sym typeface="Squad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Squada One"/>
              <a:buNone/>
              <a:defRPr sz="5200" b="0" i="0" u="none" strike="noStrike" cap="none">
                <a:solidFill>
                  <a:srgbClr val="434343"/>
                </a:solidFill>
                <a:latin typeface="Squada One"/>
                <a:ea typeface="Squada One"/>
                <a:cs typeface="Squada One"/>
                <a:sym typeface="Squada One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tabLst/>
              <a:defRPr/>
            </a:pPr>
            <a:r>
              <a:rPr kumimoji="0" lang="fr-FR" sz="2000" b="1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+mn-lt"/>
                <a:sym typeface="Fira Sans Extra Condensed Medium"/>
              </a:rPr>
              <a:t>En curso la tramitación del contrato para</a:t>
            </a:r>
            <a:r>
              <a:rPr kumimoji="0" lang="fr-FR" sz="2000" b="1" i="0" u="none" strike="noStrike" kern="0" cap="none" spc="0" normalizeH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+mn-lt"/>
                <a:sym typeface="Fira Sans Extra Condensed Medium"/>
              </a:rPr>
              <a:t> instalación de las 3 estaciones restantes: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tabLst/>
              <a:defRPr/>
            </a:pPr>
            <a:endParaRPr kumimoji="0" lang="fr-FR" sz="2000" b="1" i="0" u="none" strike="noStrike" kern="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+mn-lt"/>
              <a:sym typeface="Fira Sans Extra Condensed Medium"/>
            </a:endParaRPr>
          </a:p>
          <a:p>
            <a:pPr lvl="0" algn="just">
              <a:defRPr/>
            </a:pPr>
            <a:r>
              <a:rPr lang="fr-FR" sz="2000" kern="0" dirty="0">
                <a:solidFill>
                  <a:srgbClr val="434343"/>
                </a:solidFill>
                <a:latin typeface="+mn-lt"/>
              </a:rPr>
              <a:t>La subida de casi un 30% en el precio de los sensores ha retrasado la contratación impidiendo realizar el software con ppto. de Mac-Clima, si bien, dado que éste es un elemento de valor para distintos socios, se mantiene como objetivo a financiar con fondos propios del Cabildo.</a:t>
            </a:r>
          </a:p>
          <a:p>
            <a:pPr marL="342900" lvl="0" indent="-342900" algn="just">
              <a:buFontTx/>
              <a:buChar char="-"/>
              <a:defRPr/>
            </a:pPr>
            <a:endParaRPr lang="fr-FR" sz="2000" kern="0" dirty="0">
              <a:solidFill>
                <a:srgbClr val="434343"/>
              </a:solidFill>
              <a:latin typeface="+mn-lt"/>
            </a:endParaRPr>
          </a:p>
          <a:p>
            <a:pPr lvl="0" algn="just">
              <a:defRPr/>
            </a:pPr>
            <a:endParaRPr lang="fr-FR" sz="2000" kern="0" dirty="0">
              <a:solidFill>
                <a:srgbClr val="434343"/>
              </a:solidFill>
              <a:latin typeface="+mn-lt"/>
            </a:endParaRPr>
          </a:p>
          <a:p>
            <a:endParaRPr lang="es-ES" sz="2000" kern="0" dirty="0">
              <a:solidFill>
                <a:srgbClr val="434343"/>
              </a:solidFill>
              <a:latin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tabLst/>
              <a:defRPr/>
            </a:pP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Fira Sans Extra Condensed Medium" panose="020B0604020202020204" charset="0"/>
                <a:sym typeface="Fira Sans Extra Condensed Medium"/>
              </a:rPr>
              <a:t> </a:t>
            </a:r>
            <a:endParaRPr lang="fr-FR" sz="2000" kern="0" baseline="0" dirty="0">
              <a:solidFill>
                <a:srgbClr val="434343"/>
              </a:solidFill>
              <a:latin typeface="Fira Sans Extra Condensed Medium" panose="020B0604020202020204" charset="0"/>
            </a:endParaRPr>
          </a:p>
        </p:txBody>
      </p:sp>
      <p:sp>
        <p:nvSpPr>
          <p:cNvPr id="18" name="Google Shape;203;p33"/>
          <p:cNvSpPr/>
          <p:nvPr/>
        </p:nvSpPr>
        <p:spPr>
          <a:xfrm flipH="1">
            <a:off x="3622626" y="695325"/>
            <a:ext cx="7792888" cy="5489782"/>
          </a:xfrm>
          <a:prstGeom prst="rect">
            <a:avLst/>
          </a:prstGeom>
          <a:noFill/>
          <a:ln w="28575" cap="flat" cmpd="sng">
            <a:solidFill>
              <a:srgbClr val="179B9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5" name="Imagen 24">
            <a:extLst>
              <a:ext uri="{FF2B5EF4-FFF2-40B4-BE49-F238E27FC236}">
                <a16:creationId xmlns:a16="http://schemas.microsoft.com/office/drawing/2014/main" id="{733A223F-4205-AB42-9DC7-3751238C34A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2815" b="1123"/>
          <a:stretch/>
        </p:blipFill>
        <p:spPr>
          <a:xfrm>
            <a:off x="7923636" y="175542"/>
            <a:ext cx="4010776" cy="678593"/>
          </a:xfrm>
          <a:prstGeom prst="rect">
            <a:avLst/>
          </a:prstGeom>
        </p:spPr>
      </p:pic>
      <p:grpSp>
        <p:nvGrpSpPr>
          <p:cNvPr id="26" name="20 Grupo"/>
          <p:cNvGrpSpPr/>
          <p:nvPr/>
        </p:nvGrpSpPr>
        <p:grpSpPr>
          <a:xfrm>
            <a:off x="7326317" y="2755454"/>
            <a:ext cx="4010232" cy="3462271"/>
            <a:chOff x="4180840" y="1051560"/>
            <a:chExt cx="5712460" cy="4417267"/>
          </a:xfrm>
        </p:grpSpPr>
        <p:pic>
          <p:nvPicPr>
            <p:cNvPr id="27" name="21 Imagen" descr="Municipios isla.jpg"/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5271" t="25778" r="23599" b="9812"/>
            <a:stretch>
              <a:fillRect/>
            </a:stretch>
          </p:blipFill>
          <p:spPr>
            <a:xfrm>
              <a:off x="4180840" y="1051560"/>
              <a:ext cx="5712460" cy="4417267"/>
            </a:xfrm>
            <a:prstGeom prst="rect">
              <a:avLst/>
            </a:prstGeom>
          </p:spPr>
        </p:pic>
        <p:grpSp>
          <p:nvGrpSpPr>
            <p:cNvPr id="28" name="22 Grupo"/>
            <p:cNvGrpSpPr/>
            <p:nvPr/>
          </p:nvGrpSpPr>
          <p:grpSpPr>
            <a:xfrm>
              <a:off x="5223511" y="3169443"/>
              <a:ext cx="1598374" cy="616500"/>
              <a:chOff x="5223511" y="3169443"/>
              <a:chExt cx="1598374" cy="616500"/>
            </a:xfrm>
          </p:grpSpPr>
          <p:sp>
            <p:nvSpPr>
              <p:cNvPr id="29" name="24 Elipse"/>
              <p:cNvSpPr/>
              <p:nvPr/>
            </p:nvSpPr>
            <p:spPr>
              <a:xfrm>
                <a:off x="6749885" y="3713943"/>
                <a:ext cx="72000" cy="72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0" name="26 Elipse"/>
              <p:cNvSpPr/>
              <p:nvPr/>
            </p:nvSpPr>
            <p:spPr>
              <a:xfrm>
                <a:off x="5223511" y="3169443"/>
                <a:ext cx="72000" cy="72000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</p:grpSp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3061" y="4580142"/>
            <a:ext cx="60180" cy="75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1150" y="5306088"/>
            <a:ext cx="60180" cy="81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ángulo 8"/>
          <p:cNvSpPr/>
          <p:nvPr/>
        </p:nvSpPr>
        <p:spPr>
          <a:xfrm>
            <a:off x="4233744" y="4891228"/>
            <a:ext cx="32815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fr-FR" b="1" dirty="0">
                <a:solidFill>
                  <a:srgbClr val="434343"/>
                </a:solidFill>
                <a:latin typeface="Arial Narrow" panose="020B0606020202030204" pitchFamily="34" charset="0"/>
              </a:rPr>
              <a:t>Ubicación de las estaciones (en verde la ya instalada del Ecomuseo de El Tanque)</a:t>
            </a:r>
          </a:p>
        </p:txBody>
      </p:sp>
    </p:spTree>
    <p:extLst>
      <p:ext uri="{BB962C8B-B14F-4D97-AF65-F5344CB8AC3E}">
        <p14:creationId xmlns:p14="http://schemas.microsoft.com/office/powerpoint/2010/main" val="5420325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3"/>
          <p:cNvSpPr/>
          <p:nvPr/>
        </p:nvSpPr>
        <p:spPr>
          <a:xfrm>
            <a:off x="0" y="0"/>
            <a:ext cx="2870200" cy="604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lnSpc>
                <a:spcPts val="2300"/>
              </a:lnSpc>
            </a:pPr>
            <a:r>
              <a:rPr lang="es-ES" sz="1800" b="1" u="sng" dirty="0">
                <a:solidFill>
                  <a:schemeClr val="accent5">
                    <a:lumMod val="75000"/>
                  </a:schemeClr>
                </a:solidFill>
              </a:rPr>
              <a:t>OBJETIVO ESPECÍFICO CIENTÍFICO</a:t>
            </a:r>
            <a:r>
              <a:rPr lang="es-ES" sz="1800" b="1" dirty="0">
                <a:solidFill>
                  <a:schemeClr val="accent5"/>
                </a:solidFill>
              </a:rPr>
              <a:t>: </a:t>
            </a:r>
          </a:p>
          <a:p>
            <a:pPr lvl="0">
              <a:lnSpc>
                <a:spcPts val="2300"/>
              </a:lnSpc>
            </a:pPr>
            <a:endParaRPr lang="es-ES" sz="1800" b="1" dirty="0">
              <a:solidFill>
                <a:srgbClr val="13A6D1"/>
              </a:solidFill>
            </a:endParaRPr>
          </a:p>
          <a:p>
            <a:pPr lvl="0">
              <a:lnSpc>
                <a:spcPts val="2300"/>
              </a:lnSpc>
            </a:pPr>
            <a:r>
              <a:rPr lang="es-ES" sz="1800" b="1" dirty="0">
                <a:solidFill>
                  <a:prstClr val="black"/>
                </a:solidFill>
              </a:rPr>
              <a:t>Actividad 1.2.- </a:t>
            </a:r>
            <a:r>
              <a:rPr lang="es-ES" sz="1800" dirty="0">
                <a:solidFill>
                  <a:prstClr val="black"/>
                </a:solidFill>
              </a:rPr>
              <a:t>Capacidades técnicas y humanas</a:t>
            </a:r>
          </a:p>
          <a:p>
            <a:pPr lvl="0">
              <a:lnSpc>
                <a:spcPts val="2300"/>
              </a:lnSpc>
            </a:pPr>
            <a:endParaRPr lang="es-ES" sz="1800" b="1" u="sng" dirty="0">
              <a:solidFill>
                <a:prstClr val="black"/>
              </a:solidFill>
            </a:endParaRPr>
          </a:p>
          <a:p>
            <a:pPr lvl="0">
              <a:lnSpc>
                <a:spcPts val="2300"/>
              </a:lnSpc>
            </a:pPr>
            <a:r>
              <a:rPr lang="pt-PT" sz="2000" b="1" dirty="0">
                <a:solidFill>
                  <a:prstClr val="black"/>
                </a:solidFill>
              </a:rPr>
              <a:t>Tarea:</a:t>
            </a:r>
            <a:r>
              <a:rPr lang="pt-PT" sz="2000" dirty="0">
                <a:solidFill>
                  <a:prstClr val="black"/>
                </a:solidFill>
              </a:rPr>
              <a:t> Curso de inventarios de emisiones</a:t>
            </a:r>
            <a:endParaRPr lang="es-ES" sz="2000" dirty="0"/>
          </a:p>
        </p:txBody>
      </p:sp>
      <p:pic>
        <p:nvPicPr>
          <p:cNvPr id="125" name="Google Shape;125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9600" y="365125"/>
            <a:ext cx="1651000" cy="33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3"/>
          <p:cNvPicPr preferRelativeResize="0"/>
          <p:nvPr/>
        </p:nvPicPr>
        <p:blipFill rotWithShape="1">
          <a:blip r:embed="rId4">
            <a:alphaModFix/>
          </a:blip>
          <a:srcRect l="22815" b="1123"/>
          <a:stretch/>
        </p:blipFill>
        <p:spPr>
          <a:xfrm>
            <a:off x="7923636" y="175542"/>
            <a:ext cx="4010776" cy="678593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3"/>
          <p:cNvSpPr txBox="1"/>
          <p:nvPr/>
        </p:nvSpPr>
        <p:spPr>
          <a:xfrm>
            <a:off x="9255554" y="4522616"/>
            <a:ext cx="1844100" cy="13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Slab"/>
              <a:buNone/>
            </a:pPr>
            <a:endParaRPr sz="1200" b="0" i="0" u="none" strike="noStrike" cap="none">
              <a:solidFill>
                <a:srgbClr val="434343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pic>
        <p:nvPicPr>
          <p:cNvPr id="24" name="Google Shape;293;p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5308600"/>
            <a:ext cx="2870200" cy="77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C96E4633-E1F2-B187-2C08-D2588566FA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3884" y="6115918"/>
            <a:ext cx="11609491" cy="711903"/>
          </a:xfrm>
          <a:prstGeom prst="rect">
            <a:avLst/>
          </a:prstGeom>
        </p:spPr>
      </p:pic>
      <p:sp>
        <p:nvSpPr>
          <p:cNvPr id="11" name="Google Shape;205;p33"/>
          <p:cNvSpPr txBox="1">
            <a:spLocks/>
          </p:cNvSpPr>
          <p:nvPr/>
        </p:nvSpPr>
        <p:spPr>
          <a:xfrm>
            <a:off x="9255554" y="4522616"/>
            <a:ext cx="1844100" cy="13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Slab Regular"/>
              <a:buNone/>
              <a:defRPr sz="1200" b="0" i="0" u="none" strike="noStrike" cap="none">
                <a:solidFill>
                  <a:srgbClr val="434343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Roboto Slab Regular"/>
              <a:buNone/>
              <a:defRPr sz="2800" b="0" i="0" u="none" strike="noStrike" cap="none">
                <a:solidFill>
                  <a:srgbClr val="434343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Roboto Slab Regular"/>
              <a:buNone/>
              <a:defRPr sz="2800" b="0" i="0" u="none" strike="noStrike" cap="none">
                <a:solidFill>
                  <a:srgbClr val="434343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Roboto Slab Regular"/>
              <a:buNone/>
              <a:defRPr sz="2800" b="0" i="0" u="none" strike="noStrike" cap="none">
                <a:solidFill>
                  <a:srgbClr val="434343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Roboto Slab Regular"/>
              <a:buNone/>
              <a:defRPr sz="2800" b="0" i="0" u="none" strike="noStrike" cap="none">
                <a:solidFill>
                  <a:srgbClr val="434343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Roboto Slab Regular"/>
              <a:buNone/>
              <a:defRPr sz="2800" b="0" i="0" u="none" strike="noStrike" cap="none">
                <a:solidFill>
                  <a:srgbClr val="434343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Roboto Slab Regular"/>
              <a:buNone/>
              <a:defRPr sz="2800" b="0" i="0" u="none" strike="noStrike" cap="none">
                <a:solidFill>
                  <a:srgbClr val="434343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Roboto Slab Regular"/>
              <a:buNone/>
              <a:defRPr sz="2800" b="0" i="0" u="none" strike="noStrike" cap="none">
                <a:solidFill>
                  <a:srgbClr val="434343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Roboto Slab Regular"/>
              <a:buNone/>
              <a:defRPr sz="2800" b="0" i="0" u="none" strike="noStrike" cap="none">
                <a:solidFill>
                  <a:srgbClr val="434343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Slab Regular"/>
              <a:buNone/>
              <a:tabLst/>
              <a:defRPr/>
            </a:pPr>
            <a:endParaRPr kumimoji="0" lang="es-ES" sz="1200" b="0" i="0" u="none" strike="noStrike" kern="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Roboto Slab Regular"/>
              <a:ea typeface="Roboto Slab Regular"/>
              <a:sym typeface="Roboto Slab Regular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3789" y="854135"/>
            <a:ext cx="5991731" cy="1497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Google Shape;203;p33"/>
          <p:cNvSpPr/>
          <p:nvPr/>
        </p:nvSpPr>
        <p:spPr>
          <a:xfrm flipH="1">
            <a:off x="3756978" y="3218077"/>
            <a:ext cx="7792888" cy="1756677"/>
          </a:xfrm>
          <a:prstGeom prst="rect">
            <a:avLst/>
          </a:prstGeom>
          <a:noFill/>
          <a:ln w="28575" cap="flat" cmpd="sng">
            <a:solidFill>
              <a:srgbClr val="179B9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204;p33"/>
          <p:cNvSpPr txBox="1">
            <a:spLocks/>
          </p:cNvSpPr>
          <p:nvPr/>
        </p:nvSpPr>
        <p:spPr>
          <a:xfrm>
            <a:off x="3914908" y="3373704"/>
            <a:ext cx="7477028" cy="1601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Squada One"/>
              <a:buNone/>
              <a:defRPr sz="5200" b="0" i="0" u="none" strike="noStrike" cap="none">
                <a:solidFill>
                  <a:srgbClr val="434343"/>
                </a:solidFill>
                <a:latin typeface="Squada One"/>
                <a:ea typeface="Squada One"/>
                <a:cs typeface="Squada One"/>
                <a:sym typeface="Squad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Squada One"/>
              <a:buNone/>
              <a:defRPr sz="5200" b="0" i="0" u="none" strike="noStrike" cap="none">
                <a:solidFill>
                  <a:srgbClr val="434343"/>
                </a:solidFill>
                <a:latin typeface="Squada One"/>
                <a:ea typeface="Squada One"/>
                <a:cs typeface="Squada One"/>
                <a:sym typeface="Squad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Squada One"/>
              <a:buNone/>
              <a:defRPr sz="5200" b="0" i="0" u="none" strike="noStrike" cap="none">
                <a:solidFill>
                  <a:srgbClr val="434343"/>
                </a:solidFill>
                <a:latin typeface="Squada One"/>
                <a:ea typeface="Squada One"/>
                <a:cs typeface="Squada One"/>
                <a:sym typeface="Squad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Squada One"/>
              <a:buNone/>
              <a:defRPr sz="5200" b="0" i="0" u="none" strike="noStrike" cap="none">
                <a:solidFill>
                  <a:srgbClr val="434343"/>
                </a:solidFill>
                <a:latin typeface="Squada One"/>
                <a:ea typeface="Squada One"/>
                <a:cs typeface="Squada One"/>
                <a:sym typeface="Squad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Squada One"/>
              <a:buNone/>
              <a:defRPr sz="5200" b="0" i="0" u="none" strike="noStrike" cap="none">
                <a:solidFill>
                  <a:srgbClr val="434343"/>
                </a:solidFill>
                <a:latin typeface="Squada One"/>
                <a:ea typeface="Squada One"/>
                <a:cs typeface="Squada One"/>
                <a:sym typeface="Squad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Squada One"/>
              <a:buNone/>
              <a:defRPr sz="5200" b="0" i="0" u="none" strike="noStrike" cap="none">
                <a:solidFill>
                  <a:srgbClr val="434343"/>
                </a:solidFill>
                <a:latin typeface="Squada One"/>
                <a:ea typeface="Squada One"/>
                <a:cs typeface="Squada One"/>
                <a:sym typeface="Squad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Squada One"/>
              <a:buNone/>
              <a:defRPr sz="5200" b="0" i="0" u="none" strike="noStrike" cap="none">
                <a:solidFill>
                  <a:srgbClr val="434343"/>
                </a:solidFill>
                <a:latin typeface="Squada One"/>
                <a:ea typeface="Squada One"/>
                <a:cs typeface="Squada One"/>
                <a:sym typeface="Squad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Squada One"/>
              <a:buNone/>
              <a:defRPr sz="5200" b="0" i="0" u="none" strike="noStrike" cap="none">
                <a:solidFill>
                  <a:srgbClr val="434343"/>
                </a:solidFill>
                <a:latin typeface="Squada One"/>
                <a:ea typeface="Squada One"/>
                <a:cs typeface="Squada One"/>
                <a:sym typeface="Squada One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tabLst/>
              <a:defRPr/>
            </a:pPr>
            <a:r>
              <a:rPr lang="fr-FR" sz="2000" kern="0" baseline="0" dirty="0">
                <a:solidFill>
                  <a:srgbClr val="434343"/>
                </a:solidFill>
                <a:latin typeface="Fira Sans Extra Condensed Medium" panose="020B0604020202020204" charset="0"/>
              </a:rPr>
              <a:t>PARTE</a:t>
            </a:r>
            <a:r>
              <a:rPr lang="fr-FR" sz="2000" kern="0" dirty="0">
                <a:solidFill>
                  <a:srgbClr val="434343"/>
                </a:solidFill>
                <a:latin typeface="Fira Sans Extra Condensed Medium" panose="020B0604020202020204" charset="0"/>
              </a:rPr>
              <a:t> 1. Introducción e instalación del software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tabLst/>
              <a:defRPr/>
            </a:pPr>
            <a:r>
              <a:rPr lang="fr-FR" sz="2000" kern="0" baseline="0" dirty="0">
                <a:solidFill>
                  <a:srgbClr val="434343"/>
                </a:solidFill>
                <a:latin typeface="Fira Sans Extra Condensed Medium" panose="020B0604020202020204" charset="0"/>
              </a:rPr>
              <a:t>PARTE</a:t>
            </a:r>
            <a:r>
              <a:rPr lang="fr-FR" sz="2000" kern="0" dirty="0">
                <a:solidFill>
                  <a:srgbClr val="434343"/>
                </a:solidFill>
                <a:latin typeface="Fira Sans Extra Condensed Medium" panose="020B0604020202020204" charset="0"/>
              </a:rPr>
              <a:t> 2. Energía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tabLst/>
              <a:defRPr/>
            </a:pPr>
            <a:r>
              <a:rPr lang="fr-FR" sz="2000" kern="0" baseline="0" dirty="0">
                <a:solidFill>
                  <a:srgbClr val="434343"/>
                </a:solidFill>
                <a:latin typeface="Fira Sans Extra Condensed Medium" panose="020B0604020202020204" charset="0"/>
              </a:rPr>
              <a:t>PARTE</a:t>
            </a:r>
            <a:r>
              <a:rPr lang="fr-FR" sz="2000" kern="0" dirty="0">
                <a:solidFill>
                  <a:srgbClr val="434343"/>
                </a:solidFill>
                <a:latin typeface="Fira Sans Extra Condensed Medium" panose="020B0604020202020204" charset="0"/>
              </a:rPr>
              <a:t> 3. Procesos industriales y uso de productos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tabLst/>
              <a:defRPr/>
            </a:pPr>
            <a:r>
              <a:rPr lang="fr-FR" sz="2000" kern="0" baseline="0" dirty="0">
                <a:solidFill>
                  <a:srgbClr val="434343"/>
                </a:solidFill>
                <a:latin typeface="Fira Sans Extra Condensed Medium" panose="020B0604020202020204" charset="0"/>
              </a:rPr>
              <a:t>PARTE 4. Agricultura, gestión forestal y usos de la</a:t>
            </a:r>
            <a:r>
              <a:rPr lang="fr-FR" sz="2000" kern="0" dirty="0">
                <a:solidFill>
                  <a:srgbClr val="434343"/>
                </a:solidFill>
                <a:latin typeface="Fira Sans Extra Condensed Medium" panose="020B0604020202020204" charset="0"/>
              </a:rPr>
              <a:t> tierra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tabLst/>
              <a:defRPr/>
            </a:pPr>
            <a:r>
              <a:rPr lang="fr-FR" sz="2000" kern="0" baseline="0">
                <a:solidFill>
                  <a:srgbClr val="434343"/>
                </a:solidFill>
                <a:latin typeface="Fira Sans Extra Condensed Medium" panose="020B0604020202020204" charset="0"/>
              </a:rPr>
              <a:t>PARTE</a:t>
            </a:r>
            <a:r>
              <a:rPr lang="fr-FR" sz="2000" kern="0">
                <a:solidFill>
                  <a:srgbClr val="434343"/>
                </a:solidFill>
                <a:latin typeface="Fira Sans Extra Condensed Medium" panose="020B0604020202020204" charset="0"/>
              </a:rPr>
              <a:t> </a:t>
            </a:r>
            <a:r>
              <a:rPr lang="fr-FR" sz="2000" kern="0" dirty="0">
                <a:solidFill>
                  <a:srgbClr val="434343"/>
                </a:solidFill>
                <a:latin typeface="Fira Sans Extra Condensed Medium" panose="020B0604020202020204" charset="0"/>
              </a:rPr>
              <a:t>5. Residuos</a:t>
            </a:r>
            <a:endParaRPr lang="fr-FR" sz="2000" kern="0" baseline="0" dirty="0">
              <a:solidFill>
                <a:srgbClr val="434343"/>
              </a:solidFill>
              <a:latin typeface="Fira Sans Extra Condensed Medium" panose="020B0604020202020204" charset="0"/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3914908" y="5015611"/>
            <a:ext cx="73626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dirty="0">
                <a:latin typeface="Fira Sans Extra Condensed Medium" panose="020B0604020202020204" charset="0"/>
              </a:rPr>
              <a:t>(El curso se celebró on-line en diciembre de 2021 e  incluyó partes teórica y práctica) </a:t>
            </a:r>
          </a:p>
        </p:txBody>
      </p:sp>
    </p:spTree>
    <p:extLst>
      <p:ext uri="{BB962C8B-B14F-4D97-AF65-F5344CB8AC3E}">
        <p14:creationId xmlns:p14="http://schemas.microsoft.com/office/powerpoint/2010/main" val="7620861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3"/>
          <p:cNvSpPr/>
          <p:nvPr/>
        </p:nvSpPr>
        <p:spPr>
          <a:xfrm>
            <a:off x="0" y="0"/>
            <a:ext cx="2870200" cy="604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lnSpc>
                <a:spcPts val="2300"/>
              </a:lnSpc>
            </a:pPr>
            <a:r>
              <a:rPr lang="es-ES" sz="1800" b="1" u="sng" dirty="0">
                <a:solidFill>
                  <a:schemeClr val="accent5">
                    <a:lumMod val="75000"/>
                  </a:schemeClr>
                </a:solidFill>
              </a:rPr>
              <a:t>OBJETIVO ESPECÍFICO CIENTÍFICO</a:t>
            </a:r>
            <a:r>
              <a:rPr lang="es-ES" sz="1800" b="1" dirty="0">
                <a:solidFill>
                  <a:schemeClr val="accent5"/>
                </a:solidFill>
              </a:rPr>
              <a:t>: </a:t>
            </a:r>
          </a:p>
          <a:p>
            <a:pPr lvl="0">
              <a:lnSpc>
                <a:spcPts val="2300"/>
              </a:lnSpc>
            </a:pPr>
            <a:endParaRPr lang="es-ES" sz="1800" b="1" dirty="0">
              <a:solidFill>
                <a:srgbClr val="13A6D1"/>
              </a:solidFill>
            </a:endParaRPr>
          </a:p>
          <a:p>
            <a:pPr lvl="0">
              <a:lnSpc>
                <a:spcPts val="2300"/>
              </a:lnSpc>
            </a:pPr>
            <a:r>
              <a:rPr lang="es-ES" sz="1800" b="1" dirty="0">
                <a:solidFill>
                  <a:prstClr val="black"/>
                </a:solidFill>
              </a:rPr>
              <a:t>Actividad 1.2.- </a:t>
            </a:r>
            <a:r>
              <a:rPr lang="es-ES" sz="1800" dirty="0">
                <a:solidFill>
                  <a:prstClr val="black"/>
                </a:solidFill>
              </a:rPr>
              <a:t>Capacidades técnicas y humanas</a:t>
            </a:r>
          </a:p>
          <a:p>
            <a:pPr lvl="0">
              <a:lnSpc>
                <a:spcPts val="2300"/>
              </a:lnSpc>
            </a:pPr>
            <a:endParaRPr lang="es-ES" sz="1800" b="1" u="sng" dirty="0">
              <a:solidFill>
                <a:prstClr val="black"/>
              </a:solidFill>
            </a:endParaRPr>
          </a:p>
          <a:p>
            <a:pPr lvl="0">
              <a:lnSpc>
                <a:spcPts val="2300"/>
              </a:lnSpc>
            </a:pPr>
            <a:r>
              <a:rPr lang="pt-PT" sz="2000" b="1" dirty="0">
                <a:solidFill>
                  <a:prstClr val="black"/>
                </a:solidFill>
              </a:rPr>
              <a:t>Tarea:</a:t>
            </a:r>
            <a:r>
              <a:rPr lang="pt-PT" sz="2000" dirty="0">
                <a:solidFill>
                  <a:prstClr val="black"/>
                </a:solidFill>
              </a:rPr>
              <a:t> Curso de inventarios de emisiones</a:t>
            </a:r>
            <a:endParaRPr lang="es-ES" sz="2000" dirty="0"/>
          </a:p>
        </p:txBody>
      </p:sp>
      <p:pic>
        <p:nvPicPr>
          <p:cNvPr id="125" name="Google Shape;125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9600" y="365125"/>
            <a:ext cx="1651000" cy="33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3"/>
          <p:cNvPicPr preferRelativeResize="0"/>
          <p:nvPr/>
        </p:nvPicPr>
        <p:blipFill rotWithShape="1">
          <a:blip r:embed="rId4">
            <a:alphaModFix/>
          </a:blip>
          <a:srcRect l="22815" b="1123"/>
          <a:stretch/>
        </p:blipFill>
        <p:spPr>
          <a:xfrm>
            <a:off x="7923636" y="175542"/>
            <a:ext cx="4010776" cy="6785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93;p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5308600"/>
            <a:ext cx="2870200" cy="77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C96E4633-E1F2-B187-2C08-D2588566FA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3884" y="6115918"/>
            <a:ext cx="11609491" cy="711903"/>
          </a:xfrm>
          <a:prstGeom prst="rect">
            <a:avLst/>
          </a:prstGeom>
        </p:spPr>
      </p:pic>
      <p:sp>
        <p:nvSpPr>
          <p:cNvPr id="20" name="Google Shape;204;p33"/>
          <p:cNvSpPr txBox="1">
            <a:spLocks/>
          </p:cNvSpPr>
          <p:nvPr/>
        </p:nvSpPr>
        <p:spPr>
          <a:xfrm>
            <a:off x="4752237" y="2576540"/>
            <a:ext cx="6351326" cy="14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Squada One"/>
              <a:buNone/>
              <a:defRPr sz="5200" b="0" i="0" u="none" strike="noStrike" cap="none">
                <a:solidFill>
                  <a:srgbClr val="434343"/>
                </a:solidFill>
                <a:latin typeface="Squada One"/>
                <a:ea typeface="Squada One"/>
                <a:cs typeface="Squada One"/>
                <a:sym typeface="Squad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Squada One"/>
              <a:buNone/>
              <a:defRPr sz="5200" b="0" i="0" u="none" strike="noStrike" cap="none">
                <a:solidFill>
                  <a:srgbClr val="434343"/>
                </a:solidFill>
                <a:latin typeface="Squada One"/>
                <a:ea typeface="Squada One"/>
                <a:cs typeface="Squada One"/>
                <a:sym typeface="Squad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Squada One"/>
              <a:buNone/>
              <a:defRPr sz="5200" b="0" i="0" u="none" strike="noStrike" cap="none">
                <a:solidFill>
                  <a:srgbClr val="434343"/>
                </a:solidFill>
                <a:latin typeface="Squada One"/>
                <a:ea typeface="Squada One"/>
                <a:cs typeface="Squada One"/>
                <a:sym typeface="Squad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Squada One"/>
              <a:buNone/>
              <a:defRPr sz="5200" b="0" i="0" u="none" strike="noStrike" cap="none">
                <a:solidFill>
                  <a:srgbClr val="434343"/>
                </a:solidFill>
                <a:latin typeface="Squada One"/>
                <a:ea typeface="Squada One"/>
                <a:cs typeface="Squada One"/>
                <a:sym typeface="Squad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Squada One"/>
              <a:buNone/>
              <a:defRPr sz="5200" b="0" i="0" u="none" strike="noStrike" cap="none">
                <a:solidFill>
                  <a:srgbClr val="434343"/>
                </a:solidFill>
                <a:latin typeface="Squada One"/>
                <a:ea typeface="Squada One"/>
                <a:cs typeface="Squada One"/>
                <a:sym typeface="Squad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Squada One"/>
              <a:buNone/>
              <a:defRPr sz="5200" b="0" i="0" u="none" strike="noStrike" cap="none">
                <a:solidFill>
                  <a:srgbClr val="434343"/>
                </a:solidFill>
                <a:latin typeface="Squada One"/>
                <a:ea typeface="Squada One"/>
                <a:cs typeface="Squada One"/>
                <a:sym typeface="Squad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Squada One"/>
              <a:buNone/>
              <a:defRPr sz="5200" b="0" i="0" u="none" strike="noStrike" cap="none">
                <a:solidFill>
                  <a:srgbClr val="434343"/>
                </a:solidFill>
                <a:latin typeface="Squada One"/>
                <a:ea typeface="Squada One"/>
                <a:cs typeface="Squada One"/>
                <a:sym typeface="Squad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Squada One"/>
              <a:buNone/>
              <a:defRPr sz="5200" b="0" i="0" u="none" strike="noStrike" cap="none">
                <a:solidFill>
                  <a:srgbClr val="434343"/>
                </a:solidFill>
                <a:latin typeface="Squada One"/>
                <a:ea typeface="Squada One"/>
                <a:cs typeface="Squada One"/>
                <a:sym typeface="Squada One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tabLst/>
              <a:defRPr/>
            </a:pPr>
            <a:r>
              <a:rPr kumimoji="0" lang="fr-FR" sz="48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Fira Sans Extra Condensed Medium" panose="020B0604020202020204" charset="0"/>
                <a:sym typeface="Fira Sans Extra Condensed Medium"/>
              </a:rPr>
              <a:t>TITTLE </a:t>
            </a:r>
          </a:p>
        </p:txBody>
      </p:sp>
      <p:sp>
        <p:nvSpPr>
          <p:cNvPr id="21" name="Google Shape;205;p33"/>
          <p:cNvSpPr txBox="1">
            <a:spLocks/>
          </p:cNvSpPr>
          <p:nvPr/>
        </p:nvSpPr>
        <p:spPr>
          <a:xfrm>
            <a:off x="9357155" y="4748396"/>
            <a:ext cx="1844100" cy="13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Slab Regular"/>
              <a:buNone/>
              <a:defRPr sz="1200" b="0" i="0" u="none" strike="noStrike" cap="none">
                <a:solidFill>
                  <a:srgbClr val="434343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Roboto Slab Regular"/>
              <a:buNone/>
              <a:defRPr sz="2800" b="0" i="0" u="none" strike="noStrike" cap="none">
                <a:solidFill>
                  <a:srgbClr val="434343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Roboto Slab Regular"/>
              <a:buNone/>
              <a:defRPr sz="2800" b="0" i="0" u="none" strike="noStrike" cap="none">
                <a:solidFill>
                  <a:srgbClr val="434343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Roboto Slab Regular"/>
              <a:buNone/>
              <a:defRPr sz="2800" b="0" i="0" u="none" strike="noStrike" cap="none">
                <a:solidFill>
                  <a:srgbClr val="434343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Roboto Slab Regular"/>
              <a:buNone/>
              <a:defRPr sz="2800" b="0" i="0" u="none" strike="noStrike" cap="none">
                <a:solidFill>
                  <a:srgbClr val="434343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Roboto Slab Regular"/>
              <a:buNone/>
              <a:defRPr sz="2800" b="0" i="0" u="none" strike="noStrike" cap="none">
                <a:solidFill>
                  <a:srgbClr val="434343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Roboto Slab Regular"/>
              <a:buNone/>
              <a:defRPr sz="2800" b="0" i="0" u="none" strike="noStrike" cap="none">
                <a:solidFill>
                  <a:srgbClr val="434343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Roboto Slab Regular"/>
              <a:buNone/>
              <a:defRPr sz="2800" b="0" i="0" u="none" strike="noStrike" cap="none">
                <a:solidFill>
                  <a:srgbClr val="434343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Roboto Slab Regular"/>
              <a:buNone/>
              <a:defRPr sz="2800" b="0" i="0" u="none" strike="noStrike" cap="none">
                <a:solidFill>
                  <a:srgbClr val="434343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Slab Regular"/>
              <a:buNone/>
              <a:tabLst/>
              <a:defRPr/>
            </a:pPr>
            <a:endParaRPr kumimoji="0" lang="es-ES" sz="1200" b="0" i="0" u="none" strike="noStrike" kern="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Roboto Slab Regular"/>
              <a:ea typeface="Roboto Slab Regular"/>
              <a:sym typeface="Roboto Slab Regular"/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5390" y="1012181"/>
            <a:ext cx="5991731" cy="1497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4034" y="2739311"/>
            <a:ext cx="4009723" cy="3163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7900" y="2857015"/>
            <a:ext cx="4212003" cy="2363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98876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3"/>
          <p:cNvSpPr/>
          <p:nvPr/>
        </p:nvSpPr>
        <p:spPr>
          <a:xfrm>
            <a:off x="0" y="0"/>
            <a:ext cx="2870200" cy="604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5" name="Google Shape;125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9600" y="365125"/>
            <a:ext cx="1651000" cy="33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3"/>
          <p:cNvPicPr preferRelativeResize="0"/>
          <p:nvPr/>
        </p:nvPicPr>
        <p:blipFill rotWithShape="1">
          <a:blip r:embed="rId4">
            <a:alphaModFix/>
          </a:blip>
          <a:srcRect l="22815" b="1123"/>
          <a:stretch/>
        </p:blipFill>
        <p:spPr>
          <a:xfrm>
            <a:off x="7923636" y="175542"/>
            <a:ext cx="4010776" cy="678593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3"/>
          <p:cNvSpPr txBox="1"/>
          <p:nvPr/>
        </p:nvSpPr>
        <p:spPr>
          <a:xfrm>
            <a:off x="4845310" y="2669461"/>
            <a:ext cx="6351326" cy="14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algn="r">
              <a:buClr>
                <a:srgbClr val="FFFFFF"/>
              </a:buClr>
              <a:buSzPts val="4800"/>
            </a:pPr>
            <a:endParaRPr lang="en-GB" sz="4800" dirty="0">
              <a:solidFill>
                <a:srgbClr val="434343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  <a:p>
            <a:pPr algn="r">
              <a:buClr>
                <a:srgbClr val="FFFFFF"/>
              </a:buClr>
              <a:buSzPts val="4800"/>
            </a:pPr>
            <a:endParaRPr lang="en-GB" sz="4800" dirty="0">
              <a:solidFill>
                <a:srgbClr val="434343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  <a:p>
            <a:pPr algn="r">
              <a:buClr>
                <a:srgbClr val="FFFFFF"/>
              </a:buClr>
              <a:buSzPts val="4800"/>
            </a:pPr>
            <a:r>
              <a:rPr lang="en-GB" sz="4800" dirty="0" err="1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Tareas</a:t>
            </a:r>
            <a:r>
              <a:rPr lang="en-GB" sz="4800" dirty="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 </a:t>
            </a:r>
            <a:r>
              <a:rPr lang="en-GB" sz="4800" dirty="0" err="1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fuera</a:t>
            </a:r>
            <a:r>
              <a:rPr lang="en-GB" sz="4800" dirty="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 del Proyecto, que lo </a:t>
            </a:r>
            <a:r>
              <a:rPr lang="en-GB" sz="4800" dirty="0" err="1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complementan</a:t>
            </a:r>
            <a:r>
              <a:rPr lang="en-GB" sz="4800" dirty="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 </a:t>
            </a:r>
            <a:endParaRPr lang="en-GB" dirty="0"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</a:pPr>
            <a:endParaRPr dirty="0"/>
          </a:p>
        </p:txBody>
      </p:sp>
      <p:sp>
        <p:nvSpPr>
          <p:cNvPr id="128" name="Google Shape;128;p3"/>
          <p:cNvSpPr txBox="1"/>
          <p:nvPr/>
        </p:nvSpPr>
        <p:spPr>
          <a:xfrm>
            <a:off x="9255554" y="4522616"/>
            <a:ext cx="1844100" cy="13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Slab"/>
              <a:buNone/>
            </a:pPr>
            <a:endParaRPr sz="1200" b="0" i="0" u="none" strike="noStrike" cap="none">
              <a:solidFill>
                <a:srgbClr val="434343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129" name="Google Shape;129;p3"/>
          <p:cNvSpPr txBox="1"/>
          <p:nvPr/>
        </p:nvSpPr>
        <p:spPr>
          <a:xfrm>
            <a:off x="3776099" y="1123135"/>
            <a:ext cx="747691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GB" sz="3600" dirty="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02</a:t>
            </a:r>
            <a:endParaRPr dirty="0"/>
          </a:p>
        </p:txBody>
      </p:sp>
      <p:sp>
        <p:nvSpPr>
          <p:cNvPr id="130" name="Google Shape;130;p3"/>
          <p:cNvSpPr/>
          <p:nvPr/>
        </p:nvSpPr>
        <p:spPr>
          <a:xfrm flipH="1">
            <a:off x="4650636" y="1123135"/>
            <a:ext cx="6546000" cy="3016200"/>
          </a:xfrm>
          <a:prstGeom prst="rect">
            <a:avLst/>
          </a:prstGeom>
          <a:noFill/>
          <a:ln w="28575" cap="flat" cmpd="sng">
            <a:solidFill>
              <a:srgbClr val="179B9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" name="Google Shape;293;p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5308600"/>
            <a:ext cx="2870200" cy="77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C96E4633-E1F2-B187-2C08-D2588566FA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3884" y="6115918"/>
            <a:ext cx="11609491" cy="711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07309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1086</TotalTime>
  <Words>1065</Words>
  <Application>Microsoft Office PowerPoint</Application>
  <PresentationFormat>Panorámica</PresentationFormat>
  <Paragraphs>166</Paragraphs>
  <Slides>17</Slides>
  <Notes>17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24" baseType="lpstr">
      <vt:lpstr>Roboto Slab</vt:lpstr>
      <vt:lpstr>Arial</vt:lpstr>
      <vt:lpstr>Fira Sans Extra Condensed Medium</vt:lpstr>
      <vt:lpstr>Calibri</vt:lpstr>
      <vt:lpstr>Roboto Slab Regular</vt:lpstr>
      <vt:lpstr>Arial Narrow</vt:lpstr>
      <vt:lpstr>Tema de Office</vt:lpstr>
      <vt:lpstr>Sistema de observación meteorológica y oceánica como herramienta para el fomento de la resiliencia y adaptación al cambio climático en el espacio de cooperación (MAC-CLIMA) </vt:lpstr>
      <vt:lpstr>ÍNDICE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Meteorological and Oceanic Observation System as a Tool to Promote Resilience and Adaptation to Climate Change in the Cooperation Space (MAC-CLIMA)</dc:title>
  <dc:creator>Usuario de Microsoft Office</dc:creator>
  <cp:lastModifiedBy>Celia Murcia Lorenzo</cp:lastModifiedBy>
  <cp:revision>34</cp:revision>
  <dcterms:created xsi:type="dcterms:W3CDTF">2020-02-25T12:45:58Z</dcterms:created>
  <dcterms:modified xsi:type="dcterms:W3CDTF">2022-10-13T09:27:10Z</dcterms:modified>
</cp:coreProperties>
</file>