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82" r:id="rId5"/>
    <p:sldId id="279" r:id="rId6"/>
  </p:sldIdLst>
  <p:sldSz cx="12192000" cy="6858000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Fira Sans Extra Condensed Medium" panose="020B0604020202020204" charset="0"/>
      <p:regular r:id="rId12"/>
      <p:bold r:id="rId13"/>
      <p:italic r:id="rId14"/>
      <p:boldItalic r:id="rId15"/>
    </p:embeddedFont>
    <p:embeddedFont>
      <p:font typeface="Roboto Slab" panose="020B0604020202020204" charset="0"/>
      <p:regular r:id="rId16"/>
      <p:bold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38">
          <p15:clr>
            <a:srgbClr val="A4A3A4"/>
          </p15:clr>
        </p15:guide>
        <p15:guide id="2" pos="415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5" roundtripDataSignature="AMtx7mgRPSAs7/jaaaS7yGv40MVBTCWzc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8B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5E3082E-8BF3-445E-AE46-06713B7FABE0}">
  <a:tblStyle styleId="{55E3082E-8BF3-445E-AE46-06713B7FABE0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>
        <p:guide orient="horz" pos="1638"/>
        <p:guide pos="41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3" Type="http://schemas.openxmlformats.org/officeDocument/2006/relationships/slide" Target="slides/slide2.xml"/><Relationship Id="rId47" Type="http://schemas.openxmlformats.org/officeDocument/2006/relationships/viewProps" Target="viewProps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45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49" Type="http://schemas.openxmlformats.org/officeDocument/2006/relationships/tableStyles" Target="tableStyle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48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" name="Google Shape;10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519858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" name="Google Shape;534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3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3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3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jpeg"/><Relationship Id="rId18" Type="http://schemas.openxmlformats.org/officeDocument/2006/relationships/image" Target="../media/image16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jpg"/><Relationship Id="rId15" Type="http://schemas.openxmlformats.org/officeDocument/2006/relationships/image" Target="../media/image13.jpg"/><Relationship Id="rId10" Type="http://schemas.openxmlformats.org/officeDocument/2006/relationships/image" Target="../media/image8.png"/><Relationship Id="rId4" Type="http://schemas.openxmlformats.org/officeDocument/2006/relationships/image" Target="../media/image2.jpg"/><Relationship Id="rId9" Type="http://schemas.openxmlformats.org/officeDocument/2006/relationships/image" Target="../media/image7.jpg"/><Relationship Id="rId1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jp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jpg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jpg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2.jp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689475"/>
            <a:ext cx="5232400" cy="129540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"/>
          <p:cNvSpPr/>
          <p:nvPr/>
        </p:nvSpPr>
        <p:spPr>
          <a:xfrm>
            <a:off x="5195888" y="0"/>
            <a:ext cx="6996112" cy="599200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2" name="Google Shape;92;p1"/>
          <p:cNvPicPr preferRelativeResize="0"/>
          <p:nvPr/>
        </p:nvPicPr>
        <p:blipFill rotWithShape="1">
          <a:blip r:embed="rId4">
            <a:alphaModFix/>
          </a:blip>
          <a:srcRect l="22815" b="1123"/>
          <a:stretch/>
        </p:blipFill>
        <p:spPr>
          <a:xfrm>
            <a:off x="652778" y="193027"/>
            <a:ext cx="3720096" cy="629411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"/>
          <p:cNvSpPr txBox="1">
            <a:spLocks noGrp="1"/>
          </p:cNvSpPr>
          <p:nvPr>
            <p:ph type="subTitle" idx="1"/>
          </p:nvPr>
        </p:nvSpPr>
        <p:spPr>
          <a:xfrm>
            <a:off x="7781737" y="2377327"/>
            <a:ext cx="5418271" cy="682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8B9B"/>
              </a:buClr>
              <a:buSzPts val="2000"/>
              <a:buNone/>
            </a:pPr>
            <a:r>
              <a:rPr lang="en-GB" sz="2000" dirty="0">
                <a:solidFill>
                  <a:srgbClr val="178B9B"/>
                </a:solidFill>
                <a:latin typeface="Arial"/>
                <a:ea typeface="Arial"/>
                <a:cs typeface="Arial"/>
                <a:sym typeface="Arial"/>
              </a:rPr>
              <a:t>(MAC2/3.5b/254)</a:t>
            </a:r>
            <a:endParaRPr dirty="0"/>
          </a:p>
        </p:txBody>
      </p:sp>
      <p:pic>
        <p:nvPicPr>
          <p:cNvPr id="94" name="Google Shape;94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08604" y="1413249"/>
            <a:ext cx="2408444" cy="2685415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"/>
          <p:cNvSpPr txBox="1">
            <a:spLocks noGrp="1"/>
          </p:cNvSpPr>
          <p:nvPr>
            <p:ph type="ctrTitle"/>
          </p:nvPr>
        </p:nvSpPr>
        <p:spPr>
          <a:xfrm>
            <a:off x="5414880" y="251218"/>
            <a:ext cx="6782923" cy="1347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00000"/>
              </a:lnSpc>
              <a:buClr>
                <a:srgbClr val="178B9B"/>
              </a:buClr>
              <a:buSzPts val="2400"/>
            </a:pPr>
            <a:r>
              <a:rPr lang="es-ES" sz="2400" b="1" dirty="0">
                <a:solidFill>
                  <a:srgbClr val="178B9B"/>
                </a:solidFill>
                <a:latin typeface="Arial" panose="020B0604020202020204" pitchFamily="34" charset="0"/>
              </a:rPr>
              <a:t>Sistema de observación meteorológica y oceánica como herramienta para el fomento</a:t>
            </a:r>
            <a:br>
              <a:rPr lang="es-ES" sz="2400" b="1" dirty="0">
                <a:solidFill>
                  <a:srgbClr val="178B9B"/>
                </a:solidFill>
                <a:latin typeface="Arial" panose="020B0604020202020204" pitchFamily="34" charset="0"/>
              </a:rPr>
            </a:br>
            <a:r>
              <a:rPr lang="es-ES" sz="2400" b="1" dirty="0">
                <a:solidFill>
                  <a:srgbClr val="178B9B"/>
                </a:solidFill>
                <a:latin typeface="Arial" panose="020B0604020202020204" pitchFamily="34" charset="0"/>
              </a:rPr>
              <a:t>de la resiliencia y adaptación al cambio climático en el espacio de cooperación (MAC-CLIMA)</a:t>
            </a:r>
            <a:br>
              <a:rPr lang="es-ES" sz="2400" b="1" dirty="0">
                <a:cs typeface="Arial" panose="020B0604020202020204" pitchFamily="34" charset="0"/>
              </a:rPr>
            </a:br>
            <a:endParaRPr sz="2400" dirty="0">
              <a:solidFill>
                <a:srgbClr val="178B9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"/>
          <p:cNvSpPr txBox="1"/>
          <p:nvPr/>
        </p:nvSpPr>
        <p:spPr>
          <a:xfrm>
            <a:off x="5414880" y="2799850"/>
            <a:ext cx="6996112" cy="2246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Clr>
                <a:schemeClr val="dk1"/>
              </a:buClr>
            </a:pPr>
            <a:endParaRPr lang="es-ES" sz="2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0" algn="ctr">
              <a:buClr>
                <a:schemeClr val="dk1"/>
              </a:buClr>
            </a:pPr>
            <a:r>
              <a:rPr lang="es-ES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Reunión de partenariado</a:t>
            </a:r>
          </a:p>
          <a:p>
            <a:pPr lvl="0" algn="ctr">
              <a:buClr>
                <a:schemeClr val="dk1"/>
              </a:buClr>
            </a:pPr>
            <a:endParaRPr lang="es-ES" sz="2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s-ES" sz="2000" b="1" u="sng" dirty="0">
                <a:solidFill>
                  <a:srgbClr val="FF0000"/>
                </a:solidFill>
              </a:rPr>
              <a:t>APORTACION GESPLAN A MACCLIMA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lang="es-ES" sz="2000" b="1" dirty="0">
              <a:solidFill>
                <a:srgbClr val="7F7F7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000" dirty="0">
                <a:solidFill>
                  <a:srgbClr val="7F7F7F"/>
                </a:solidFill>
              </a:rPr>
              <a:t>12, 13 y 14 </a:t>
            </a:r>
            <a:r>
              <a:rPr lang="en-GB" sz="2000" dirty="0" err="1">
                <a:solidFill>
                  <a:srgbClr val="7F7F7F"/>
                </a:solidFill>
              </a:rPr>
              <a:t>octubre</a:t>
            </a:r>
            <a:r>
              <a:rPr lang="en-GB" sz="2000" dirty="0">
                <a:solidFill>
                  <a:srgbClr val="7F7F7F"/>
                </a:solidFill>
              </a:rPr>
              <a:t>, 2022 </a:t>
            </a:r>
            <a:endParaRPr lang="es-ES" sz="2000" dirty="0">
              <a:solidFill>
                <a:srgbClr val="FF0000"/>
              </a:solidFill>
            </a:endParaRPr>
          </a:p>
          <a:p>
            <a:pPr lvl="0" algn="ctr">
              <a:buClr>
                <a:schemeClr val="dk1"/>
              </a:buClr>
            </a:pPr>
            <a:r>
              <a:rPr lang="es-ES" sz="2000" dirty="0">
                <a:solidFill>
                  <a:srgbClr val="7F7F7F"/>
                </a:solidFill>
                <a:latin typeface="Arial" panose="020B0604020202020204" pitchFamily="34" charset="0"/>
              </a:rPr>
              <a:t>Reunión presencial, </a:t>
            </a:r>
            <a:r>
              <a:rPr lang="en-GB" sz="2000" dirty="0">
                <a:solidFill>
                  <a:srgbClr val="7F7F7F"/>
                </a:solidFill>
              </a:rPr>
              <a:t>Funchal (Madeira) </a:t>
            </a:r>
            <a:endParaRPr sz="2000" dirty="0">
              <a:solidFill>
                <a:srgbClr val="7F7F7F"/>
              </a:solidFill>
            </a:endParaRPr>
          </a:p>
        </p:txBody>
      </p:sp>
      <p:sp>
        <p:nvSpPr>
          <p:cNvPr id="97" name="Google Shape;97;p1"/>
          <p:cNvSpPr txBox="1"/>
          <p:nvPr/>
        </p:nvSpPr>
        <p:spPr>
          <a:xfrm>
            <a:off x="8270671" y="5644709"/>
            <a:ext cx="4915702" cy="392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>
              <a:lnSpc>
                <a:spcPct val="150000"/>
              </a:lnSpc>
              <a:buClr>
                <a:schemeClr val="dk1"/>
              </a:buClr>
            </a:pPr>
            <a:r>
              <a:rPr lang="en-US" sz="900" i="1" dirty="0">
                <a:solidFill>
                  <a:srgbClr val="7F7F7F"/>
                </a:solidFill>
                <a:latin typeface="Arial" panose="020B0604020202020204" pitchFamily="34" charset="0"/>
              </a:rPr>
              <a:t>EL 85% DEL PROYECTO ESTÁ COFINANCIADO POR FONDOS FEDER</a:t>
            </a:r>
            <a:endParaRPr lang="en-GB" sz="900" i="1" dirty="0">
              <a:solidFill>
                <a:srgbClr val="7F7F7F"/>
              </a:solidFill>
            </a:endParaRPr>
          </a:p>
        </p:txBody>
      </p:sp>
      <p:sp>
        <p:nvSpPr>
          <p:cNvPr id="2" name="AutoShape 2" descr="Información Corporativa | Consejo Insular de la Energía de Gran Canar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7" b="7767"/>
          <a:stretch/>
        </p:blipFill>
        <p:spPr>
          <a:xfrm>
            <a:off x="1238062" y="6023172"/>
            <a:ext cx="755072" cy="760638"/>
          </a:xfrm>
          <a:prstGeom prst="rect">
            <a:avLst/>
          </a:prstGeom>
        </p:spPr>
      </p:pic>
      <p:pic>
        <p:nvPicPr>
          <p:cNvPr id="13" name="Picture 4" descr="Información Corporativa | Consejo Insular de la Energía de Gran Canari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61" y="6114614"/>
            <a:ext cx="1256296" cy="634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AEMET - Agencia Estatal de Meteorología | Predicti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7417" y="6195589"/>
            <a:ext cx="697995" cy="47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9928" y="6114614"/>
            <a:ext cx="1328558" cy="545085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00004" y="6075126"/>
            <a:ext cx="738564" cy="779196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3591" y="5991573"/>
            <a:ext cx="800717" cy="844767"/>
          </a:xfrm>
          <a:prstGeom prst="rect">
            <a:avLst/>
          </a:prstGeom>
        </p:spPr>
      </p:pic>
      <p:pic>
        <p:nvPicPr>
          <p:cNvPr id="20" name="Picture 24" descr="Cabildo Insular de Tenerife - Wikipedia, la enciclopedia libre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389" y="6167639"/>
            <a:ext cx="390251" cy="510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8" descr="Cabildo de El Hierro: Participación ciudadana | Edosoft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96" r="27267" b="-281"/>
          <a:stretch/>
        </p:blipFill>
        <p:spPr bwMode="auto">
          <a:xfrm>
            <a:off x="6449302" y="6050714"/>
            <a:ext cx="624599" cy="733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6" descr="Camara de Comercio de Lanzarote y La GraciosaAyudas Cabildo de Lanzarote -  Camara de Comercio de Lanzarote y La Graciosa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1695" y="6159724"/>
            <a:ext cx="944840" cy="600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336" y="6052156"/>
            <a:ext cx="1124082" cy="664116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573" y="6071433"/>
            <a:ext cx="594060" cy="664116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248" y="6116184"/>
            <a:ext cx="603281" cy="628682"/>
          </a:xfrm>
          <a:prstGeom prst="rect">
            <a:avLst/>
          </a:prstGeom>
        </p:spPr>
      </p:pic>
      <p:pic>
        <p:nvPicPr>
          <p:cNvPr id="1026" name="Picture 2" descr="Instituto Tecnológico de Canarias - Más de 25 años apoyando la  investigación, el desarrollo científico y la innovación en Canarias.">
            <a:extLst>
              <a:ext uri="{FF2B5EF4-FFF2-40B4-BE49-F238E27FC236}">
                <a16:creationId xmlns:a16="http://schemas.microsoft.com/office/drawing/2014/main" id="{4299B117-768C-3F5A-5CA1-F999F6BA97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7241" y="6298642"/>
            <a:ext cx="1670516" cy="263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"/>
          <p:cNvSpPr/>
          <p:nvPr/>
        </p:nvSpPr>
        <p:spPr>
          <a:xfrm>
            <a:off x="0" y="0"/>
            <a:ext cx="2870200" cy="604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8" name="Google Shape;108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" y="365125"/>
            <a:ext cx="1651000" cy="3302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2"/>
          <p:cNvSpPr txBox="1">
            <a:spLocks noGrp="1"/>
          </p:cNvSpPr>
          <p:nvPr>
            <p:ph type="title"/>
          </p:nvPr>
        </p:nvSpPr>
        <p:spPr>
          <a:xfrm>
            <a:off x="569259" y="1305672"/>
            <a:ext cx="203409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8B9B"/>
              </a:buClr>
              <a:buSzPts val="2000"/>
              <a:buFont typeface="Arial"/>
              <a:buNone/>
            </a:pPr>
            <a:r>
              <a:rPr lang="en-GB" sz="2000" b="1" dirty="0">
                <a:solidFill>
                  <a:srgbClr val="178B9B"/>
                </a:solidFill>
                <a:latin typeface="Arial"/>
                <a:ea typeface="Arial"/>
                <a:cs typeface="Arial"/>
                <a:sym typeface="Arial"/>
              </a:rPr>
              <a:t>ÍNDICE</a:t>
            </a:r>
            <a:endParaRPr dirty="0"/>
          </a:p>
        </p:txBody>
      </p:sp>
      <p:pic>
        <p:nvPicPr>
          <p:cNvPr id="110" name="Google Shape;110;p2"/>
          <p:cNvPicPr preferRelativeResize="0"/>
          <p:nvPr/>
        </p:nvPicPr>
        <p:blipFill rotWithShape="1">
          <a:blip r:embed="rId4">
            <a:alphaModFix/>
          </a:blip>
          <a:srcRect l="22815" b="1123"/>
          <a:stretch/>
        </p:blipFill>
        <p:spPr>
          <a:xfrm>
            <a:off x="7923636" y="175542"/>
            <a:ext cx="4010776" cy="678593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2"/>
          <p:cNvSpPr txBox="1"/>
          <p:nvPr/>
        </p:nvSpPr>
        <p:spPr>
          <a:xfrm>
            <a:off x="4570396" y="3344812"/>
            <a:ext cx="2869907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Fira Sans Extra Condensed Medium"/>
              <a:buNone/>
            </a:pPr>
            <a:r>
              <a:rPr lang="en-GB" sz="1400" b="1" i="0" u="none" strike="noStrike" cap="none" dirty="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MODIFICACION: INCLUSION GESPLAN </a:t>
            </a:r>
            <a:endParaRPr dirty="0"/>
          </a:p>
        </p:txBody>
      </p:sp>
      <p:sp>
        <p:nvSpPr>
          <p:cNvPr id="112" name="Google Shape;112;p2"/>
          <p:cNvSpPr txBox="1"/>
          <p:nvPr/>
        </p:nvSpPr>
        <p:spPr>
          <a:xfrm>
            <a:off x="5402916" y="2715822"/>
            <a:ext cx="17538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Font typeface="Fira Sans Extra Condensed Medium"/>
              <a:buNone/>
            </a:pPr>
            <a:r>
              <a:rPr lang="en-GB" sz="6000" b="0" i="0" u="none" strike="noStrike" cap="none" dirty="0">
                <a:solidFill>
                  <a:srgbClr val="178B9B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01</a:t>
            </a:r>
            <a:endParaRPr dirty="0"/>
          </a:p>
        </p:txBody>
      </p:sp>
      <p:sp>
        <p:nvSpPr>
          <p:cNvPr id="113" name="Google Shape;113;p2"/>
          <p:cNvSpPr txBox="1"/>
          <p:nvPr/>
        </p:nvSpPr>
        <p:spPr>
          <a:xfrm>
            <a:off x="7621605" y="3530148"/>
            <a:ext cx="2629200" cy="577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Fira Sans Extra Condensed Medium"/>
              <a:buNone/>
            </a:pPr>
            <a:r>
              <a:rPr lang="en-GB" sz="1400" b="1" i="0" u="none" strike="noStrike" cap="none" dirty="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ACTIVIDADES A DESARROLLAR</a:t>
            </a:r>
            <a:endParaRPr lang="en-GB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Fira Sans Extra Condensed Medium"/>
              <a:buNone/>
            </a:pPr>
            <a:endParaRPr dirty="0"/>
          </a:p>
        </p:txBody>
      </p:sp>
      <p:sp>
        <p:nvSpPr>
          <p:cNvPr id="114" name="Google Shape;114;p2"/>
          <p:cNvSpPr txBox="1"/>
          <p:nvPr/>
        </p:nvSpPr>
        <p:spPr>
          <a:xfrm>
            <a:off x="8300137" y="2715822"/>
            <a:ext cx="1072531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Font typeface="Fira Sans Extra Condensed Medium"/>
              <a:buNone/>
            </a:pPr>
            <a:r>
              <a:rPr lang="en-GB" sz="6000" b="0" i="0" u="none" strike="noStrike" cap="none" dirty="0">
                <a:solidFill>
                  <a:srgbClr val="178B9B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02</a:t>
            </a:r>
            <a:endParaRPr dirty="0"/>
          </a:p>
        </p:txBody>
      </p:sp>
      <p:sp>
        <p:nvSpPr>
          <p:cNvPr id="14" name="Google Shape;115;p2"/>
          <p:cNvSpPr/>
          <p:nvPr/>
        </p:nvSpPr>
        <p:spPr>
          <a:xfrm>
            <a:off x="2864836" y="4288899"/>
            <a:ext cx="8206288" cy="45719"/>
          </a:xfrm>
          <a:prstGeom prst="rect">
            <a:avLst/>
          </a:prstGeom>
          <a:solidFill>
            <a:srgbClr val="BFBFBF"/>
          </a:solidFill>
          <a:ln w="12700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9" name="Google Shape;293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5308600"/>
            <a:ext cx="2870200" cy="77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3B5BEC45-AECD-DBCD-6641-150F30AC70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3884" y="6115918"/>
            <a:ext cx="11609491" cy="711903"/>
          </a:xfrm>
          <a:prstGeom prst="rect">
            <a:avLst/>
          </a:prstGeom>
        </p:spPr>
      </p:pic>
      <p:sp>
        <p:nvSpPr>
          <p:cNvPr id="5" name="Google Shape;115;p2">
            <a:extLst>
              <a:ext uri="{FF2B5EF4-FFF2-40B4-BE49-F238E27FC236}">
                <a16:creationId xmlns:a16="http://schemas.microsoft.com/office/drawing/2014/main" id="{50C6A6EB-3805-E38F-4FE8-41A09E76EFBA}"/>
              </a:ext>
            </a:extLst>
          </p:cNvPr>
          <p:cNvSpPr/>
          <p:nvPr/>
        </p:nvSpPr>
        <p:spPr>
          <a:xfrm>
            <a:off x="2800012" y="2006536"/>
            <a:ext cx="8206288" cy="45719"/>
          </a:xfrm>
          <a:prstGeom prst="rect">
            <a:avLst/>
          </a:prstGeom>
          <a:solidFill>
            <a:srgbClr val="BFBFBF"/>
          </a:solidFill>
          <a:ln w="12700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"/>
          <p:cNvSpPr/>
          <p:nvPr/>
        </p:nvSpPr>
        <p:spPr>
          <a:xfrm>
            <a:off x="0" y="0"/>
            <a:ext cx="2870200" cy="604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5" name="Google Shape;125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" y="365125"/>
            <a:ext cx="1651000" cy="33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3"/>
          <p:cNvPicPr preferRelativeResize="0"/>
          <p:nvPr/>
        </p:nvPicPr>
        <p:blipFill rotWithShape="1">
          <a:blip r:embed="rId4">
            <a:alphaModFix/>
          </a:blip>
          <a:srcRect l="22815" b="1123"/>
          <a:stretch/>
        </p:blipFill>
        <p:spPr>
          <a:xfrm>
            <a:off x="7923636" y="175542"/>
            <a:ext cx="4010776" cy="678593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3"/>
          <p:cNvSpPr txBox="1"/>
          <p:nvPr/>
        </p:nvSpPr>
        <p:spPr>
          <a:xfrm>
            <a:off x="4022636" y="1597683"/>
            <a:ext cx="7740736" cy="21944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r">
              <a:buClr>
                <a:srgbClr val="FFFFFF"/>
              </a:buClr>
              <a:buSzPts val="4800"/>
            </a:pPr>
            <a:endParaRPr lang="en-GB" sz="4800" dirty="0">
              <a:solidFill>
                <a:srgbClr val="43434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  <a:p>
            <a:pPr algn="r">
              <a:buClr>
                <a:srgbClr val="FFFFFF"/>
              </a:buClr>
              <a:buSzPts val="4800"/>
            </a:pPr>
            <a:endParaRPr lang="en-GB" sz="4800" dirty="0">
              <a:solidFill>
                <a:srgbClr val="43434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  <a:p>
            <a:pPr>
              <a:buClr>
                <a:srgbClr val="FFFFFF"/>
              </a:buClr>
              <a:buSzPts val="4800"/>
            </a:pPr>
            <a:r>
              <a:rPr lang="en-GB" sz="1800" dirty="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Inclusion de </a:t>
            </a:r>
            <a:r>
              <a:rPr lang="en-GB" sz="1800" dirty="0" err="1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Gesplan</a:t>
            </a:r>
            <a:r>
              <a:rPr lang="en-GB" sz="1800" dirty="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GB" sz="1800" dirty="0" err="1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en</a:t>
            </a:r>
            <a:r>
              <a:rPr lang="en-GB" sz="1800" dirty="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GB" sz="1800" dirty="0" err="1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el</a:t>
            </a:r>
            <a:r>
              <a:rPr lang="en-GB" sz="1800" dirty="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GB" sz="1800" dirty="0" err="1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partenariado</a:t>
            </a:r>
            <a:r>
              <a:rPr lang="en-GB" sz="1800" dirty="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 del Proyecto</a:t>
            </a:r>
          </a:p>
          <a:p>
            <a:pPr>
              <a:buClr>
                <a:srgbClr val="FFFFFF"/>
              </a:buClr>
              <a:buSzPts val="4800"/>
            </a:pPr>
            <a:endParaRPr lang="en-GB" sz="1800" dirty="0">
              <a:solidFill>
                <a:srgbClr val="434343"/>
              </a:solidFill>
              <a:latin typeface="Fira Sans Extra Condensed Medium"/>
              <a:sym typeface="Fira Sans Extra Condensed Medium"/>
            </a:endParaRPr>
          </a:p>
          <a:p>
            <a:pPr>
              <a:buClr>
                <a:srgbClr val="FFFFFF"/>
              </a:buClr>
              <a:buSzPts val="4800"/>
            </a:pPr>
            <a:r>
              <a:rPr lang="en-GB" sz="1800" dirty="0" err="1">
                <a:solidFill>
                  <a:srgbClr val="434343"/>
                </a:solidFill>
                <a:latin typeface="Fira Sans Extra Condensed Medium"/>
                <a:sym typeface="Fira Sans Extra Condensed Medium"/>
              </a:rPr>
              <a:t>Gesplan</a:t>
            </a:r>
            <a:r>
              <a:rPr lang="en-GB" sz="1800" dirty="0">
                <a:solidFill>
                  <a:srgbClr val="434343"/>
                </a:solidFill>
                <a:latin typeface="Fira Sans Extra Condensed Medium"/>
                <a:sym typeface="Fira Sans Extra Condensed Medium"/>
              </a:rPr>
              <a:t> </a:t>
            </a:r>
            <a:r>
              <a:rPr lang="en-GB" sz="1800" dirty="0" err="1">
                <a:solidFill>
                  <a:srgbClr val="434343"/>
                </a:solidFill>
                <a:latin typeface="Fira Sans Extra Condensed Medium"/>
                <a:sym typeface="Fira Sans Extra Condensed Medium"/>
              </a:rPr>
              <a:t>pasa</a:t>
            </a:r>
            <a:r>
              <a:rPr lang="en-GB" sz="1800" dirty="0">
                <a:solidFill>
                  <a:srgbClr val="434343"/>
                </a:solidFill>
                <a:latin typeface="Fira Sans Extra Condensed Medium"/>
                <a:sym typeface="Fira Sans Extra Condensed Medium"/>
              </a:rPr>
              <a:t> a </a:t>
            </a:r>
            <a:r>
              <a:rPr lang="en-GB" sz="1800" dirty="0" err="1">
                <a:solidFill>
                  <a:srgbClr val="434343"/>
                </a:solidFill>
                <a:latin typeface="Fira Sans Extra Condensed Medium"/>
                <a:sym typeface="Fira Sans Extra Condensed Medium"/>
              </a:rPr>
              <a:t>formar</a:t>
            </a:r>
            <a:r>
              <a:rPr lang="en-GB" sz="1800" dirty="0">
                <a:solidFill>
                  <a:srgbClr val="434343"/>
                </a:solidFill>
                <a:latin typeface="Fira Sans Extra Condensed Medium"/>
                <a:sym typeface="Fira Sans Extra Condensed Medium"/>
              </a:rPr>
              <a:t> </a:t>
            </a:r>
            <a:r>
              <a:rPr lang="en-GB" sz="1800" dirty="0" err="1">
                <a:solidFill>
                  <a:srgbClr val="434343"/>
                </a:solidFill>
                <a:latin typeface="Fira Sans Extra Condensed Medium"/>
                <a:sym typeface="Fira Sans Extra Condensed Medium"/>
              </a:rPr>
              <a:t>parte</a:t>
            </a:r>
            <a:r>
              <a:rPr lang="en-GB" sz="1800" dirty="0">
                <a:solidFill>
                  <a:srgbClr val="434343"/>
                </a:solidFill>
                <a:latin typeface="Fira Sans Extra Condensed Medium"/>
                <a:sym typeface="Fira Sans Extra Condensed Medium"/>
              </a:rPr>
              <a:t> del </a:t>
            </a:r>
            <a:r>
              <a:rPr lang="en-GB" sz="1800" dirty="0" err="1">
                <a:solidFill>
                  <a:srgbClr val="434343"/>
                </a:solidFill>
                <a:latin typeface="Fira Sans Extra Condensed Medium"/>
                <a:sym typeface="Fira Sans Extra Condensed Medium"/>
              </a:rPr>
              <a:t>partenariado</a:t>
            </a:r>
            <a:r>
              <a:rPr lang="en-GB" sz="1800" dirty="0">
                <a:solidFill>
                  <a:srgbClr val="434343"/>
                </a:solidFill>
                <a:latin typeface="Fira Sans Extra Condensed Medium"/>
                <a:sym typeface="Fira Sans Extra Condensed Medium"/>
              </a:rPr>
              <a:t> del Proyecto a </a:t>
            </a:r>
            <a:r>
              <a:rPr lang="en-GB" sz="1800" dirty="0" err="1">
                <a:solidFill>
                  <a:srgbClr val="434343"/>
                </a:solidFill>
                <a:latin typeface="Fira Sans Extra Condensed Medium"/>
                <a:sym typeface="Fira Sans Extra Condensed Medium"/>
              </a:rPr>
              <a:t>raíz</a:t>
            </a:r>
            <a:r>
              <a:rPr lang="en-GB" sz="1800" dirty="0">
                <a:solidFill>
                  <a:srgbClr val="434343"/>
                </a:solidFill>
                <a:latin typeface="Fira Sans Extra Condensed Medium"/>
                <a:sym typeface="Fira Sans Extra Condensed Medium"/>
              </a:rPr>
              <a:t> de la </a:t>
            </a:r>
            <a:r>
              <a:rPr lang="en-GB" sz="1800" dirty="0" err="1">
                <a:solidFill>
                  <a:srgbClr val="434343"/>
                </a:solidFill>
                <a:latin typeface="Fira Sans Extra Condensed Medium"/>
                <a:sym typeface="Fira Sans Extra Condensed Medium"/>
              </a:rPr>
              <a:t>aceptación</a:t>
            </a:r>
            <a:r>
              <a:rPr lang="en-GB" sz="1800" dirty="0">
                <a:solidFill>
                  <a:srgbClr val="434343"/>
                </a:solidFill>
                <a:latin typeface="Fira Sans Extra Condensed Medium"/>
                <a:sym typeface="Fira Sans Extra Condensed Medium"/>
              </a:rPr>
              <a:t> de la </a:t>
            </a:r>
            <a:r>
              <a:rPr lang="en-GB" sz="1800" dirty="0" err="1">
                <a:solidFill>
                  <a:srgbClr val="434343"/>
                </a:solidFill>
                <a:latin typeface="Fira Sans Extra Condensed Medium"/>
                <a:sym typeface="Fira Sans Extra Condensed Medium"/>
              </a:rPr>
              <a:t>modificación</a:t>
            </a:r>
            <a:r>
              <a:rPr lang="en-GB" sz="1800" dirty="0">
                <a:solidFill>
                  <a:srgbClr val="434343"/>
                </a:solidFill>
                <a:latin typeface="Fira Sans Extra Condensed Medium"/>
                <a:sym typeface="Fira Sans Extra Condensed Medium"/>
              </a:rPr>
              <a:t> nº 3, </a:t>
            </a:r>
            <a:r>
              <a:rPr lang="en-GB" sz="1800" dirty="0" err="1">
                <a:solidFill>
                  <a:srgbClr val="434343"/>
                </a:solidFill>
                <a:latin typeface="Fira Sans Extra Condensed Medium"/>
                <a:sym typeface="Fira Sans Extra Condensed Medium"/>
              </a:rPr>
              <a:t>en</a:t>
            </a:r>
            <a:r>
              <a:rPr lang="en-GB" sz="1800" dirty="0">
                <a:solidFill>
                  <a:srgbClr val="434343"/>
                </a:solidFill>
                <a:latin typeface="Fira Sans Extra Condensed Medium"/>
                <a:sym typeface="Fira Sans Extra Condensed Medium"/>
              </a:rPr>
              <a:t> </a:t>
            </a:r>
            <a:r>
              <a:rPr lang="en-GB" sz="1800" dirty="0" err="1">
                <a:solidFill>
                  <a:srgbClr val="434343"/>
                </a:solidFill>
                <a:latin typeface="Fira Sans Extra Condensed Medium"/>
                <a:sym typeface="Fira Sans Extra Condensed Medium"/>
              </a:rPr>
              <a:t>agosto</a:t>
            </a:r>
            <a:r>
              <a:rPr lang="en-GB" sz="1800" dirty="0">
                <a:solidFill>
                  <a:srgbClr val="434343"/>
                </a:solidFill>
                <a:latin typeface="Fira Sans Extra Condensed Medium"/>
                <a:sym typeface="Fira Sans Extra Condensed Medium"/>
              </a:rPr>
              <a:t> de 2022. </a:t>
            </a:r>
          </a:p>
          <a:p>
            <a:pPr>
              <a:buClr>
                <a:srgbClr val="FFFFFF"/>
              </a:buClr>
              <a:buSzPts val="4800"/>
            </a:pPr>
            <a:endParaRPr lang="en-GB" sz="1800" dirty="0">
              <a:solidFill>
                <a:srgbClr val="434343"/>
              </a:solidFill>
              <a:latin typeface="Fira Sans Extra Condensed Medium"/>
              <a:sym typeface="Fira Sans Extra Condensed Medium"/>
            </a:endParaRPr>
          </a:p>
          <a:p>
            <a:pPr>
              <a:buClr>
                <a:srgbClr val="FFFFFF"/>
              </a:buClr>
              <a:buSzPts val="4800"/>
            </a:pPr>
            <a:r>
              <a:rPr lang="en-GB" sz="1800" dirty="0" err="1">
                <a:solidFill>
                  <a:srgbClr val="434343"/>
                </a:solidFill>
                <a:latin typeface="Fira Sans Extra Condensed Medium"/>
                <a:sym typeface="Fira Sans Extra Condensed Medium"/>
              </a:rPr>
              <a:t>Contamos</a:t>
            </a:r>
            <a:r>
              <a:rPr lang="en-GB" sz="1800" dirty="0">
                <a:solidFill>
                  <a:srgbClr val="434343"/>
                </a:solidFill>
                <a:latin typeface="Fira Sans Extra Condensed Medium"/>
                <a:sym typeface="Fira Sans Extra Condensed Medium"/>
              </a:rPr>
              <a:t> con un </a:t>
            </a:r>
            <a:r>
              <a:rPr lang="en-GB" sz="1800" dirty="0" err="1">
                <a:solidFill>
                  <a:srgbClr val="434343"/>
                </a:solidFill>
                <a:latin typeface="Fira Sans Extra Condensed Medium"/>
                <a:sym typeface="Fira Sans Extra Condensed Medium"/>
              </a:rPr>
              <a:t>presupuesto</a:t>
            </a:r>
            <a:r>
              <a:rPr lang="en-GB" sz="1800" dirty="0">
                <a:solidFill>
                  <a:srgbClr val="434343"/>
                </a:solidFill>
                <a:latin typeface="Fira Sans Extra Condensed Medium"/>
                <a:sym typeface="Fira Sans Extra Condensed Medium"/>
              </a:rPr>
              <a:t> total de 125.428, 94€ </a:t>
            </a:r>
            <a:r>
              <a:rPr lang="en-GB" sz="1800" dirty="0" err="1">
                <a:solidFill>
                  <a:srgbClr val="434343"/>
                </a:solidFill>
                <a:latin typeface="Fira Sans Extra Condensed Medium"/>
                <a:sym typeface="Fira Sans Extra Condensed Medium"/>
              </a:rPr>
              <a:t>cedidos</a:t>
            </a:r>
            <a:r>
              <a:rPr lang="en-GB" sz="1800" dirty="0">
                <a:solidFill>
                  <a:srgbClr val="434343"/>
                </a:solidFill>
                <a:latin typeface="Fira Sans Extra Condensed Medium"/>
                <a:sym typeface="Fira Sans Extra Condensed Medium"/>
              </a:rPr>
              <a:t> </a:t>
            </a:r>
            <a:r>
              <a:rPr lang="en-GB" sz="1800" dirty="0" err="1">
                <a:solidFill>
                  <a:srgbClr val="434343"/>
                </a:solidFill>
                <a:latin typeface="Fira Sans Extra Condensed Medium"/>
                <a:sym typeface="Fira Sans Extra Condensed Medium"/>
              </a:rPr>
              <a:t>por</a:t>
            </a:r>
            <a:r>
              <a:rPr lang="en-GB" sz="1800" dirty="0">
                <a:solidFill>
                  <a:srgbClr val="434343"/>
                </a:solidFill>
                <a:latin typeface="Fira Sans Extra Condensed Medium"/>
                <a:sym typeface="Fira Sans Extra Condensed Medium"/>
              </a:rPr>
              <a:t> </a:t>
            </a:r>
            <a:r>
              <a:rPr lang="en-GB" sz="1800" dirty="0" err="1">
                <a:solidFill>
                  <a:srgbClr val="434343"/>
                </a:solidFill>
                <a:latin typeface="Fira Sans Extra Condensed Medium"/>
                <a:sym typeface="Fira Sans Extra Condensed Medium"/>
              </a:rPr>
              <a:t>el</a:t>
            </a:r>
            <a:r>
              <a:rPr lang="en-GB" sz="1800" dirty="0">
                <a:solidFill>
                  <a:srgbClr val="434343"/>
                </a:solidFill>
                <a:latin typeface="Fira Sans Extra Condensed Medium"/>
                <a:sym typeface="Fira Sans Extra Condensed Medium"/>
              </a:rPr>
              <a:t> Cabildo de Lanzarote e </a:t>
            </a:r>
            <a:r>
              <a:rPr lang="en-GB" sz="1800" dirty="0" err="1">
                <a:solidFill>
                  <a:srgbClr val="434343"/>
                </a:solidFill>
                <a:latin typeface="Fira Sans Extra Condensed Medium"/>
                <a:sym typeface="Fira Sans Extra Condensed Medium"/>
              </a:rPr>
              <a:t>incluye</a:t>
            </a:r>
            <a:r>
              <a:rPr lang="en-GB" sz="1800" dirty="0">
                <a:solidFill>
                  <a:srgbClr val="434343"/>
                </a:solidFill>
                <a:latin typeface="Fira Sans Extra Condensed Medium"/>
                <a:sym typeface="Fira Sans Extra Condensed Medium"/>
              </a:rPr>
              <a:t> la </a:t>
            </a:r>
            <a:r>
              <a:rPr lang="en-GB" sz="1800" dirty="0" err="1">
                <a:solidFill>
                  <a:srgbClr val="434343"/>
                </a:solidFill>
                <a:latin typeface="Fira Sans Extra Condensed Medium"/>
                <a:sym typeface="Fira Sans Extra Condensed Medium"/>
              </a:rPr>
              <a:t>ejecución</a:t>
            </a:r>
            <a:r>
              <a:rPr lang="en-GB" sz="1800" dirty="0">
                <a:solidFill>
                  <a:srgbClr val="434343"/>
                </a:solidFill>
                <a:latin typeface="Fira Sans Extra Condensed Medium"/>
                <a:sym typeface="Fira Sans Extra Condensed Medium"/>
              </a:rPr>
              <a:t> de </a:t>
            </a:r>
            <a:r>
              <a:rPr lang="en-GB" sz="1800" dirty="0" err="1">
                <a:solidFill>
                  <a:srgbClr val="434343"/>
                </a:solidFill>
                <a:latin typeface="Fira Sans Extra Condensed Medium"/>
                <a:sym typeface="Fira Sans Extra Condensed Medium"/>
              </a:rPr>
              <a:t>varias</a:t>
            </a:r>
            <a:r>
              <a:rPr lang="en-GB" sz="1800" dirty="0">
                <a:solidFill>
                  <a:srgbClr val="434343"/>
                </a:solidFill>
                <a:latin typeface="Fira Sans Extra Condensed Medium"/>
                <a:sym typeface="Fira Sans Extra Condensed Medium"/>
              </a:rPr>
              <a:t> </a:t>
            </a:r>
            <a:r>
              <a:rPr lang="en-GB" sz="1800" dirty="0" err="1">
                <a:solidFill>
                  <a:srgbClr val="434343"/>
                </a:solidFill>
                <a:latin typeface="Fira Sans Extra Condensed Medium"/>
                <a:sym typeface="Fira Sans Extra Condensed Medium"/>
              </a:rPr>
              <a:t>actividades</a:t>
            </a:r>
            <a:r>
              <a:rPr lang="en-GB" sz="1800" dirty="0">
                <a:solidFill>
                  <a:srgbClr val="434343"/>
                </a:solidFill>
                <a:latin typeface="Fira Sans Extra Condensed Medium"/>
                <a:sym typeface="Fira Sans Extra Condensed Medium"/>
              </a:rPr>
              <a:t> que le </a:t>
            </a:r>
            <a:r>
              <a:rPr lang="en-GB" sz="1800" dirty="0" err="1">
                <a:solidFill>
                  <a:srgbClr val="434343"/>
                </a:solidFill>
                <a:latin typeface="Fira Sans Extra Condensed Medium"/>
                <a:sym typeface="Fira Sans Extra Condensed Medium"/>
              </a:rPr>
              <a:t>correspodía</a:t>
            </a:r>
            <a:r>
              <a:rPr lang="en-GB" sz="1800" dirty="0">
                <a:solidFill>
                  <a:srgbClr val="434343"/>
                </a:solidFill>
                <a:latin typeface="Fira Sans Extra Condensed Medium"/>
                <a:sym typeface="Fira Sans Extra Condensed Medium"/>
              </a:rPr>
              <a:t> a </a:t>
            </a:r>
            <a:r>
              <a:rPr lang="en-GB" sz="1800" dirty="0" err="1">
                <a:solidFill>
                  <a:srgbClr val="434343"/>
                </a:solidFill>
                <a:latin typeface="Fira Sans Extra Condensed Medium"/>
                <a:sym typeface="Fira Sans Extra Condensed Medium"/>
              </a:rPr>
              <a:t>dicho</a:t>
            </a:r>
            <a:r>
              <a:rPr lang="en-GB" sz="1800" dirty="0">
                <a:solidFill>
                  <a:srgbClr val="434343"/>
                </a:solidFill>
                <a:latin typeface="Fira Sans Extra Condensed Medium"/>
                <a:sym typeface="Fira Sans Extra Condensed Medium"/>
              </a:rPr>
              <a:t> socio. </a:t>
            </a:r>
          </a:p>
          <a:p>
            <a:pPr algn="r">
              <a:buClr>
                <a:srgbClr val="FFFFFF"/>
              </a:buClr>
              <a:buSzPts val="4800"/>
            </a:pPr>
            <a:endParaRPr lang="en-GB" sz="1800" dirty="0"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</a:pPr>
            <a:endParaRPr dirty="0"/>
          </a:p>
        </p:txBody>
      </p:sp>
      <p:sp>
        <p:nvSpPr>
          <p:cNvPr id="128" name="Google Shape;128;p3"/>
          <p:cNvSpPr txBox="1"/>
          <p:nvPr/>
        </p:nvSpPr>
        <p:spPr>
          <a:xfrm>
            <a:off x="9255554" y="4522616"/>
            <a:ext cx="1844100" cy="13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Slab"/>
              <a:buNone/>
            </a:pPr>
            <a:endParaRPr sz="1200" b="0" i="0" u="none" strike="noStrike" cap="none">
              <a:solidFill>
                <a:srgbClr val="434343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129" name="Google Shape;129;p3"/>
          <p:cNvSpPr txBox="1"/>
          <p:nvPr/>
        </p:nvSpPr>
        <p:spPr>
          <a:xfrm>
            <a:off x="3355508" y="1274518"/>
            <a:ext cx="74769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GB" sz="3600" dirty="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01</a:t>
            </a:r>
            <a:endParaRPr dirty="0"/>
          </a:p>
        </p:txBody>
      </p:sp>
      <p:sp>
        <p:nvSpPr>
          <p:cNvPr id="130" name="Google Shape;130;p3"/>
          <p:cNvSpPr/>
          <p:nvPr/>
        </p:nvSpPr>
        <p:spPr>
          <a:xfrm flipH="1">
            <a:off x="3225863" y="1092482"/>
            <a:ext cx="8537509" cy="2303065"/>
          </a:xfrm>
          <a:prstGeom prst="rect">
            <a:avLst/>
          </a:prstGeom>
          <a:noFill/>
          <a:ln w="28575" cap="flat" cmpd="sng">
            <a:solidFill>
              <a:srgbClr val="179B9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" name="Google Shape;293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5308600"/>
            <a:ext cx="2870200" cy="77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C96E4633-E1F2-B187-2C08-D2588566FA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3884" y="6115918"/>
            <a:ext cx="11609491" cy="711903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DE3F0BF1-597F-7DBC-CD66-0A3B26EA084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25864" y="3604200"/>
            <a:ext cx="8537510" cy="230306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"/>
          <p:cNvSpPr/>
          <p:nvPr/>
        </p:nvSpPr>
        <p:spPr>
          <a:xfrm>
            <a:off x="0" y="0"/>
            <a:ext cx="2870200" cy="604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5" name="Google Shape;125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" y="365125"/>
            <a:ext cx="1651000" cy="33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3"/>
          <p:cNvPicPr preferRelativeResize="0"/>
          <p:nvPr/>
        </p:nvPicPr>
        <p:blipFill rotWithShape="1">
          <a:blip r:embed="rId4">
            <a:alphaModFix/>
          </a:blip>
          <a:srcRect l="22815" b="1123"/>
          <a:stretch/>
        </p:blipFill>
        <p:spPr>
          <a:xfrm>
            <a:off x="7923636" y="175542"/>
            <a:ext cx="4010776" cy="678593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3"/>
          <p:cNvSpPr txBox="1"/>
          <p:nvPr/>
        </p:nvSpPr>
        <p:spPr>
          <a:xfrm>
            <a:off x="4121459" y="896792"/>
            <a:ext cx="7007290" cy="1335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r">
              <a:buClr>
                <a:srgbClr val="FFFFFF"/>
              </a:buClr>
              <a:buSzPts val="4800"/>
            </a:pPr>
            <a:endParaRPr lang="en-GB" sz="4800" dirty="0">
              <a:solidFill>
                <a:srgbClr val="43434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  <a:p>
            <a:pPr algn="r">
              <a:buClr>
                <a:srgbClr val="FFFFFF"/>
              </a:buClr>
              <a:buSzPts val="4800"/>
            </a:pPr>
            <a:endParaRPr lang="en-GB" sz="4800" dirty="0">
              <a:solidFill>
                <a:srgbClr val="43434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  <a:p>
            <a:pPr algn="ctr">
              <a:buClr>
                <a:srgbClr val="FFFFFF"/>
              </a:buClr>
              <a:buSzPts val="4800"/>
            </a:pPr>
            <a:r>
              <a:rPr lang="en-GB" sz="4800" dirty="0" err="1">
                <a:solidFill>
                  <a:srgbClr val="434343"/>
                </a:solidFill>
                <a:latin typeface="Fira Sans Extra Condensed Medium"/>
                <a:sym typeface="Fira Sans Extra Condensed Medium"/>
              </a:rPr>
              <a:t>Actividades</a:t>
            </a:r>
            <a:r>
              <a:rPr lang="en-GB" sz="4800" dirty="0">
                <a:solidFill>
                  <a:srgbClr val="434343"/>
                </a:solidFill>
                <a:latin typeface="Fira Sans Extra Condensed Medium"/>
                <a:sym typeface="Fira Sans Extra Condensed Medium"/>
              </a:rPr>
              <a:t> de GESPLAN </a:t>
            </a:r>
            <a:endParaRPr lang="en-GB" dirty="0"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</a:pPr>
            <a:endParaRPr dirty="0"/>
          </a:p>
        </p:txBody>
      </p:sp>
      <p:sp>
        <p:nvSpPr>
          <p:cNvPr id="128" name="Google Shape;128;p3"/>
          <p:cNvSpPr txBox="1"/>
          <p:nvPr/>
        </p:nvSpPr>
        <p:spPr>
          <a:xfrm>
            <a:off x="9255554" y="4522616"/>
            <a:ext cx="1844100" cy="13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Slab"/>
              <a:buNone/>
            </a:pPr>
            <a:endParaRPr sz="1200" b="0" i="0" u="none" strike="noStrike" cap="none">
              <a:solidFill>
                <a:srgbClr val="434343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129" name="Google Shape;129;p3"/>
          <p:cNvSpPr txBox="1"/>
          <p:nvPr/>
        </p:nvSpPr>
        <p:spPr>
          <a:xfrm>
            <a:off x="3776099" y="1123135"/>
            <a:ext cx="74769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GB" sz="3600" dirty="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02</a:t>
            </a:r>
            <a:endParaRPr dirty="0"/>
          </a:p>
        </p:txBody>
      </p:sp>
      <p:sp>
        <p:nvSpPr>
          <p:cNvPr id="130" name="Google Shape;130;p3"/>
          <p:cNvSpPr/>
          <p:nvPr/>
        </p:nvSpPr>
        <p:spPr>
          <a:xfrm flipH="1">
            <a:off x="4650634" y="1123135"/>
            <a:ext cx="5948941" cy="915934"/>
          </a:xfrm>
          <a:prstGeom prst="rect">
            <a:avLst/>
          </a:prstGeom>
          <a:noFill/>
          <a:ln w="28575" cap="flat" cmpd="sng">
            <a:solidFill>
              <a:srgbClr val="179B9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" name="Google Shape;293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5308600"/>
            <a:ext cx="2870200" cy="77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C96E4633-E1F2-B187-2C08-D2588566FA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3884" y="6115918"/>
            <a:ext cx="11609491" cy="711903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B0B02C88-9241-7D41-C076-8A3470C201DD}"/>
              </a:ext>
            </a:extLst>
          </p:cNvPr>
          <p:cNvSpPr txBox="1"/>
          <p:nvPr/>
        </p:nvSpPr>
        <p:spPr>
          <a:xfrm>
            <a:off x="3993501" y="2232747"/>
            <a:ext cx="7769873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s-ES" sz="1800" dirty="0"/>
              <a:t>Actividad 2.2.1  Realización de un estudio de vulnerabilidad de la isla de Lanzarote frente al cambio climático, incluyendo medidas de adaptación. </a:t>
            </a:r>
          </a:p>
          <a:p>
            <a:r>
              <a:rPr lang="es-ES" sz="1800" dirty="0"/>
              <a:t>Tenemos previsto realizar una licitación pública con un periodo de actuación no más allá del mes de mayo de 2023.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s-ES" sz="1800" dirty="0"/>
              <a:t>Actividad 2.2.3: Impartir formación sobre Pacto de las Alcaldías a agentes clave en los países terceros para que estos puedan convertirse en coordinadores o promotores en sus regiones.</a:t>
            </a:r>
          </a:p>
          <a:p>
            <a:r>
              <a:rPr lang="es-ES" sz="1800" dirty="0"/>
              <a:t>Tenemos la propuesta de hacer la formación en Cabo Verde.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s-ES" sz="1800" dirty="0"/>
              <a:t>Actividad 2.3.2: Desarrollo de material divulgativo sobre los riesgos y la adaptación al cambio climático.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s-ES" sz="1800" dirty="0"/>
              <a:t>Material Publicitario y participación en las reuniones de partenariado a celebrar hasta la finalización del proyecto en septiembre de 2023. 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620861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24"/>
          <p:cNvSpPr/>
          <p:nvPr/>
        </p:nvSpPr>
        <p:spPr>
          <a:xfrm>
            <a:off x="0" y="0"/>
            <a:ext cx="2870200" cy="604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37" name="Google Shape;537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374" y="5246017"/>
            <a:ext cx="2870200" cy="77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8" name="Google Shape;538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9600" y="365125"/>
            <a:ext cx="1651000" cy="330200"/>
          </a:xfrm>
          <a:prstGeom prst="rect">
            <a:avLst/>
          </a:prstGeom>
          <a:noFill/>
          <a:ln>
            <a:noFill/>
          </a:ln>
        </p:spPr>
      </p:pic>
      <p:sp>
        <p:nvSpPr>
          <p:cNvPr id="539" name="Google Shape;539;p24"/>
          <p:cNvSpPr txBox="1"/>
          <p:nvPr/>
        </p:nvSpPr>
        <p:spPr>
          <a:xfrm>
            <a:off x="5088211" y="1512256"/>
            <a:ext cx="5420316" cy="2778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8B9B"/>
              </a:buClr>
              <a:buSzPts val="3200"/>
              <a:buFont typeface="Arial"/>
              <a:buNone/>
            </a:pPr>
            <a:r>
              <a:rPr lang="en-GB" sz="3200" dirty="0" err="1">
                <a:solidFill>
                  <a:srgbClr val="178B9B"/>
                </a:solidFill>
                <a:latin typeface="Arial"/>
                <a:ea typeface="Arial"/>
                <a:cs typeface="Arial"/>
                <a:sym typeface="Arial"/>
              </a:rPr>
              <a:t>Gracias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 dirty="0">
              <a:solidFill>
                <a:srgbClr val="178B9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Arial"/>
              <a:buNone/>
            </a:pPr>
            <a:r>
              <a:rPr lang="en-GB" sz="320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Obrigado</a:t>
            </a:r>
            <a:endParaRPr sz="3200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 dirty="0">
              <a:solidFill>
                <a:srgbClr val="178B9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8B9B"/>
              </a:buClr>
              <a:buSzPts val="3200"/>
              <a:buFont typeface="Arial"/>
              <a:buNone/>
            </a:pPr>
            <a:r>
              <a:rPr lang="en-GB" sz="3200" dirty="0" err="1">
                <a:solidFill>
                  <a:srgbClr val="178B9B"/>
                </a:solidFill>
                <a:latin typeface="Arial"/>
                <a:ea typeface="Arial"/>
                <a:cs typeface="Arial"/>
                <a:sym typeface="Arial"/>
              </a:rPr>
              <a:t>Merci</a:t>
            </a:r>
            <a:r>
              <a:rPr lang="en-GB" sz="3200" dirty="0">
                <a:solidFill>
                  <a:srgbClr val="178B9B"/>
                </a:solidFill>
                <a:latin typeface="Arial"/>
                <a:ea typeface="Arial"/>
                <a:cs typeface="Arial"/>
                <a:sym typeface="Arial"/>
              </a:rPr>
              <a:t> Beaucoup 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 b="1" dirty="0">
              <a:solidFill>
                <a:srgbClr val="178B9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Arial"/>
              <a:buNone/>
            </a:pPr>
            <a:r>
              <a:rPr lang="en-GB" sz="32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THANK YOU</a:t>
            </a:r>
            <a:endParaRPr dirty="0"/>
          </a:p>
        </p:txBody>
      </p:sp>
      <p:sp>
        <p:nvSpPr>
          <p:cNvPr id="540" name="Google Shape;540;p24"/>
          <p:cNvSpPr/>
          <p:nvPr/>
        </p:nvSpPr>
        <p:spPr>
          <a:xfrm>
            <a:off x="8446052" y="4624251"/>
            <a:ext cx="3122061" cy="1149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42" name="Google Shape;542;p24"/>
          <p:cNvPicPr preferRelativeResize="0"/>
          <p:nvPr/>
        </p:nvPicPr>
        <p:blipFill rotWithShape="1">
          <a:blip r:embed="rId5">
            <a:alphaModFix/>
          </a:blip>
          <a:srcRect l="22815" b="1123"/>
          <a:stretch/>
        </p:blipFill>
        <p:spPr>
          <a:xfrm>
            <a:off x="7923636" y="175542"/>
            <a:ext cx="4010776" cy="6785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AFB30012-B0BB-9D52-9714-F77BBE8594A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3884" y="6115918"/>
            <a:ext cx="11609491" cy="71190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277</Words>
  <Application>Microsoft Office PowerPoint</Application>
  <PresentationFormat>Panorámica</PresentationFormat>
  <Paragraphs>44</Paragraphs>
  <Slides>5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1" baseType="lpstr">
      <vt:lpstr>Calibri</vt:lpstr>
      <vt:lpstr>Fira Sans Extra Condensed Medium</vt:lpstr>
      <vt:lpstr>Wingdings</vt:lpstr>
      <vt:lpstr>Arial</vt:lpstr>
      <vt:lpstr>Roboto Slab</vt:lpstr>
      <vt:lpstr>Tema de Office</vt:lpstr>
      <vt:lpstr>Sistema de observación meteorológica y oceánica como herramienta para el fomento de la resiliencia y adaptación al cambio climático en el espacio de cooperación (MAC-CLIMA) </vt:lpstr>
      <vt:lpstr>ÍNDICE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Meteorological and Oceanic Observation System as a Tool to Promote Resilience and Adaptation to Climate Change in the Cooperation Space (MAC-CLIMA)</dc:title>
  <dc:creator>Usuario de Microsoft Office</dc:creator>
  <cp:lastModifiedBy>Jesus Gonzalez Navarro</cp:lastModifiedBy>
  <cp:revision>18</cp:revision>
  <dcterms:created xsi:type="dcterms:W3CDTF">2020-02-25T12:45:58Z</dcterms:created>
  <dcterms:modified xsi:type="dcterms:W3CDTF">2022-10-11T09:58:57Z</dcterms:modified>
</cp:coreProperties>
</file>